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11" r:id="rId6"/>
    <p:sldId id="309" r:id="rId7"/>
    <p:sldId id="316" r:id="rId8"/>
    <p:sldId id="310" r:id="rId9"/>
    <p:sldId id="315" r:id="rId10"/>
    <p:sldId id="312" r:id="rId11"/>
    <p:sldId id="314" r:id="rId12"/>
    <p:sldId id="318" r:id="rId13"/>
    <p:sldId id="319" r:id="rId14"/>
    <p:sldId id="313" r:id="rId15"/>
    <p:sldId id="321" r:id="rId16"/>
    <p:sldId id="320" r:id="rId17"/>
    <p:sldId id="322"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A5AD91"/>
    <a:srgbClr val="D6B320"/>
    <a:srgbClr val="96AF8F"/>
    <a:srgbClr val="EE4A08"/>
    <a:srgbClr val="FF9900"/>
    <a:srgbClr val="ACB28C"/>
    <a:srgbClr val="EEDC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19" autoAdjust="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chor="t">
            <a:normAutofit/>
          </a:bodyPr>
          <a:lstStyle/>
          <a:p>
            <a:r>
              <a:rPr lang="en-US" sz="4400" dirty="0"/>
              <a:t>Annual Report to </a:t>
            </a:r>
            <a:br>
              <a:rPr lang="en-US" sz="4400" dirty="0"/>
            </a:br>
            <a:r>
              <a:rPr lang="en-US" sz="4400" dirty="0"/>
              <a:t>the County Board from the </a:t>
            </a:r>
            <a:br>
              <a:rPr lang="en-US" sz="4400" dirty="0"/>
            </a:br>
            <a:r>
              <a:rPr lang="en-US" sz="4400" dirty="0"/>
              <a:t>County Executive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13072" cy="980446"/>
          </a:xfrm>
        </p:spPr>
        <p:txBody>
          <a:bodyPr>
            <a:normAutofit/>
          </a:bodyPr>
          <a:lstStyle/>
          <a:p>
            <a:pPr>
              <a:lnSpc>
                <a:spcPct val="120000"/>
              </a:lnSpc>
            </a:pPr>
            <a:r>
              <a:rPr lang="en-US" sz="1600" b="1" cap="none" dirty="0">
                <a:latin typeface="Amasis MT Pro Medium" panose="02040604050005020304" pitchFamily="18" charset="0"/>
              </a:rPr>
              <a:t>Darlene A. Kloeppel, County Executive</a:t>
            </a:r>
          </a:p>
          <a:p>
            <a:pPr>
              <a:lnSpc>
                <a:spcPct val="120000"/>
              </a:lnSpc>
            </a:pPr>
            <a:r>
              <a:rPr lang="en-US" sz="1600" b="1" cap="none" dirty="0">
                <a:latin typeface="Amasis MT Pro Medium" panose="02040604050005020304" pitchFamily="18" charset="0"/>
              </a:rPr>
              <a:t>     May 19, 2022</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1097280" y="2120900"/>
            <a:ext cx="4732020" cy="3748193"/>
          </a:xfrm>
          <a:solidFill>
            <a:srgbClr val="EEDC8E"/>
          </a:solidFill>
        </p:spPr>
        <p:txBody>
          <a:bodyPr>
            <a:normAutofit fontScale="92500"/>
          </a:bodyPr>
          <a:lstStyle/>
          <a:p>
            <a:pPr>
              <a:buFont typeface="Wingdings" panose="05000000000000000000" pitchFamily="2" charset="2"/>
              <a:buChar char="Ø"/>
            </a:pPr>
            <a:r>
              <a:rPr lang="en-US" sz="2000" b="1" dirty="0">
                <a:solidFill>
                  <a:schemeClr val="tx1">
                    <a:lumMod val="95000"/>
                    <a:lumOff val="5000"/>
                  </a:schemeClr>
                </a:solidFill>
                <a:latin typeface="Avenir Next LT Pro Demi" panose="020B0704020202020204" pitchFamily="34" charset="0"/>
              </a:rPr>
              <a:t> supply chain delays in purchasing/ contracting accompanied by huge price increases </a:t>
            </a:r>
          </a:p>
          <a:p>
            <a:pPr>
              <a:buFont typeface="Wingdings" panose="05000000000000000000" pitchFamily="2" charset="2"/>
              <a:buChar char="Ø"/>
            </a:pPr>
            <a:r>
              <a:rPr lang="en-US" dirty="0">
                <a:latin typeface="Avenir Next LT Pro Demi" panose="020B0704020202020204" pitchFamily="34" charset="0"/>
              </a:rPr>
              <a:t> new unfunded mandate to track/report minority/women-owned/veteran status of all vendors/subcontractors</a:t>
            </a:r>
          </a:p>
          <a:p>
            <a:pPr>
              <a:buFont typeface="Wingdings" panose="05000000000000000000" pitchFamily="2" charset="2"/>
              <a:buChar char="Ø"/>
            </a:pPr>
            <a:r>
              <a:rPr lang="en-US" dirty="0">
                <a:latin typeface="Avenir Next LT Pro Demi" panose="020B0704020202020204" pitchFamily="34" charset="0"/>
              </a:rPr>
              <a:t> management of number of “special projects” in progress – staff is stretched with additional meetings, legal issues, reporting, public relations activities</a:t>
            </a: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362702" y="2120900"/>
            <a:ext cx="4792978" cy="3748194"/>
          </a:xfrm>
          <a:solidFill>
            <a:srgbClr val="EEDC8E"/>
          </a:solidFill>
        </p:spPr>
        <p:txBody>
          <a:bodyPr>
            <a:normAutofit fontScale="92500"/>
          </a:bodyPr>
          <a:lstStyle/>
          <a:p>
            <a:pPr>
              <a:buFont typeface="Wingdings" panose="05000000000000000000" pitchFamily="2" charset="2"/>
              <a:buChar char="Ø"/>
            </a:pPr>
            <a:r>
              <a:rPr lang="en-US" dirty="0">
                <a:latin typeface="Avenir Next LT Pro Demi" panose="020B0704020202020204" pitchFamily="34" charset="0"/>
              </a:rPr>
              <a:t> The board reduced the incoming Executive’s salary from $122,00 to $70,000, while giving all other countywide elected officials significant raises – is the intention to make this a part-time position? </a:t>
            </a:r>
          </a:p>
          <a:p>
            <a:pPr marL="292608" lvl="1" indent="0">
              <a:buNone/>
            </a:pPr>
            <a:r>
              <a:rPr lang="en-US" dirty="0">
                <a:latin typeface="Avenir Next LT Pro Demi" panose="020B0704020202020204" pitchFamily="34" charset="0"/>
              </a:rPr>
              <a:t>(League of Women Voters study recommendations on county governance structure relating to Executive, Auditor, Coroner also will be out soon)</a:t>
            </a: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prstGeom prst="ellipse">
            <a:avLst/>
          </a:prstGeom>
          <a:solidFill>
            <a:srgbClr val="FF9966"/>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r>
              <a:rPr lang="en-US" sz="3600" b="1" dirty="0">
                <a:solidFill>
                  <a:schemeClr val="tx1"/>
                </a:solidFill>
              </a:rPr>
              <a:t>Other issues on the radar - </a:t>
            </a:r>
          </a:p>
        </p:txBody>
      </p:sp>
      <p:sp>
        <p:nvSpPr>
          <p:cNvPr id="5" name="Oval 4">
            <a:extLst>
              <a:ext uri="{FF2B5EF4-FFF2-40B4-BE49-F238E27FC236}">
                <a16:creationId xmlns:a16="http://schemas.microsoft.com/office/drawing/2014/main" id="{6389F24D-302B-4D04-96FF-CD01A18A8329}"/>
              </a:ext>
            </a:extLst>
          </p:cNvPr>
          <p:cNvSpPr/>
          <p:nvPr/>
        </p:nvSpPr>
        <p:spPr>
          <a:xfrm>
            <a:off x="8124460" y="576641"/>
            <a:ext cx="870679" cy="870679"/>
          </a:xfrm>
          <a:prstGeom prst="ellipse">
            <a:avLst/>
          </a:prstGeom>
          <a:solidFill>
            <a:srgbClr val="96AF8F"/>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Tree>
    <p:extLst>
      <p:ext uri="{BB962C8B-B14F-4D97-AF65-F5344CB8AC3E}">
        <p14:creationId xmlns:p14="http://schemas.microsoft.com/office/powerpoint/2010/main" val="395034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1097280" y="2120900"/>
            <a:ext cx="4732020" cy="3748193"/>
          </a:xfrm>
          <a:solidFill>
            <a:srgbClr val="EEDC8E"/>
          </a:solidFill>
        </p:spPr>
        <p:txBody>
          <a:bodyPr>
            <a:normAutofit lnSpcReduction="10000"/>
          </a:bodyPr>
          <a:lstStyle/>
          <a:p>
            <a:pPr marL="0" indent="0">
              <a:buNone/>
            </a:pPr>
            <a:r>
              <a:rPr lang="en-US" dirty="0">
                <a:latin typeface="Avenir Next LT Pro Demi" panose="020B0704020202020204" pitchFamily="34" charset="0"/>
              </a:rPr>
              <a:t>WORKFORCE ! ! !</a:t>
            </a:r>
          </a:p>
          <a:p>
            <a:pPr>
              <a:buFont typeface="Arial" panose="020B0604020202020204" pitchFamily="34" charset="0"/>
              <a:buChar char="•"/>
            </a:pPr>
            <a:r>
              <a:rPr lang="en-US" dirty="0">
                <a:latin typeface="Avenir Next LT Pro Demi" panose="020B0704020202020204" pitchFamily="34" charset="0"/>
              </a:rPr>
              <a:t> </a:t>
            </a:r>
            <a:r>
              <a:rPr lang="en-US" sz="1700" dirty="0">
                <a:latin typeface="Avenir Next LT Pro Demi" panose="020B0704020202020204" pitchFamily="34" charset="0"/>
              </a:rPr>
              <a:t>Nationally – boomer generation is retiring - talent drain of experienced staff</a:t>
            </a:r>
          </a:p>
          <a:p>
            <a:pPr>
              <a:buFont typeface="Arial" panose="020B0604020202020204" pitchFamily="34" charset="0"/>
              <a:buChar char="•"/>
            </a:pPr>
            <a:r>
              <a:rPr lang="en-US" sz="1700" dirty="0">
                <a:latin typeface="Avenir Next LT Pro Demi" panose="020B0704020202020204" pitchFamily="34" charset="0"/>
              </a:rPr>
              <a:t> Statewide – population of IL is declining  </a:t>
            </a:r>
          </a:p>
          <a:p>
            <a:pPr>
              <a:buFont typeface="Arial" panose="020B0604020202020204" pitchFamily="34" charset="0"/>
              <a:buChar char="•"/>
            </a:pPr>
            <a:r>
              <a:rPr lang="en-US" sz="1700" dirty="0">
                <a:latin typeface="Avenir Next LT Pro Demi" panose="020B0704020202020204" pitchFamily="34" charset="0"/>
              </a:rPr>
              <a:t> Locally - recruitment/retention of employees as an employer of choice is more expensive and competitive</a:t>
            </a:r>
          </a:p>
          <a:p>
            <a:pPr>
              <a:buFont typeface="Arial" panose="020B0604020202020204" pitchFamily="34" charset="0"/>
              <a:buChar char="•"/>
            </a:pPr>
            <a:r>
              <a:rPr lang="en-US" sz="1700" dirty="0">
                <a:latin typeface="Avenir Next LT Pro Demi" panose="020B0704020202020204" pitchFamily="34" charset="0"/>
              </a:rPr>
              <a:t> Sector - Recruitment/retention of elected and appointed officials in all districts of local government</a:t>
            </a:r>
          </a:p>
          <a:p>
            <a:pPr>
              <a:buFont typeface="Arial" panose="020B0604020202020204" pitchFamily="34" charset="0"/>
              <a:buChar char="•"/>
            </a:pPr>
            <a:endParaRPr lang="en-US" dirty="0">
              <a:latin typeface="Avenir Next LT Pro Demi" panose="020B0704020202020204" pitchFamily="34" charset="0"/>
            </a:endParaRP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362702" y="2120900"/>
            <a:ext cx="4792978" cy="3748194"/>
          </a:xfrm>
          <a:solidFill>
            <a:srgbClr val="EEDC8E"/>
          </a:solidFill>
        </p:spPr>
        <p:txBody>
          <a:bodyPr>
            <a:normAutofit lnSpcReduction="10000"/>
          </a:bodyPr>
          <a:lstStyle/>
          <a:p>
            <a:pPr>
              <a:buFont typeface="Arial" panose="020B0604020202020204" pitchFamily="34" charset="0"/>
              <a:buChar char="•"/>
            </a:pPr>
            <a:r>
              <a:rPr lang="en-US" dirty="0">
                <a:latin typeface="Avenir Next LT Pro Demi" panose="020B0704020202020204" pitchFamily="34" charset="0"/>
              </a:rPr>
              <a:t> </a:t>
            </a:r>
            <a:r>
              <a:rPr lang="en-US" sz="1600" dirty="0">
                <a:latin typeface="Avenir Next LT Pro Demi" panose="020B0704020202020204" pitchFamily="34" charset="0"/>
              </a:rPr>
              <a:t>Maintenance costs for SAS (software as a service) as county upgrades  IT </a:t>
            </a:r>
          </a:p>
          <a:p>
            <a:pPr>
              <a:buFont typeface="Arial" panose="020B0604020202020204" pitchFamily="34" charset="0"/>
              <a:buChar char="•"/>
            </a:pPr>
            <a:r>
              <a:rPr lang="en-US" sz="1600" dirty="0">
                <a:latin typeface="Avenir Next LT Pro Demi" panose="020B0704020202020204" pitchFamily="34" charset="0"/>
              </a:rPr>
              <a:t> County facility maintenance</a:t>
            </a:r>
          </a:p>
          <a:p>
            <a:pPr>
              <a:buFont typeface="Arial" panose="020B0604020202020204" pitchFamily="34" charset="0"/>
              <a:buChar char="•"/>
            </a:pPr>
            <a:r>
              <a:rPr lang="en-US" sz="1600" dirty="0">
                <a:latin typeface="Avenir Next LT Pro Demi" panose="020B0704020202020204" pitchFamily="34" charset="0"/>
              </a:rPr>
              <a:t> County land use issues </a:t>
            </a:r>
          </a:p>
          <a:p>
            <a:pPr marL="578358" lvl="1" indent="-285750"/>
            <a:r>
              <a:rPr lang="en-US" sz="1600" dirty="0">
                <a:latin typeface="Avenir Next LT Pro Demi" panose="020B0704020202020204" pitchFamily="34" charset="0"/>
              </a:rPr>
              <a:t>urban annexation </a:t>
            </a:r>
          </a:p>
          <a:p>
            <a:pPr marL="578358" lvl="1" indent="-285750"/>
            <a:r>
              <a:rPr lang="en-US" sz="1600" dirty="0">
                <a:latin typeface="Avenir Next LT Pro Demi" panose="020B0704020202020204" pitchFamily="34" charset="0"/>
              </a:rPr>
              <a:t>wind farms</a:t>
            </a:r>
          </a:p>
          <a:p>
            <a:pPr marL="578358" lvl="1" indent="-285750"/>
            <a:r>
              <a:rPr lang="en-US" sz="1600" dirty="0">
                <a:latin typeface="Avenir Next LT Pro Demi" panose="020B0704020202020204" pitchFamily="34" charset="0"/>
              </a:rPr>
              <a:t>deteriorating highway and drainage infrastructure</a:t>
            </a: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xfrm>
            <a:off x="596900" y="286603"/>
            <a:ext cx="10693400" cy="1450757"/>
          </a:xfrm>
          <a:prstGeom prst="ellipse">
            <a:avLst/>
          </a:prstGeom>
          <a:solidFill>
            <a:schemeClr val="tx2">
              <a:lumMod val="50000"/>
              <a:lumOff val="50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pPr algn="r"/>
            <a:r>
              <a:rPr lang="en-US" sz="3600" b="1" dirty="0">
                <a:solidFill>
                  <a:schemeClr val="tx1"/>
                </a:solidFill>
              </a:rPr>
              <a:t>County Government Challenges– </a:t>
            </a:r>
            <a:br>
              <a:rPr lang="en-US" sz="3600" b="1" dirty="0">
                <a:solidFill>
                  <a:schemeClr val="tx1"/>
                </a:solidFill>
              </a:rPr>
            </a:br>
            <a:endParaRPr lang="en-US" sz="3600" b="1" dirty="0">
              <a:solidFill>
                <a:schemeClr val="tx1"/>
              </a:solidFill>
            </a:endParaRPr>
          </a:p>
        </p:txBody>
      </p:sp>
      <p:sp>
        <p:nvSpPr>
          <p:cNvPr id="5" name="Oval 4">
            <a:extLst>
              <a:ext uri="{FF2B5EF4-FFF2-40B4-BE49-F238E27FC236}">
                <a16:creationId xmlns:a16="http://schemas.microsoft.com/office/drawing/2014/main" id="{6389F24D-302B-4D04-96FF-CD01A18A8329}"/>
              </a:ext>
            </a:extLst>
          </p:cNvPr>
          <p:cNvSpPr/>
          <p:nvPr/>
        </p:nvSpPr>
        <p:spPr>
          <a:xfrm>
            <a:off x="2269760" y="576641"/>
            <a:ext cx="870679" cy="870679"/>
          </a:xfrm>
          <a:prstGeom prst="ellipse">
            <a:avLst/>
          </a:prstGeom>
          <a:solidFill>
            <a:srgbClr val="FF990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pic>
        <p:nvPicPr>
          <p:cNvPr id="7" name="Picture 6" descr="A group of people standing outside a building&#10;&#10;Description automatically generated with low confidence">
            <a:extLst>
              <a:ext uri="{FF2B5EF4-FFF2-40B4-BE49-F238E27FC236}">
                <a16:creationId xmlns:a16="http://schemas.microsoft.com/office/drawing/2014/main" id="{01F6F123-296D-4ABA-A36C-2907EEEB6B63}"/>
              </a:ext>
            </a:extLst>
          </p:cNvPr>
          <p:cNvPicPr>
            <a:picLocks noChangeAspect="1"/>
          </p:cNvPicPr>
          <p:nvPr/>
        </p:nvPicPr>
        <p:blipFill>
          <a:blip r:embed="rId2"/>
          <a:stretch>
            <a:fillRect/>
          </a:stretch>
        </p:blipFill>
        <p:spPr>
          <a:xfrm>
            <a:off x="8308341" y="4831746"/>
            <a:ext cx="2664459" cy="1585988"/>
          </a:xfrm>
          <a:prstGeom prst="rect">
            <a:avLst/>
          </a:prstGeom>
        </p:spPr>
      </p:pic>
    </p:spTree>
    <p:extLst>
      <p:ext uri="{BB962C8B-B14F-4D97-AF65-F5344CB8AC3E}">
        <p14:creationId xmlns:p14="http://schemas.microsoft.com/office/powerpoint/2010/main" val="407878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901700" y="2120900"/>
            <a:ext cx="4835316" cy="3748193"/>
          </a:xfrm>
          <a:solidFill>
            <a:srgbClr val="EEDC8E"/>
          </a:solidFill>
        </p:spPr>
        <p:txBody>
          <a:bodyPr>
            <a:normAutofit lnSpcReduction="10000"/>
          </a:bodyPr>
          <a:lstStyle/>
          <a:p>
            <a:pPr marL="0" indent="0" algn="ctr">
              <a:buNone/>
            </a:pPr>
            <a:r>
              <a:rPr lang="en-US" dirty="0">
                <a:latin typeface="Avenir Next LT Pro Demi" panose="020B0704020202020204" pitchFamily="34" charset="0"/>
              </a:rPr>
              <a:t>County level government is responsible for the county’s vital and property records, elections, public services for unincorporated areas of the county, tax collection for all local governments and  the justice system.</a:t>
            </a:r>
          </a:p>
          <a:p>
            <a:pPr marL="0" indent="0" algn="ctr">
              <a:buNone/>
            </a:pPr>
            <a:endParaRPr lang="en-US" dirty="0">
              <a:latin typeface="Avenir Next LT Pro Demi" panose="020B0704020202020204" pitchFamily="34" charset="0"/>
            </a:endParaRPr>
          </a:p>
          <a:p>
            <a:pPr marL="0" indent="0" algn="ctr">
              <a:buNone/>
            </a:pPr>
            <a:r>
              <a:rPr lang="en-US" dirty="0">
                <a:latin typeface="Avenir Next LT Pro Demi" panose="020B0704020202020204" pitchFamily="34" charset="0"/>
              </a:rPr>
              <a:t>People want quality services.</a:t>
            </a:r>
          </a:p>
          <a:p>
            <a:pPr marL="0" indent="0" algn="ctr">
              <a:buNone/>
            </a:pPr>
            <a:r>
              <a:rPr lang="en-US" dirty="0">
                <a:latin typeface="Avenir Next LT Pro Demi" panose="020B0704020202020204" pitchFamily="34" charset="0"/>
              </a:rPr>
              <a:t>People want to pay only what is necessary to make this happen.</a:t>
            </a:r>
          </a:p>
          <a:p>
            <a:pPr marL="0" indent="0" algn="ctr">
              <a:buNone/>
            </a:pPr>
            <a:endParaRPr lang="en-US" dirty="0">
              <a:latin typeface="Avenir Next LT Pro Demi" panose="020B0704020202020204" pitchFamily="34" charset="0"/>
            </a:endParaRP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515944" y="2120900"/>
            <a:ext cx="4774356" cy="3748194"/>
          </a:xfrm>
          <a:solidFill>
            <a:srgbClr val="EEDC8E"/>
          </a:solidFill>
        </p:spPr>
        <p:txBody>
          <a:bodyPr>
            <a:normAutofit lnSpcReduction="10000"/>
          </a:bodyPr>
          <a:lstStyle/>
          <a:p>
            <a:pPr marL="0" indent="0" algn="ctr">
              <a:buNone/>
            </a:pPr>
            <a:r>
              <a:rPr lang="en-US" dirty="0">
                <a:latin typeface="Avenir Next LT Pro Demi" panose="020B0704020202020204" pitchFamily="34" charset="0"/>
              </a:rPr>
              <a:t>We are expected to be:</a:t>
            </a:r>
          </a:p>
          <a:p>
            <a:pPr marL="0" indent="0" algn="ctr">
              <a:buNone/>
            </a:pPr>
            <a:r>
              <a:rPr lang="en-US" dirty="0">
                <a:latin typeface="Avenir Next LT Pro Demi" panose="020B0704020202020204" pitchFamily="34" charset="0"/>
              </a:rPr>
              <a:t>Accurate </a:t>
            </a:r>
          </a:p>
          <a:p>
            <a:pPr marL="0" indent="0" algn="ctr">
              <a:buNone/>
            </a:pPr>
            <a:r>
              <a:rPr lang="en-US" dirty="0">
                <a:latin typeface="Avenir Next LT Pro Demi" panose="020B0704020202020204" pitchFamily="34" charset="0"/>
              </a:rPr>
              <a:t>Cooperative</a:t>
            </a:r>
          </a:p>
          <a:p>
            <a:pPr marL="0" indent="0" algn="ctr">
              <a:buNone/>
            </a:pPr>
            <a:r>
              <a:rPr lang="en-US" dirty="0">
                <a:latin typeface="Avenir Next LT Pro Demi" panose="020B0704020202020204" pitchFamily="34" charset="0"/>
              </a:rPr>
              <a:t>Effective</a:t>
            </a:r>
          </a:p>
          <a:p>
            <a:pPr marL="0" indent="0" algn="ctr">
              <a:buNone/>
            </a:pPr>
            <a:r>
              <a:rPr lang="en-US" dirty="0">
                <a:latin typeface="Avenir Next LT Pro Demi" panose="020B0704020202020204" pitchFamily="34" charset="0"/>
              </a:rPr>
              <a:t>Efficient</a:t>
            </a:r>
          </a:p>
          <a:p>
            <a:pPr marL="0" indent="0" algn="ctr">
              <a:buNone/>
            </a:pPr>
            <a:r>
              <a:rPr lang="en-US" dirty="0">
                <a:latin typeface="Avenir Next LT Pro Demi" panose="020B0704020202020204" pitchFamily="34" charset="0"/>
              </a:rPr>
              <a:t>Fair </a:t>
            </a:r>
          </a:p>
          <a:p>
            <a:pPr marL="0" indent="0" algn="ctr">
              <a:buNone/>
            </a:pPr>
            <a:r>
              <a:rPr lang="en-US" dirty="0">
                <a:latin typeface="Avenir Next LT Pro Demi" panose="020B0704020202020204" pitchFamily="34" charset="0"/>
              </a:rPr>
              <a:t>Thrifty</a:t>
            </a:r>
          </a:p>
          <a:p>
            <a:pPr algn="r"/>
            <a:endParaRPr lang="en-US" dirty="0">
              <a:latin typeface="Avenir Next LT Pro Demi" panose="020B0704020202020204" pitchFamily="34" charset="0"/>
            </a:endParaRP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xfrm>
            <a:off x="707816" y="333353"/>
            <a:ext cx="10214184" cy="1450757"/>
          </a:xfrm>
          <a:prstGeom prst="ellipse">
            <a:avLst/>
          </a:prstGeom>
          <a:solidFill>
            <a:srgbClr val="A5AD91"/>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r>
              <a:rPr lang="en-US" sz="3600" b="1" dirty="0">
                <a:solidFill>
                  <a:schemeClr val="tx1"/>
                </a:solidFill>
              </a:rPr>
              <a:t>   The bottom line…</a:t>
            </a:r>
            <a:br>
              <a:rPr lang="en-US" sz="3600" b="1" dirty="0">
                <a:solidFill>
                  <a:schemeClr val="tx1"/>
                </a:solidFill>
              </a:rPr>
            </a:br>
            <a:endParaRPr lang="en-US" sz="3600" b="1" dirty="0">
              <a:solidFill>
                <a:schemeClr val="tx1"/>
              </a:solidFill>
            </a:endParaRPr>
          </a:p>
        </p:txBody>
      </p:sp>
      <p:sp>
        <p:nvSpPr>
          <p:cNvPr id="9" name="Oval 8">
            <a:extLst>
              <a:ext uri="{FF2B5EF4-FFF2-40B4-BE49-F238E27FC236}">
                <a16:creationId xmlns:a16="http://schemas.microsoft.com/office/drawing/2014/main" id="{CCFB72E4-95B5-4E84-BA2B-BD743209C8FA}"/>
              </a:ext>
            </a:extLst>
          </p:cNvPr>
          <p:cNvSpPr/>
          <p:nvPr/>
        </p:nvSpPr>
        <p:spPr>
          <a:xfrm>
            <a:off x="8032443" y="553566"/>
            <a:ext cx="870679" cy="870679"/>
          </a:xfrm>
          <a:prstGeom prst="ellipse">
            <a:avLst/>
          </a:prstGeom>
          <a:solidFill>
            <a:srgbClr val="FF9966"/>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Tree>
    <p:extLst>
      <p:ext uri="{BB962C8B-B14F-4D97-AF65-F5344CB8AC3E}">
        <p14:creationId xmlns:p14="http://schemas.microsoft.com/office/powerpoint/2010/main" val="355043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901700" y="2120900"/>
            <a:ext cx="4835316" cy="3748193"/>
          </a:xfrm>
          <a:solidFill>
            <a:srgbClr val="EEDC8E"/>
          </a:solidFill>
        </p:spPr>
        <p:txBody>
          <a:bodyPr>
            <a:normAutofit/>
          </a:bodyPr>
          <a:lstStyle/>
          <a:p>
            <a:pPr marL="0" indent="0">
              <a:buNone/>
            </a:pPr>
            <a:r>
              <a:rPr lang="en-US" dirty="0">
                <a:latin typeface="Avenir Next LT Pro Demi" panose="020B0704020202020204" pitchFamily="34" charset="0"/>
              </a:rPr>
              <a:t>Pandemic recovery –</a:t>
            </a:r>
          </a:p>
          <a:p>
            <a:pPr lvl="1"/>
            <a:r>
              <a:rPr lang="en-US" dirty="0">
                <a:latin typeface="Avenir Next LT Pro Demi" panose="020B0704020202020204" pitchFamily="34" charset="0"/>
              </a:rPr>
              <a:t>Businesses have continued to adjust with changing conditions, business income shifted among sectors – hardest hit sectors were hospitality/entertainment and growth was experienced in on-line services and construction.</a:t>
            </a:r>
          </a:p>
          <a:p>
            <a:pPr lvl="1"/>
            <a:r>
              <a:rPr lang="en-US" dirty="0">
                <a:latin typeface="Avenir Next LT Pro Demi" panose="020B0704020202020204" pitchFamily="34" charset="0"/>
              </a:rPr>
              <a:t>Local governments did not experience revenue losses as great as anticipated.</a:t>
            </a:r>
          </a:p>
          <a:p>
            <a:pPr lvl="1"/>
            <a:r>
              <a:rPr lang="en-US" dirty="0">
                <a:latin typeface="Avenir Next LT Pro Demi" panose="020B0704020202020204" pitchFamily="34" charset="0"/>
              </a:rPr>
              <a:t>Individuals shifted to on-line service options and remote/flexible work – this is likely to continue where possible.</a:t>
            </a: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515944" y="2120900"/>
            <a:ext cx="4774356" cy="3748194"/>
          </a:xfrm>
          <a:solidFill>
            <a:srgbClr val="EEDC8E"/>
          </a:solidFill>
        </p:spPr>
        <p:txBody>
          <a:bodyPr>
            <a:normAutofit/>
          </a:bodyPr>
          <a:lstStyle/>
          <a:p>
            <a:r>
              <a:rPr lang="en-US" dirty="0">
                <a:latin typeface="Avenir Next LT Pro Demi" panose="020B0704020202020204" pitchFamily="34" charset="0"/>
              </a:rPr>
              <a:t>Champaign County has maintained its population count, unlike surrounding counties and the state as a whole.</a:t>
            </a:r>
          </a:p>
          <a:p>
            <a:r>
              <a:rPr lang="en-US" dirty="0">
                <a:latin typeface="Avenir Next LT Pro Demi" panose="020B0704020202020204" pitchFamily="34" charset="0"/>
              </a:rPr>
              <a:t>We have established working relationships among our local governments, non-profits and businesses that help us problem-solve. </a:t>
            </a:r>
          </a:p>
          <a:p>
            <a:r>
              <a:rPr lang="en-US" dirty="0">
                <a:latin typeface="Avenir Next LT Pro Demi" panose="020B0704020202020204" pitchFamily="34" charset="0"/>
              </a:rPr>
              <a:t>ARPA funding has given us some room to catch up with deferred expenses.</a:t>
            </a:r>
          </a:p>
          <a:p>
            <a:endParaRPr lang="en-US" dirty="0">
              <a:latin typeface="Avenir Next LT Pro Demi" panose="020B0704020202020204" pitchFamily="34" charset="0"/>
            </a:endParaRP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xfrm>
            <a:off x="707816" y="333353"/>
            <a:ext cx="10214184" cy="1450757"/>
          </a:xfrm>
          <a:prstGeom prst="ellipse">
            <a:avLst/>
          </a:prstGeom>
          <a:solidFill>
            <a:srgbClr val="EE4A08"/>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r>
              <a:rPr lang="en-US" sz="3600" b="1" dirty="0">
                <a:solidFill>
                  <a:schemeClr val="tx1"/>
                </a:solidFill>
              </a:rPr>
              <a:t>Positive foundation – </a:t>
            </a:r>
            <a:br>
              <a:rPr lang="en-US" sz="3600" b="1" dirty="0">
                <a:solidFill>
                  <a:schemeClr val="tx1"/>
                </a:solidFill>
              </a:rPr>
            </a:br>
            <a:endParaRPr lang="en-US" sz="3600" b="1" dirty="0">
              <a:solidFill>
                <a:schemeClr val="tx1"/>
              </a:solidFill>
            </a:endParaRPr>
          </a:p>
        </p:txBody>
      </p:sp>
      <p:sp>
        <p:nvSpPr>
          <p:cNvPr id="9" name="Oval 8">
            <a:extLst>
              <a:ext uri="{FF2B5EF4-FFF2-40B4-BE49-F238E27FC236}">
                <a16:creationId xmlns:a16="http://schemas.microsoft.com/office/drawing/2014/main" id="{CCFB72E4-95B5-4E84-BA2B-BD743209C8FA}"/>
              </a:ext>
            </a:extLst>
          </p:cNvPr>
          <p:cNvSpPr/>
          <p:nvPr/>
        </p:nvSpPr>
        <p:spPr>
          <a:xfrm>
            <a:off x="7760121" y="553566"/>
            <a:ext cx="870679" cy="870679"/>
          </a:xfrm>
          <a:prstGeom prst="ellipse">
            <a:avLst/>
          </a:prstGeom>
          <a:solidFill>
            <a:srgbClr val="ACB28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Tree>
    <p:extLst>
      <p:ext uri="{BB962C8B-B14F-4D97-AF65-F5344CB8AC3E}">
        <p14:creationId xmlns:p14="http://schemas.microsoft.com/office/powerpoint/2010/main" val="87780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901700" y="2120900"/>
            <a:ext cx="4835316" cy="3748193"/>
          </a:xfrm>
          <a:solidFill>
            <a:srgbClr val="EEDC8E"/>
          </a:solidFill>
        </p:spPr>
        <p:txBody>
          <a:bodyPr>
            <a:normAutofit/>
          </a:bodyPr>
          <a:lstStyle/>
          <a:p>
            <a:pPr marL="0" indent="0" algn="r">
              <a:buNone/>
            </a:pPr>
            <a:r>
              <a:rPr lang="en-US" dirty="0">
                <a:latin typeface="Avenir Next LT Pro Demi" panose="020B0704020202020204" pitchFamily="34" charset="0"/>
              </a:rPr>
              <a:t>Clarify the county’s form of governance</a:t>
            </a:r>
          </a:p>
          <a:p>
            <a:pPr marL="0" indent="0" algn="r">
              <a:buNone/>
            </a:pPr>
            <a:r>
              <a:rPr lang="en-US" dirty="0">
                <a:latin typeface="Avenir Next LT Pro Demi" panose="020B0704020202020204" pitchFamily="34" charset="0"/>
              </a:rPr>
              <a:t>Reduce the size of the board to 15-17 with one representative per district</a:t>
            </a:r>
          </a:p>
          <a:p>
            <a:pPr marL="0" indent="0" algn="r">
              <a:buNone/>
            </a:pPr>
            <a:r>
              <a:rPr lang="en-US" dirty="0">
                <a:latin typeface="Avenir Next LT Pro Demi" panose="020B0704020202020204" pitchFamily="34" charset="0"/>
              </a:rPr>
              <a:t>Re-introduce orientation for all county  elected &amp; appointed officials</a:t>
            </a:r>
          </a:p>
          <a:p>
            <a:pPr marL="0" indent="0" algn="ctr">
              <a:buNone/>
            </a:pPr>
            <a:endParaRPr lang="en-US" dirty="0">
              <a:latin typeface="Avenir Next LT Pro Demi" panose="020B0704020202020204" pitchFamily="34" charset="0"/>
            </a:endParaRP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541344" y="2120900"/>
            <a:ext cx="4774356" cy="3748194"/>
          </a:xfrm>
          <a:solidFill>
            <a:srgbClr val="EEDC8E"/>
          </a:solidFill>
        </p:spPr>
        <p:txBody>
          <a:bodyPr>
            <a:normAutofit/>
          </a:bodyPr>
          <a:lstStyle/>
          <a:p>
            <a:pPr algn="r"/>
            <a:r>
              <a:rPr lang="en-US" dirty="0">
                <a:latin typeface="Avenir Next LT Pro Demi" panose="020B0704020202020204" pitchFamily="34" charset="0"/>
              </a:rPr>
              <a:t>Nurture constructive problem-solving</a:t>
            </a:r>
          </a:p>
          <a:p>
            <a:pPr algn="r"/>
            <a:r>
              <a:rPr lang="en-US" dirty="0">
                <a:latin typeface="Avenir Next LT Pro Demi" panose="020B0704020202020204" pitchFamily="34" charset="0"/>
              </a:rPr>
              <a:t>Identify 1-2 shared goals each year that the board can move forward</a:t>
            </a:r>
          </a:p>
          <a:p>
            <a:pPr algn="r"/>
            <a:r>
              <a:rPr lang="en-US" dirty="0">
                <a:latin typeface="Avenir Next LT Pro Demi" panose="020B0704020202020204" pitchFamily="34" charset="0"/>
              </a:rPr>
              <a:t>Make better use of the county’s budgeted  partnerships to meet strategic goals</a:t>
            </a:r>
          </a:p>
          <a:p>
            <a:pPr algn="r"/>
            <a:r>
              <a:rPr lang="en-US" dirty="0">
                <a:latin typeface="Avenir Next LT Pro Demi" panose="020B0704020202020204" pitchFamily="34" charset="0"/>
              </a:rPr>
              <a:t>Build maintenance and replacement costs into county budgets from the beginning</a:t>
            </a:r>
          </a:p>
          <a:p>
            <a:pPr algn="r"/>
            <a:endParaRPr lang="en-US" dirty="0">
              <a:latin typeface="Avenir Next LT Pro Demi" panose="020B0704020202020204" pitchFamily="34" charset="0"/>
            </a:endParaRP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xfrm>
            <a:off x="707816" y="333353"/>
            <a:ext cx="10214184" cy="1450757"/>
          </a:xfrm>
          <a:prstGeom prst="ellipse">
            <a:avLst/>
          </a:prstGeom>
          <a:solidFill>
            <a:srgbClr val="A5AD91"/>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r>
              <a:rPr lang="en-US" sz="3600" b="1" dirty="0">
                <a:solidFill>
                  <a:schemeClr val="tx1"/>
                </a:solidFill>
              </a:rPr>
              <a:t>Specific recommendations -</a:t>
            </a:r>
            <a:br>
              <a:rPr lang="en-US" sz="3600" b="1" dirty="0">
                <a:solidFill>
                  <a:schemeClr val="tx1"/>
                </a:solidFill>
              </a:rPr>
            </a:br>
            <a:endParaRPr lang="en-US" sz="3600" b="1" dirty="0">
              <a:solidFill>
                <a:schemeClr val="tx1"/>
              </a:solidFill>
            </a:endParaRPr>
          </a:p>
        </p:txBody>
      </p:sp>
      <p:sp>
        <p:nvSpPr>
          <p:cNvPr id="9" name="Oval 8">
            <a:extLst>
              <a:ext uri="{FF2B5EF4-FFF2-40B4-BE49-F238E27FC236}">
                <a16:creationId xmlns:a16="http://schemas.microsoft.com/office/drawing/2014/main" id="{CCFB72E4-95B5-4E84-BA2B-BD743209C8FA}"/>
              </a:ext>
            </a:extLst>
          </p:cNvPr>
          <p:cNvSpPr/>
          <p:nvPr/>
        </p:nvSpPr>
        <p:spPr>
          <a:xfrm>
            <a:off x="8032443" y="553566"/>
            <a:ext cx="870679" cy="870679"/>
          </a:xfrm>
          <a:prstGeom prst="ellipse">
            <a:avLst/>
          </a:prstGeom>
          <a:solidFill>
            <a:srgbClr val="FF9966"/>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pic>
        <p:nvPicPr>
          <p:cNvPr id="8" name="Picture 7" descr="A person standing at a podium&#10;&#10;Description automatically generated">
            <a:extLst>
              <a:ext uri="{FF2B5EF4-FFF2-40B4-BE49-F238E27FC236}">
                <a16:creationId xmlns:a16="http://schemas.microsoft.com/office/drawing/2014/main" id="{48146F6E-01BB-4DE2-801E-13D25DB7DE35}"/>
              </a:ext>
            </a:extLst>
          </p:cNvPr>
          <p:cNvPicPr>
            <a:picLocks noChangeAspect="1"/>
          </p:cNvPicPr>
          <p:nvPr/>
        </p:nvPicPr>
        <p:blipFill>
          <a:blip r:embed="rId2"/>
          <a:stretch>
            <a:fillRect/>
          </a:stretch>
        </p:blipFill>
        <p:spPr>
          <a:xfrm>
            <a:off x="1447800" y="4254500"/>
            <a:ext cx="2311400" cy="2184400"/>
          </a:xfrm>
          <a:prstGeom prst="rect">
            <a:avLst/>
          </a:prstGeom>
        </p:spPr>
      </p:pic>
    </p:spTree>
    <p:extLst>
      <p:ext uri="{BB962C8B-B14F-4D97-AF65-F5344CB8AC3E}">
        <p14:creationId xmlns:p14="http://schemas.microsoft.com/office/powerpoint/2010/main" val="303750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sitting at a table&#10;&#10;Description automatically generated with low confidence">
            <a:extLst>
              <a:ext uri="{FF2B5EF4-FFF2-40B4-BE49-F238E27FC236}">
                <a16:creationId xmlns:a16="http://schemas.microsoft.com/office/drawing/2014/main" id="{95EBA31F-FDBC-440C-B9E2-D3A23DD44AE8}"/>
              </a:ext>
            </a:extLst>
          </p:cNvPr>
          <p:cNvPicPr>
            <a:picLocks noGrp="1" noChangeAspect="1"/>
          </p:cNvPicPr>
          <p:nvPr>
            <p:ph sz="half" idx="1"/>
          </p:nvPr>
        </p:nvPicPr>
        <p:blipFill>
          <a:blip r:embed="rId2"/>
          <a:stretch>
            <a:fillRect/>
          </a:stretch>
        </p:blipFill>
        <p:spPr>
          <a:xfrm>
            <a:off x="1096963" y="2220318"/>
            <a:ext cx="4732337" cy="3549252"/>
          </a:xfrm>
          <a:solidFill>
            <a:srgbClr val="EEDC8E"/>
          </a:solidFill>
        </p:spPr>
      </p:pic>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362702" y="2120900"/>
            <a:ext cx="4792978" cy="3648670"/>
          </a:xfrm>
          <a:solidFill>
            <a:srgbClr val="EEDC8E"/>
          </a:solidFill>
        </p:spPr>
        <p:txBody>
          <a:bodyPr>
            <a:normAutofit/>
          </a:bodyPr>
          <a:lstStyle/>
          <a:p>
            <a:pPr algn="ctr"/>
            <a:r>
              <a:rPr lang="en-US" b="1" u="sng" dirty="0">
                <a:latin typeface="Avenir Next LT Pro Demi" panose="020B0704020202020204" pitchFamily="34" charset="0"/>
              </a:rPr>
              <a:t>County Offices</a:t>
            </a:r>
          </a:p>
          <a:p>
            <a:pPr>
              <a:buFont typeface="Wingdings" panose="05000000000000000000" pitchFamily="2" charset="2"/>
              <a:buChar char="Ø"/>
            </a:pPr>
            <a:r>
              <a:rPr lang="en-US" dirty="0">
                <a:latin typeface="Avenir Next LT Pro Demi" panose="020B0704020202020204" pitchFamily="34" charset="0"/>
              </a:rPr>
              <a:t> Complete turnover on Board of Review in Sept 2021</a:t>
            </a:r>
          </a:p>
          <a:p>
            <a:pPr>
              <a:buFont typeface="Wingdings" panose="05000000000000000000" pitchFamily="2" charset="2"/>
              <a:buChar char="Ø"/>
            </a:pPr>
            <a:r>
              <a:rPr lang="en-US" dirty="0">
                <a:latin typeface="Avenir Next LT Pro Demi" panose="020B0704020202020204" pitchFamily="34" charset="0"/>
              </a:rPr>
              <a:t> Merger of County Clerk &amp; Recorder offices in Dec 2021 </a:t>
            </a:r>
          </a:p>
          <a:p>
            <a:pPr>
              <a:buFont typeface="Wingdings" panose="05000000000000000000" pitchFamily="2" charset="2"/>
              <a:buChar char="Ø"/>
            </a:pPr>
            <a:r>
              <a:rPr lang="en-US" dirty="0">
                <a:latin typeface="Avenir Next LT Pro Demi" panose="020B0704020202020204" pitchFamily="34" charset="0"/>
              </a:rPr>
              <a:t> Redistricting of County Board seats finalized in Dec 2021</a:t>
            </a:r>
          </a:p>
          <a:p>
            <a:pPr>
              <a:buFont typeface="Wingdings" panose="05000000000000000000" pitchFamily="2" charset="2"/>
              <a:buChar char="Ø"/>
            </a:pPr>
            <a:endParaRPr lang="en-US" dirty="0">
              <a:latin typeface="Avenir Next LT Pro Demi" panose="020B0704020202020204" pitchFamily="34" charset="0"/>
            </a:endParaRP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prstGeom prst="ellipse">
            <a:avLst/>
          </a:prstGeom>
          <a:solidFill>
            <a:srgbClr val="FF9966"/>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pPr algn="r"/>
            <a:br>
              <a:rPr lang="en-US" sz="3600" b="1" dirty="0">
                <a:solidFill>
                  <a:schemeClr val="tx1"/>
                </a:solidFill>
              </a:rPr>
            </a:br>
            <a:r>
              <a:rPr lang="en-US" sz="3600" b="1" dirty="0">
                <a:solidFill>
                  <a:schemeClr val="tx1"/>
                </a:solidFill>
              </a:rPr>
              <a:t>- County Governance</a:t>
            </a:r>
            <a:br>
              <a:rPr lang="en-US" sz="3600" b="1" dirty="0">
                <a:solidFill>
                  <a:schemeClr val="tx1"/>
                </a:solidFill>
              </a:rPr>
            </a:br>
            <a:endParaRPr lang="en-US" sz="3600" b="1" dirty="0">
              <a:solidFill>
                <a:schemeClr val="tx1"/>
              </a:solidFill>
            </a:endParaRPr>
          </a:p>
        </p:txBody>
      </p:sp>
      <p:sp>
        <p:nvSpPr>
          <p:cNvPr id="5" name="Oval 4">
            <a:extLst>
              <a:ext uri="{FF2B5EF4-FFF2-40B4-BE49-F238E27FC236}">
                <a16:creationId xmlns:a16="http://schemas.microsoft.com/office/drawing/2014/main" id="{6389F24D-302B-4D04-96FF-CD01A18A8329}"/>
              </a:ext>
            </a:extLst>
          </p:cNvPr>
          <p:cNvSpPr/>
          <p:nvPr/>
        </p:nvSpPr>
        <p:spPr>
          <a:xfrm>
            <a:off x="2592611" y="553567"/>
            <a:ext cx="870679" cy="870679"/>
          </a:xfrm>
          <a:prstGeom prst="ellipse">
            <a:avLst/>
          </a:prstGeom>
          <a:solidFill>
            <a:schemeClr val="tx2">
              <a:lumMod val="50000"/>
              <a:lumOff val="50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Tree>
    <p:extLst>
      <p:ext uri="{BB962C8B-B14F-4D97-AF65-F5344CB8AC3E}">
        <p14:creationId xmlns:p14="http://schemas.microsoft.com/office/powerpoint/2010/main" val="279705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914400" y="2120900"/>
            <a:ext cx="4822616" cy="3748193"/>
          </a:xfrm>
          <a:solidFill>
            <a:srgbClr val="EEDC8E"/>
          </a:solidFill>
        </p:spPr>
        <p:txBody>
          <a:bodyPr>
            <a:normAutofit fontScale="92500" lnSpcReduction="20000"/>
          </a:bodyPr>
          <a:lstStyle/>
          <a:p>
            <a:pPr marL="0" indent="0" algn="ctr">
              <a:buNone/>
            </a:pPr>
            <a:r>
              <a:rPr lang="en-US" b="1" u="sng" dirty="0">
                <a:latin typeface="Aharoni" panose="02010803020104030203" pitchFamily="2" charset="-79"/>
                <a:cs typeface="Aharoni" panose="02010803020104030203" pitchFamily="2" charset="-79"/>
              </a:rPr>
              <a:t>Mushrooming county budget </a:t>
            </a:r>
            <a:endParaRPr lang="en-US" sz="1700" dirty="0">
              <a:latin typeface="Avenir Next LT Pro Demi" panose="020B0704020202020204" pitchFamily="34" charset="0"/>
            </a:endParaRPr>
          </a:p>
          <a:p>
            <a:pPr marL="0" indent="0" algn="ctr">
              <a:buNone/>
            </a:pPr>
            <a:r>
              <a:rPr lang="en-US" dirty="0">
                <a:latin typeface="Avenir Next LT Pro Demi" panose="020B0704020202020204" pitchFamily="34" charset="0"/>
              </a:rPr>
              <a:t>2022 - $179,767,329 </a:t>
            </a:r>
          </a:p>
          <a:p>
            <a:pPr marL="0" indent="0" algn="ctr">
              <a:buNone/>
            </a:pPr>
            <a:r>
              <a:rPr lang="en-US" dirty="0">
                <a:latin typeface="Avenir Next LT Pro Demi" panose="020B0704020202020204" pitchFamily="34" charset="0"/>
              </a:rPr>
              <a:t>2021 - $136,939,369 </a:t>
            </a:r>
          </a:p>
          <a:p>
            <a:pPr marL="0" indent="0" algn="ctr">
              <a:buNone/>
            </a:pPr>
            <a:r>
              <a:rPr lang="en-US" dirty="0">
                <a:latin typeface="Avenir Next LT Pro Demi" panose="020B0704020202020204" pitchFamily="34" charset="0"/>
              </a:rPr>
              <a:t>2020 - $129,689,501 </a:t>
            </a:r>
          </a:p>
          <a:p>
            <a:pPr marL="0" indent="0" algn="ctr">
              <a:buNone/>
            </a:pPr>
            <a:r>
              <a:rPr lang="en-US" dirty="0">
                <a:latin typeface="Avenir Next LT Pro Demi" panose="020B0704020202020204" pitchFamily="34" charset="0"/>
              </a:rPr>
              <a:t>2019 – $122,974,563</a:t>
            </a:r>
          </a:p>
          <a:p>
            <a:pPr marL="0" indent="0" algn="ctr">
              <a:buNone/>
            </a:pPr>
            <a:r>
              <a:rPr lang="en-US" sz="4800" dirty="0">
                <a:latin typeface="Avenir Next LT Pro Demi" panose="020B0704020202020204" pitchFamily="34" charset="0"/>
              </a:rPr>
              <a:t>Up $55m</a:t>
            </a:r>
          </a:p>
          <a:p>
            <a:pPr marL="0" indent="0" algn="ctr">
              <a:buNone/>
            </a:pPr>
            <a:r>
              <a:rPr lang="en-US" sz="4800" dirty="0">
                <a:latin typeface="Avenir Next LT Pro Demi" panose="020B0704020202020204" pitchFamily="34" charset="0"/>
              </a:rPr>
              <a:t>46% in 4 years</a:t>
            </a: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324600" y="2120900"/>
            <a:ext cx="5013960" cy="3748194"/>
          </a:xfrm>
          <a:solidFill>
            <a:srgbClr val="EEDC8E"/>
          </a:solidFill>
        </p:spPr>
        <p:txBody>
          <a:bodyPr>
            <a:normAutofit fontScale="92500" lnSpcReduction="20000"/>
          </a:bodyPr>
          <a:lstStyle/>
          <a:p>
            <a:pPr algn="ctr"/>
            <a:r>
              <a:rPr lang="en-US" b="1" u="sng" dirty="0">
                <a:latin typeface="Aharoni" panose="02010803020104030203" pitchFamily="2" charset="-79"/>
                <a:cs typeface="Aharoni" panose="02010803020104030203" pitchFamily="2" charset="-79"/>
              </a:rPr>
              <a:t>Budget Impacts </a:t>
            </a:r>
          </a:p>
          <a:p>
            <a:pPr>
              <a:lnSpc>
                <a:spcPct val="120000"/>
              </a:lnSpc>
              <a:spcBef>
                <a:spcPts val="0"/>
              </a:spcBef>
              <a:spcAft>
                <a:spcPts val="0"/>
              </a:spcAft>
              <a:buFont typeface="Wingdings" panose="05000000000000000000" pitchFamily="2" charset="2"/>
              <a:buChar char="v"/>
            </a:pPr>
            <a:r>
              <a:rPr lang="en-US" sz="1700" b="1" dirty="0">
                <a:latin typeface="Avenir Next LT Pro Demi" panose="020B0704020202020204" pitchFamily="34" charset="0"/>
                <a:cs typeface="Aharoni" panose="02010803020104030203" pitchFamily="2" charset="-79"/>
              </a:rPr>
              <a:t> COVID-related grants (CARES/CURE/ARPA)</a:t>
            </a:r>
          </a:p>
          <a:p>
            <a:pPr>
              <a:lnSpc>
                <a:spcPct val="120000"/>
              </a:lnSpc>
              <a:spcBef>
                <a:spcPts val="0"/>
              </a:spcBef>
              <a:spcAft>
                <a:spcPts val="0"/>
              </a:spcAft>
              <a:buFont typeface="Wingdings" panose="05000000000000000000" pitchFamily="2" charset="2"/>
              <a:buChar char="v"/>
            </a:pPr>
            <a:r>
              <a:rPr lang="en-US" sz="1700" b="1" dirty="0">
                <a:latin typeface="Avenir Next LT Pro Demi" panose="020B0704020202020204" pitchFamily="34" charset="0"/>
                <a:cs typeface="Aharoni" panose="02010803020104030203" pitchFamily="2" charset="-79"/>
              </a:rPr>
              <a:t> Increase in cannabis &amp; on-line sales taxes</a:t>
            </a:r>
          </a:p>
          <a:p>
            <a:pPr>
              <a:lnSpc>
                <a:spcPct val="120000"/>
              </a:lnSpc>
              <a:spcBef>
                <a:spcPts val="0"/>
              </a:spcBef>
              <a:spcAft>
                <a:spcPts val="0"/>
              </a:spcAft>
              <a:buFont typeface="Wingdings" panose="05000000000000000000" pitchFamily="2" charset="2"/>
              <a:buChar char="v"/>
            </a:pPr>
            <a:r>
              <a:rPr lang="en-US" sz="1700" b="1" dirty="0">
                <a:latin typeface="Avenir Next LT Pro Demi" panose="020B0704020202020204" pitchFamily="34" charset="0"/>
                <a:cs typeface="Aharoni" panose="02010803020104030203" pitchFamily="2" charset="-79"/>
              </a:rPr>
              <a:t> Increase in motor fuel tax/rising fuel costs</a:t>
            </a:r>
          </a:p>
          <a:p>
            <a:pPr>
              <a:lnSpc>
                <a:spcPct val="120000"/>
              </a:lnSpc>
              <a:spcBef>
                <a:spcPts val="0"/>
              </a:spcBef>
              <a:spcAft>
                <a:spcPts val="0"/>
              </a:spcAft>
              <a:buFont typeface="Wingdings" panose="05000000000000000000" pitchFamily="2" charset="2"/>
              <a:buChar char="v"/>
            </a:pPr>
            <a:r>
              <a:rPr lang="en-US" sz="1700" b="1" dirty="0">
                <a:latin typeface="Avenir Next LT Pro Demi" panose="020B0704020202020204" pitchFamily="34" charset="0"/>
                <a:cs typeface="Aharoni" panose="02010803020104030203" pitchFamily="2" charset="-79"/>
              </a:rPr>
              <a:t> New animal control contracts &amp; fee schedule </a:t>
            </a:r>
          </a:p>
          <a:p>
            <a:pPr>
              <a:lnSpc>
                <a:spcPct val="120000"/>
              </a:lnSpc>
              <a:spcBef>
                <a:spcPts val="0"/>
              </a:spcBef>
              <a:spcAft>
                <a:spcPts val="0"/>
              </a:spcAft>
              <a:buFont typeface="Wingdings" panose="05000000000000000000" pitchFamily="2" charset="2"/>
              <a:buChar char="v"/>
            </a:pPr>
            <a:r>
              <a:rPr lang="en-US" sz="1700" b="1" dirty="0">
                <a:latin typeface="Avenir Next LT Pro Demi" panose="020B0704020202020204" pitchFamily="34" charset="0"/>
                <a:cs typeface="Aharoni" panose="02010803020104030203" pitchFamily="2" charset="-79"/>
              </a:rPr>
              <a:t> Increase in revenue stamps</a:t>
            </a:r>
          </a:p>
          <a:p>
            <a:pPr>
              <a:lnSpc>
                <a:spcPct val="120000"/>
              </a:lnSpc>
              <a:spcBef>
                <a:spcPts val="0"/>
              </a:spcBef>
              <a:spcAft>
                <a:spcPts val="0"/>
              </a:spcAft>
              <a:buFont typeface="Wingdings" panose="05000000000000000000" pitchFamily="2" charset="2"/>
              <a:buChar char="v"/>
            </a:pPr>
            <a:r>
              <a:rPr lang="en-US" sz="1700" b="1" dirty="0">
                <a:latin typeface="Avenir Next LT Pro Demi" panose="020B0704020202020204" pitchFamily="34" charset="0"/>
                <a:cs typeface="Aharoni" panose="02010803020104030203" pitchFamily="2" charset="-79"/>
              </a:rPr>
              <a:t> Reduction in court fees/fines</a:t>
            </a:r>
          </a:p>
          <a:p>
            <a:pPr>
              <a:lnSpc>
                <a:spcPct val="120000"/>
              </a:lnSpc>
              <a:spcBef>
                <a:spcPts val="0"/>
              </a:spcBef>
              <a:spcAft>
                <a:spcPts val="0"/>
              </a:spcAft>
              <a:buFont typeface="Wingdings" panose="05000000000000000000" pitchFamily="2" charset="2"/>
              <a:buChar char="v"/>
            </a:pPr>
            <a:r>
              <a:rPr lang="en-US" sz="1700" b="1" dirty="0">
                <a:solidFill>
                  <a:schemeClr val="tx1">
                    <a:lumMod val="95000"/>
                    <a:lumOff val="5000"/>
                  </a:schemeClr>
                </a:solidFill>
                <a:latin typeface="Avenir Next LT Pro Demi" panose="020B0704020202020204" pitchFamily="34" charset="0"/>
                <a:cs typeface="Aharoni" panose="02010803020104030203" pitchFamily="2" charset="-79"/>
              </a:rPr>
              <a:t> </a:t>
            </a:r>
            <a:r>
              <a:rPr lang="en-US" sz="1700" dirty="0">
                <a:solidFill>
                  <a:schemeClr val="tx1">
                    <a:lumMod val="95000"/>
                    <a:lumOff val="5000"/>
                  </a:schemeClr>
                </a:solidFill>
                <a:latin typeface="Avenir Next LT Pro Demi" panose="020B0704020202020204" pitchFamily="34" charset="0"/>
              </a:rPr>
              <a:t>Large expenditures:</a:t>
            </a:r>
          </a:p>
          <a:p>
            <a:pPr lvl="1">
              <a:lnSpc>
                <a:spcPct val="120000"/>
              </a:lnSpc>
              <a:spcBef>
                <a:spcPts val="0"/>
              </a:spcBef>
              <a:spcAft>
                <a:spcPts val="0"/>
              </a:spcAft>
              <a:buFont typeface="Arial" panose="020B0604020202020204" pitchFamily="34" charset="0"/>
              <a:buChar char="•"/>
            </a:pPr>
            <a:r>
              <a:rPr lang="en-US" sz="1700" dirty="0">
                <a:latin typeface="Avenir Next LT Pro Demi" panose="020B0704020202020204" pitchFamily="34" charset="0"/>
              </a:rPr>
              <a:t>ARPA purchases</a:t>
            </a:r>
          </a:p>
          <a:p>
            <a:pPr lvl="1">
              <a:lnSpc>
                <a:spcPct val="120000"/>
              </a:lnSpc>
              <a:spcBef>
                <a:spcPts val="0"/>
              </a:spcBef>
              <a:spcAft>
                <a:spcPts val="0"/>
              </a:spcAft>
              <a:buFont typeface="Arial" panose="020B0604020202020204" pitchFamily="34" charset="0"/>
              <a:buChar char="•"/>
            </a:pPr>
            <a:r>
              <a:rPr lang="en-US" sz="1700" dirty="0">
                <a:latin typeface="Avenir Next LT Pro Demi" panose="020B0704020202020204" pitchFamily="34" charset="0"/>
              </a:rPr>
              <a:t>roof/air conditioning unit replacement</a:t>
            </a:r>
            <a:endParaRPr lang="en-US" sz="1700" dirty="0">
              <a:highlight>
                <a:srgbClr val="FFFF00"/>
              </a:highlight>
              <a:latin typeface="Avenir Next LT Pro Demi" panose="020B0704020202020204" pitchFamily="34" charset="0"/>
            </a:endParaRPr>
          </a:p>
          <a:p>
            <a:pPr lvl="1">
              <a:lnSpc>
                <a:spcPct val="120000"/>
              </a:lnSpc>
              <a:spcBef>
                <a:spcPts val="0"/>
              </a:spcBef>
              <a:spcAft>
                <a:spcPts val="0"/>
              </a:spcAft>
              <a:buFont typeface="Arial" panose="020B0604020202020204" pitchFamily="34" charset="0"/>
              <a:buChar char="•"/>
            </a:pPr>
            <a:r>
              <a:rPr lang="en-US" sz="1700" dirty="0">
                <a:latin typeface="Avenir Next LT Pro Demi" panose="020B0704020202020204" pitchFamily="34" charset="0"/>
              </a:rPr>
              <a:t>OT , hiring bonuses, and salary adjustments due to staff vacancies</a:t>
            </a:r>
          </a:p>
          <a:p>
            <a:pPr lvl="1">
              <a:lnSpc>
                <a:spcPct val="120000"/>
              </a:lnSpc>
              <a:spcBef>
                <a:spcPts val="0"/>
              </a:spcBef>
              <a:spcAft>
                <a:spcPts val="0"/>
              </a:spcAft>
              <a:buFont typeface="Arial" panose="020B0604020202020204" pitchFamily="34" charset="0"/>
              <a:buChar char="•"/>
            </a:pPr>
            <a:r>
              <a:rPr lang="en-US" sz="1700" dirty="0">
                <a:latin typeface="Avenir Next LT Pro Demi" panose="020B0704020202020204" pitchFamily="34" charset="0"/>
              </a:rPr>
              <a:t>out of county boarding for jail inmates</a:t>
            </a:r>
          </a:p>
          <a:p>
            <a:pPr>
              <a:lnSpc>
                <a:spcPct val="120000"/>
              </a:lnSpc>
              <a:spcBef>
                <a:spcPts val="0"/>
              </a:spcBef>
              <a:spcAft>
                <a:spcPts val="0"/>
              </a:spcAft>
              <a:buFont typeface="Wingdings" panose="05000000000000000000" pitchFamily="2" charset="2"/>
              <a:buChar char="v"/>
            </a:pPr>
            <a:r>
              <a:rPr lang="en-US" sz="1700" b="1" dirty="0">
                <a:solidFill>
                  <a:schemeClr val="tx1">
                    <a:lumMod val="95000"/>
                    <a:lumOff val="5000"/>
                  </a:schemeClr>
                </a:solidFill>
                <a:latin typeface="Avenir Next LT Pro Demi" panose="020B0704020202020204" pitchFamily="34" charset="0"/>
              </a:rPr>
              <a:t> 5-7% cost increases for commodities</a:t>
            </a: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prstGeom prst="ellipse">
            <a:avLst/>
          </a:prstGeom>
          <a:solidFill>
            <a:srgbClr val="EE4A08"/>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r>
              <a:rPr lang="en-US" sz="3600" b="1" dirty="0">
                <a:solidFill>
                  <a:schemeClr val="tx1"/>
                </a:solidFill>
              </a:rPr>
              <a:t>County Finances – </a:t>
            </a:r>
            <a:br>
              <a:rPr lang="en-US" sz="3600" b="1" dirty="0">
                <a:solidFill>
                  <a:schemeClr val="tx1"/>
                </a:solidFill>
              </a:rPr>
            </a:br>
            <a:r>
              <a:rPr lang="en-US" sz="3600" b="1" dirty="0">
                <a:solidFill>
                  <a:schemeClr val="tx1"/>
                </a:solidFill>
              </a:rPr>
              <a:t>    2022 budget</a:t>
            </a:r>
          </a:p>
        </p:txBody>
      </p:sp>
      <p:sp>
        <p:nvSpPr>
          <p:cNvPr id="9" name="Oval 8">
            <a:extLst>
              <a:ext uri="{FF2B5EF4-FFF2-40B4-BE49-F238E27FC236}">
                <a16:creationId xmlns:a16="http://schemas.microsoft.com/office/drawing/2014/main" id="{CCFB72E4-95B5-4E84-BA2B-BD743209C8FA}"/>
              </a:ext>
            </a:extLst>
          </p:cNvPr>
          <p:cNvSpPr/>
          <p:nvPr/>
        </p:nvSpPr>
        <p:spPr>
          <a:xfrm>
            <a:off x="7425960" y="576641"/>
            <a:ext cx="870679" cy="870679"/>
          </a:xfrm>
          <a:prstGeom prst="ellipse">
            <a:avLst/>
          </a:prstGeom>
          <a:solidFill>
            <a:srgbClr val="96AF8F"/>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Tree>
    <p:extLst>
      <p:ext uri="{BB962C8B-B14F-4D97-AF65-F5344CB8AC3E}">
        <p14:creationId xmlns:p14="http://schemas.microsoft.com/office/powerpoint/2010/main" val="382945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914400" y="2120900"/>
            <a:ext cx="4822616" cy="3748193"/>
          </a:xfrm>
          <a:solidFill>
            <a:srgbClr val="EEDC8E"/>
          </a:solidFill>
        </p:spPr>
        <p:txBody>
          <a:bodyPr>
            <a:normAutofit fontScale="92500" lnSpcReduction="10000"/>
          </a:bodyPr>
          <a:lstStyle/>
          <a:p>
            <a:pPr marL="0" indent="0">
              <a:buNone/>
            </a:pPr>
            <a:r>
              <a:rPr lang="en-US" u="sng" dirty="0"/>
              <a:t>  </a:t>
            </a:r>
            <a:r>
              <a:rPr lang="en-US" b="1" u="sng" dirty="0">
                <a:latin typeface="Aharoni" panose="02010803020104030203" pitchFamily="2" charset="-79"/>
                <a:cs typeface="Aharoni" panose="02010803020104030203" pitchFamily="2" charset="-79"/>
              </a:rPr>
              <a:t>Progress on reducing NH Liabilities</a:t>
            </a:r>
            <a:endParaRPr lang="en-US" sz="1700" dirty="0">
              <a:latin typeface="Avenir Next LT Pro Demi" panose="020B0704020202020204" pitchFamily="34" charset="0"/>
            </a:endParaRPr>
          </a:p>
          <a:p>
            <a:pPr>
              <a:buFont typeface="Wingdings" panose="05000000000000000000" pitchFamily="2" charset="2"/>
              <a:buChar char="v"/>
            </a:pPr>
            <a:r>
              <a:rPr lang="en-US" sz="1700" dirty="0">
                <a:latin typeface="Avenir Next LT Pro Demi" panose="020B0704020202020204" pitchFamily="34" charset="0"/>
              </a:rPr>
              <a:t> Received last $110,000 from NH purchase escrow holdback in 2022 </a:t>
            </a:r>
          </a:p>
          <a:p>
            <a:pPr>
              <a:buFont typeface="Wingdings" panose="05000000000000000000" pitchFamily="2" charset="2"/>
              <a:buChar char="v"/>
            </a:pPr>
            <a:r>
              <a:rPr lang="en-US" sz="1700" dirty="0">
                <a:latin typeface="Avenir Next LT Pro Demi" panose="020B0704020202020204" pitchFamily="34" charset="0"/>
              </a:rPr>
              <a:t> Completed last NH legal settlement in 2022</a:t>
            </a:r>
          </a:p>
          <a:p>
            <a:pPr>
              <a:buFont typeface="Wingdings" panose="05000000000000000000" pitchFamily="2" charset="2"/>
              <a:buChar char="v"/>
            </a:pPr>
            <a:r>
              <a:rPr lang="en-US" sz="1700" dirty="0">
                <a:latin typeface="Avenir Next LT Pro Demi" panose="020B0704020202020204" pitchFamily="34" charset="0"/>
              </a:rPr>
              <a:t> County still waiting on state audit for any last accounting reconciliation between county &amp; NH</a:t>
            </a:r>
          </a:p>
          <a:p>
            <a:pPr>
              <a:buFont typeface="Wingdings" panose="05000000000000000000" pitchFamily="2" charset="2"/>
              <a:buChar char="v"/>
            </a:pPr>
            <a:r>
              <a:rPr lang="en-US" sz="1700" dirty="0">
                <a:latin typeface="Avenir Next LT Pro Demi" panose="020B0704020202020204" pitchFamily="34" charset="0"/>
              </a:rPr>
              <a:t> Reallocated FY2022 NH Property Tax Levy of $950,000 to pay back the Tort Immunity Fund for NH Self-funded Workers’ Comp Ins claims </a:t>
            </a:r>
          </a:p>
          <a:p>
            <a:pPr>
              <a:buFont typeface="Wingdings" panose="05000000000000000000" pitchFamily="2" charset="2"/>
              <a:buChar char="v"/>
            </a:pPr>
            <a:r>
              <a:rPr lang="en-US" sz="1700" dirty="0">
                <a:latin typeface="Avenir Next LT Pro Demi" panose="020B0704020202020204" pitchFamily="34" charset="0"/>
              </a:rPr>
              <a:t>$4.8m still owed from NH to other county accounts</a:t>
            </a:r>
          </a:p>
          <a:p>
            <a:pPr>
              <a:buFont typeface="Wingdings" panose="05000000000000000000" pitchFamily="2" charset="2"/>
              <a:buChar char="v"/>
            </a:pPr>
            <a:endParaRPr lang="en-US" dirty="0">
              <a:latin typeface="Avenir Next LT Pro Demi" panose="020B0704020202020204" pitchFamily="34" charset="0"/>
            </a:endParaRP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324600" y="2120900"/>
            <a:ext cx="5013960" cy="3748194"/>
          </a:xfrm>
          <a:solidFill>
            <a:srgbClr val="EEDC8E"/>
          </a:solidFill>
        </p:spPr>
        <p:txBody>
          <a:bodyPr>
            <a:normAutofit fontScale="92500" lnSpcReduction="10000"/>
          </a:bodyPr>
          <a:lstStyle/>
          <a:p>
            <a:pPr algn="ctr"/>
            <a:r>
              <a:rPr lang="en-US" b="1" u="sng" dirty="0">
                <a:latin typeface="Aharoni" panose="02010803020104030203" pitchFamily="2" charset="-79"/>
                <a:cs typeface="Aharoni" panose="02010803020104030203" pitchFamily="2" charset="-79"/>
              </a:rPr>
              <a:t>Potential revenue-generating strategies </a:t>
            </a:r>
          </a:p>
          <a:p>
            <a:pPr>
              <a:buFont typeface="Wingdings" panose="05000000000000000000" pitchFamily="2" charset="2"/>
              <a:buChar char="v"/>
            </a:pPr>
            <a:r>
              <a:rPr lang="en-US" sz="1700" dirty="0">
                <a:latin typeface="Avenir Next LT Pro Demi" panose="020B0604020202020204" pitchFamily="34" charset="0"/>
              </a:rPr>
              <a:t> Add solar panels to county’s flat roofs to reduce ongoing utility costs – research in progress</a:t>
            </a:r>
          </a:p>
          <a:p>
            <a:pPr>
              <a:buFont typeface="Wingdings" panose="05000000000000000000" pitchFamily="2" charset="2"/>
              <a:buChar char="v"/>
            </a:pPr>
            <a:r>
              <a:rPr lang="en-US" sz="1700" dirty="0">
                <a:latin typeface="Avenir Next LT Pro Demi" panose="020B0604020202020204" pitchFamily="34" charset="0"/>
              </a:rPr>
              <a:t>Liquor license fee – last updated in 2005; county currently much lower than City of Champaign; difficult recent 2 years for bars</a:t>
            </a:r>
          </a:p>
          <a:p>
            <a:pPr>
              <a:buFont typeface="Wingdings" panose="05000000000000000000" pitchFamily="2" charset="2"/>
              <a:buChar char="v"/>
            </a:pPr>
            <a:r>
              <a:rPr lang="en-US" sz="1700" dirty="0">
                <a:latin typeface="Avenir Next LT Pro Demi" panose="020B0604020202020204" pitchFamily="34" charset="0"/>
              </a:rPr>
              <a:t> Gaming machine license fee – county doesn’t currently have  fees in this allowed category</a:t>
            </a:r>
          </a:p>
          <a:p>
            <a:pPr>
              <a:buFont typeface="Wingdings" panose="05000000000000000000" pitchFamily="2" charset="2"/>
              <a:buChar char="v"/>
            </a:pPr>
            <a:r>
              <a:rPr lang="en-US" sz="1700" dirty="0">
                <a:latin typeface="Avenir Next LT Pro Demi" panose="020B0604020202020204" pitchFamily="34" charset="0"/>
              </a:rPr>
              <a:t>Operate a “community garden” at the jail to provide both outdoor activity and fresh food</a:t>
            </a:r>
          </a:p>
          <a:p>
            <a:pPr>
              <a:buFont typeface="Wingdings" panose="05000000000000000000" pitchFamily="2" charset="2"/>
              <a:buChar char="v"/>
            </a:pPr>
            <a:endParaRPr lang="en-US" sz="1700" dirty="0">
              <a:latin typeface="Avenir Next LT Pro Demi" panose="020B0604020202020204" pitchFamily="34" charset="0"/>
            </a:endParaRPr>
          </a:p>
          <a:p>
            <a:endParaRPr lang="en-US" dirty="0"/>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prstGeom prst="ellipse">
            <a:avLst/>
          </a:prstGeom>
          <a:solidFill>
            <a:srgbClr val="EE4A08"/>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r>
              <a:rPr lang="en-US" sz="3600" b="1" dirty="0">
                <a:solidFill>
                  <a:schemeClr val="tx1"/>
                </a:solidFill>
              </a:rPr>
              <a:t>County Finances – </a:t>
            </a:r>
            <a:br>
              <a:rPr lang="en-US" sz="3600" b="1" dirty="0">
                <a:solidFill>
                  <a:schemeClr val="tx1"/>
                </a:solidFill>
              </a:rPr>
            </a:br>
            <a:r>
              <a:rPr lang="en-US" sz="3600" b="1" dirty="0">
                <a:solidFill>
                  <a:schemeClr val="tx1"/>
                </a:solidFill>
              </a:rPr>
              <a:t>balancing the budget</a:t>
            </a:r>
          </a:p>
        </p:txBody>
      </p:sp>
      <p:sp>
        <p:nvSpPr>
          <p:cNvPr id="9" name="Oval 8">
            <a:extLst>
              <a:ext uri="{FF2B5EF4-FFF2-40B4-BE49-F238E27FC236}">
                <a16:creationId xmlns:a16="http://schemas.microsoft.com/office/drawing/2014/main" id="{CCFB72E4-95B5-4E84-BA2B-BD743209C8FA}"/>
              </a:ext>
            </a:extLst>
          </p:cNvPr>
          <p:cNvSpPr/>
          <p:nvPr/>
        </p:nvSpPr>
        <p:spPr>
          <a:xfrm>
            <a:off x="7425960" y="576641"/>
            <a:ext cx="870679" cy="870679"/>
          </a:xfrm>
          <a:prstGeom prst="ellipse">
            <a:avLst/>
          </a:prstGeom>
          <a:solidFill>
            <a:srgbClr val="D6B32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pic>
        <p:nvPicPr>
          <p:cNvPr id="8" name="Graphic 7" descr="Plant With Roots with solid fill">
            <a:extLst>
              <a:ext uri="{FF2B5EF4-FFF2-40B4-BE49-F238E27FC236}">
                <a16:creationId xmlns:a16="http://schemas.microsoft.com/office/drawing/2014/main" id="{69DE7E05-578E-4DAD-84C3-F166EF4292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4160" y="5338234"/>
            <a:ext cx="914400" cy="914400"/>
          </a:xfrm>
          <a:prstGeom prst="rect">
            <a:avLst/>
          </a:prstGeom>
        </p:spPr>
      </p:pic>
    </p:spTree>
    <p:extLst>
      <p:ext uri="{BB962C8B-B14F-4D97-AF65-F5344CB8AC3E}">
        <p14:creationId xmlns:p14="http://schemas.microsoft.com/office/powerpoint/2010/main" val="124058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736600" y="2120900"/>
            <a:ext cx="5092700" cy="4160458"/>
          </a:xfrm>
          <a:solidFill>
            <a:srgbClr val="EEDC8E"/>
          </a:solidFill>
        </p:spPr>
        <p:txBody>
          <a:bodyPr>
            <a:normAutofit fontScale="32500" lnSpcReduction="20000"/>
          </a:bodyPr>
          <a:lstStyle/>
          <a:p>
            <a:pPr marL="0" indent="0" algn="ctr">
              <a:buNone/>
            </a:pPr>
            <a:r>
              <a:rPr lang="en-US" sz="3700" b="1" u="sng" dirty="0">
                <a:latin typeface="Avenir Next LT Pro Demi" panose="020B0704020202020204" pitchFamily="34" charset="0"/>
              </a:rPr>
              <a:t>County Department Projects</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ARPA project management</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County jail – full body scanner and COVID testing </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EMS mobile command vehicle</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Cybersecurity, county records digitization and IT system upgrades</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County employee premium pay</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Election equipment</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County Plaza purchase</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Circuit Court and Circuit Clerk’s Office technology &amp; partitions</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State’s Attorney’s video evidence management system</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Sheriff’s community outreach activities</a:t>
            </a:r>
          </a:p>
          <a:p>
            <a:pPr algn="just">
              <a:lnSpc>
                <a:spcPct val="100000"/>
              </a:lnSpc>
              <a:buFont typeface="Wingdings" panose="05000000000000000000" pitchFamily="2" charset="2"/>
              <a:buChar char="Ø"/>
            </a:pPr>
            <a:r>
              <a:rPr lang="en-US" sz="3700" dirty="0">
                <a:latin typeface="Avenir Next LT Pro Demi" panose="020B0704020202020204" pitchFamily="34" charset="0"/>
              </a:rPr>
              <a:t> Head Start Early Childhood facility</a:t>
            </a:r>
            <a:endParaRPr lang="en-US" dirty="0">
              <a:latin typeface="Avenir Next LT Pro Demi" panose="020B0704020202020204" pitchFamily="34" charset="0"/>
            </a:endParaRP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362702" y="2120899"/>
            <a:ext cx="5092698" cy="4160459"/>
          </a:xfrm>
          <a:solidFill>
            <a:srgbClr val="EEDC8E"/>
          </a:solidFill>
        </p:spPr>
        <p:txBody>
          <a:bodyPr>
            <a:normAutofit fontScale="32500" lnSpcReduction="20000"/>
          </a:bodyPr>
          <a:lstStyle/>
          <a:p>
            <a:pPr algn="ctr"/>
            <a:r>
              <a:rPr lang="en-US" sz="3700" b="1" u="sng" dirty="0">
                <a:latin typeface="Avenir Next LT Pro Demi" panose="020B0704020202020204" pitchFamily="34" charset="0"/>
              </a:rPr>
              <a:t>Community Initiatives</a:t>
            </a:r>
          </a:p>
          <a:p>
            <a:pPr>
              <a:buFont typeface="Wingdings" panose="05000000000000000000" pitchFamily="2" charset="2"/>
              <a:buChar char="Ø"/>
            </a:pPr>
            <a:r>
              <a:rPr lang="en-US" sz="3700" dirty="0">
                <a:latin typeface="Avenir Next LT Pro Demi" panose="020B0704020202020204" pitchFamily="34" charset="0"/>
              </a:rPr>
              <a:t> Mental health services</a:t>
            </a:r>
          </a:p>
          <a:p>
            <a:pPr>
              <a:buFont typeface="Wingdings" panose="05000000000000000000" pitchFamily="2" charset="2"/>
              <a:buChar char="Ø"/>
            </a:pPr>
            <a:r>
              <a:rPr lang="en-US" sz="3700" dirty="0">
                <a:latin typeface="Avenir Next LT Pro Demi" panose="020B0704020202020204" pitchFamily="34" charset="0"/>
              </a:rPr>
              <a:t> Winter low-barrier emergency shelter</a:t>
            </a:r>
          </a:p>
          <a:p>
            <a:pPr>
              <a:buFont typeface="Wingdings" panose="05000000000000000000" pitchFamily="2" charset="2"/>
              <a:buChar char="Ø"/>
            </a:pPr>
            <a:r>
              <a:rPr lang="en-US" sz="3700" dirty="0">
                <a:latin typeface="Avenir Next LT Pro Demi" panose="020B0704020202020204" pitchFamily="34" charset="0"/>
              </a:rPr>
              <a:t> Mortgage, rent &amp; sewer bill arrearage assistance</a:t>
            </a:r>
          </a:p>
          <a:p>
            <a:pPr>
              <a:buFont typeface="Wingdings" panose="05000000000000000000" pitchFamily="2" charset="2"/>
              <a:buChar char="Ø"/>
            </a:pPr>
            <a:r>
              <a:rPr lang="en-US" sz="3700" dirty="0">
                <a:latin typeface="Avenir Next LT Pro Demi" panose="020B0704020202020204" pitchFamily="34" charset="0"/>
              </a:rPr>
              <a:t> Immigrant services for language access and mental health</a:t>
            </a:r>
          </a:p>
          <a:p>
            <a:pPr>
              <a:buFont typeface="Wingdings" panose="05000000000000000000" pitchFamily="2" charset="2"/>
              <a:buChar char="Ø"/>
            </a:pPr>
            <a:r>
              <a:rPr lang="en-US" sz="3700" dirty="0">
                <a:latin typeface="Avenir Next LT Pro Demi" panose="020B0704020202020204" pitchFamily="34" charset="0"/>
              </a:rPr>
              <a:t> Rural housing rehabilitation</a:t>
            </a:r>
          </a:p>
          <a:p>
            <a:pPr>
              <a:buFont typeface="Wingdings" panose="05000000000000000000" pitchFamily="2" charset="2"/>
              <a:buChar char="Ø"/>
            </a:pPr>
            <a:r>
              <a:rPr lang="en-US" sz="3700" dirty="0">
                <a:latin typeface="Avenir Next LT Pro Demi" panose="020B0704020202020204" pitchFamily="34" charset="0"/>
              </a:rPr>
              <a:t> Countywide broadband coverage</a:t>
            </a:r>
          </a:p>
          <a:p>
            <a:pPr>
              <a:buFont typeface="Wingdings" panose="05000000000000000000" pitchFamily="2" charset="2"/>
              <a:buChar char="Ø"/>
            </a:pPr>
            <a:r>
              <a:rPr lang="en-US" sz="3700" dirty="0">
                <a:latin typeface="Avenir Next LT Pro Demi" panose="020B0704020202020204" pitchFamily="34" charset="0"/>
              </a:rPr>
              <a:t> Mahomet Aquifer mapping &amp; hazardous waste collection project</a:t>
            </a:r>
          </a:p>
          <a:p>
            <a:pPr>
              <a:buFont typeface="Wingdings" panose="05000000000000000000" pitchFamily="2" charset="2"/>
              <a:buChar char="Ø"/>
            </a:pPr>
            <a:r>
              <a:rPr lang="en-US" sz="3700" dirty="0">
                <a:latin typeface="Avenir Next LT Pro Demi" panose="020B0704020202020204" pitchFamily="34" charset="0"/>
              </a:rPr>
              <a:t> Rural water/sewer/drainage &amp; crop cover projects</a:t>
            </a:r>
          </a:p>
          <a:p>
            <a:pPr>
              <a:buFont typeface="Wingdings" panose="05000000000000000000" pitchFamily="2" charset="2"/>
              <a:buChar char="Ø"/>
            </a:pPr>
            <a:r>
              <a:rPr lang="en-US" sz="3700" dirty="0">
                <a:latin typeface="Avenir Next LT Pro Demi" panose="020B0704020202020204" pitchFamily="34" charset="0"/>
              </a:rPr>
              <a:t> Housing stability – Family Emergency Shelter renovations</a:t>
            </a:r>
          </a:p>
          <a:p>
            <a:pPr>
              <a:buFont typeface="Wingdings" panose="05000000000000000000" pitchFamily="2" charset="2"/>
              <a:buChar char="Ø"/>
            </a:pPr>
            <a:r>
              <a:rPr lang="en-US" sz="3700" dirty="0">
                <a:latin typeface="Avenir Next LT Pro Demi" panose="020B0704020202020204" pitchFamily="34" charset="0"/>
              </a:rPr>
              <a:t> Community violence prevention (projects to be determined)</a:t>
            </a:r>
          </a:p>
          <a:p>
            <a:pPr>
              <a:buFont typeface="Wingdings" panose="05000000000000000000" pitchFamily="2" charset="2"/>
              <a:buChar char="Ø"/>
            </a:pPr>
            <a:r>
              <a:rPr lang="en-US" sz="3700" dirty="0">
                <a:latin typeface="Avenir Next LT Pro Demi" panose="020B0704020202020204" pitchFamily="34" charset="0"/>
              </a:rPr>
              <a:t> Small business assistance (projects to be determined)</a:t>
            </a:r>
          </a:p>
          <a:p>
            <a:pPr>
              <a:buFont typeface="Wingdings" panose="05000000000000000000" pitchFamily="2" charset="2"/>
              <a:buChar char="Ø"/>
            </a:pPr>
            <a:endParaRPr lang="en-US" dirty="0">
              <a:latin typeface="Avenir Next LT Pro Demi" panose="020B0704020202020204" pitchFamily="34" charset="0"/>
            </a:endParaRP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prstGeom prst="ellipse">
            <a:avLst/>
          </a:prstGeom>
          <a:solidFill>
            <a:schemeClr val="tx2">
              <a:lumMod val="50000"/>
              <a:lumOff val="50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r>
              <a:rPr lang="en-US" sz="3600" b="1" dirty="0">
                <a:solidFill>
                  <a:schemeClr val="tx1"/>
                </a:solidFill>
              </a:rPr>
              <a:t>American Rescue Plan Act</a:t>
            </a:r>
            <a:br>
              <a:rPr lang="en-US" sz="3600" b="1" dirty="0">
                <a:solidFill>
                  <a:schemeClr val="tx1"/>
                </a:solidFill>
              </a:rPr>
            </a:br>
            <a:r>
              <a:rPr lang="en-US" sz="3600" b="1" dirty="0">
                <a:solidFill>
                  <a:schemeClr val="tx1"/>
                </a:solidFill>
              </a:rPr>
              <a:t>investments - $21m in 2022</a:t>
            </a:r>
          </a:p>
        </p:txBody>
      </p:sp>
      <p:sp>
        <p:nvSpPr>
          <p:cNvPr id="5" name="Oval 4">
            <a:extLst>
              <a:ext uri="{FF2B5EF4-FFF2-40B4-BE49-F238E27FC236}">
                <a16:creationId xmlns:a16="http://schemas.microsoft.com/office/drawing/2014/main" id="{6389F24D-302B-4D04-96FF-CD01A18A8329}"/>
              </a:ext>
            </a:extLst>
          </p:cNvPr>
          <p:cNvSpPr/>
          <p:nvPr/>
        </p:nvSpPr>
        <p:spPr>
          <a:xfrm>
            <a:off x="8251460" y="576641"/>
            <a:ext cx="870679" cy="870679"/>
          </a:xfrm>
          <a:prstGeom prst="ellipse">
            <a:avLst/>
          </a:prstGeom>
          <a:solidFill>
            <a:srgbClr val="EE4A08"/>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Tree>
    <p:extLst>
      <p:ext uri="{BB962C8B-B14F-4D97-AF65-F5344CB8AC3E}">
        <p14:creationId xmlns:p14="http://schemas.microsoft.com/office/powerpoint/2010/main" val="89179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736600" y="2120900"/>
            <a:ext cx="5092700" cy="4160458"/>
          </a:xfrm>
          <a:solidFill>
            <a:srgbClr val="EEDC8E"/>
          </a:solidFill>
        </p:spPr>
        <p:txBody>
          <a:bodyPr>
            <a:normAutofit fontScale="92500" lnSpcReduction="10000"/>
          </a:bodyPr>
          <a:lstStyle/>
          <a:p>
            <a:pPr>
              <a:buFont typeface="Wingdings" panose="05000000000000000000" pitchFamily="2" charset="2"/>
              <a:buChar char="§"/>
            </a:pPr>
            <a:r>
              <a:rPr lang="en-US" dirty="0">
                <a:latin typeface="Avenir Next LT Pro Demi" panose="020B0704020202020204" pitchFamily="34" charset="0"/>
              </a:rPr>
              <a:t> Participation in Champaign, Fisher, Homer,  Mahomet, St. Joseph &amp; Urbana TIF Districts</a:t>
            </a:r>
          </a:p>
          <a:p>
            <a:pPr>
              <a:buFont typeface="Wingdings" panose="05000000000000000000" pitchFamily="2" charset="2"/>
              <a:buChar char="§"/>
            </a:pPr>
            <a:r>
              <a:rPr lang="en-US" dirty="0">
                <a:latin typeface="Avenir Next LT Pro Demi" panose="020B0704020202020204" pitchFamily="34" charset="0"/>
              </a:rPr>
              <a:t> Partner with Douglas County and Urbana Enterprise Zones</a:t>
            </a:r>
          </a:p>
          <a:p>
            <a:pPr>
              <a:buFont typeface="Wingdings" panose="05000000000000000000" pitchFamily="2" charset="2"/>
              <a:buChar char="§"/>
            </a:pPr>
            <a:r>
              <a:rPr lang="en-US" dirty="0">
                <a:latin typeface="Avenir Next LT Pro Demi" panose="020B0704020202020204" pitchFamily="34" charset="0"/>
              </a:rPr>
              <a:t> Extended industrial bond support for Countryside School</a:t>
            </a:r>
          </a:p>
          <a:p>
            <a:pPr>
              <a:buFont typeface="Wingdings" panose="05000000000000000000" pitchFamily="2" charset="2"/>
              <a:buChar char="§"/>
            </a:pPr>
            <a:r>
              <a:rPr lang="en-US" dirty="0">
                <a:latin typeface="Avenir Next LT Pro Demi" panose="020B0704020202020204" pitchFamily="34" charset="0"/>
              </a:rPr>
              <a:t> Purchased and planning renovation of County Plaza in downtown Urbana</a:t>
            </a:r>
          </a:p>
          <a:p>
            <a:pPr>
              <a:buFont typeface="Wingdings" panose="05000000000000000000" pitchFamily="2" charset="2"/>
              <a:buChar char="§"/>
            </a:pPr>
            <a:r>
              <a:rPr lang="en-US" dirty="0">
                <a:latin typeface="Avenir Next LT Pro Demi" panose="020B0704020202020204" pitchFamily="34" charset="0"/>
              </a:rPr>
              <a:t> Funded ARPA broadband, water infrastructure, housing and workforce development projects</a:t>
            </a:r>
          </a:p>
          <a:p>
            <a:pPr>
              <a:buFont typeface="Wingdings" panose="05000000000000000000" pitchFamily="2" charset="2"/>
              <a:buChar char="§"/>
            </a:pPr>
            <a:endParaRPr lang="en-US" sz="2900" dirty="0">
              <a:latin typeface="Avenir Next LT Pro Demi" panose="020B0704020202020204" pitchFamily="34" charset="0"/>
            </a:endParaRPr>
          </a:p>
          <a:p>
            <a:pPr marL="0" indent="0">
              <a:buNone/>
            </a:pPr>
            <a:endParaRPr lang="en-US" sz="2900" dirty="0">
              <a:latin typeface="Avenir Next LT Pro Demi" panose="020B0704020202020204" pitchFamily="34" charset="0"/>
            </a:endParaRPr>
          </a:p>
          <a:p>
            <a:pPr marL="0" indent="0">
              <a:buNone/>
            </a:pPr>
            <a:endParaRPr lang="en-US" sz="2900" dirty="0">
              <a:latin typeface="Avenir Next LT Pro Demi" panose="020B0704020202020204" pitchFamily="34" charset="0"/>
            </a:endParaRPr>
          </a:p>
          <a:p>
            <a:pPr marL="0" indent="0">
              <a:buNone/>
            </a:pPr>
            <a:endParaRPr lang="en-US" sz="2900" dirty="0">
              <a:latin typeface="Avenir Next LT Pro Demi" panose="020B0704020202020204" pitchFamily="34" charset="0"/>
            </a:endParaRPr>
          </a:p>
          <a:p>
            <a:pPr>
              <a:buFont typeface="Wingdings" panose="05000000000000000000" pitchFamily="2" charset="2"/>
              <a:buChar char="Ø"/>
            </a:pPr>
            <a:endParaRPr lang="en-US" dirty="0">
              <a:latin typeface="Avenir Next LT Pro Demi" panose="020B0704020202020204" pitchFamily="34" charset="0"/>
            </a:endParaRP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362702" y="2120899"/>
            <a:ext cx="5092698" cy="4160459"/>
          </a:xfrm>
          <a:solidFill>
            <a:srgbClr val="EEDC8E"/>
          </a:solidFill>
        </p:spPr>
        <p:txBody>
          <a:bodyPr>
            <a:normAutofit fontScale="92500" lnSpcReduction="10000"/>
          </a:bodyPr>
          <a:lstStyle/>
          <a:p>
            <a:pPr>
              <a:buFont typeface="Wingdings" panose="05000000000000000000" pitchFamily="2" charset="2"/>
              <a:buChar char="§"/>
            </a:pPr>
            <a:r>
              <a:rPr lang="en-US" dirty="0">
                <a:latin typeface="Avenir Next LT Pro Demi" panose="020B0704020202020204" pitchFamily="34" charset="0"/>
              </a:rPr>
              <a:t> Corporate memberships in </a:t>
            </a:r>
          </a:p>
          <a:p>
            <a:pPr lvl="1">
              <a:buFont typeface="Wingdings" panose="05000000000000000000" pitchFamily="2" charset="2"/>
              <a:buChar char="§"/>
            </a:pPr>
            <a:r>
              <a:rPr lang="en-US" dirty="0">
                <a:latin typeface="Avenir Next LT Pro Demi" panose="020B0704020202020204" pitchFamily="34" charset="0"/>
              </a:rPr>
              <a:t>Champaign County Economic Development Corporation </a:t>
            </a:r>
          </a:p>
          <a:p>
            <a:pPr lvl="1">
              <a:buFont typeface="Wingdings" panose="05000000000000000000" pitchFamily="2" charset="2"/>
              <a:buChar char="§"/>
            </a:pPr>
            <a:r>
              <a:rPr lang="en-US" dirty="0">
                <a:latin typeface="Avenir Next LT Pro Demi" panose="020B0704020202020204" pitchFamily="34" charset="0"/>
              </a:rPr>
              <a:t>Visit Champaign County </a:t>
            </a:r>
          </a:p>
          <a:p>
            <a:pPr lvl="1">
              <a:buFont typeface="Wingdings" panose="05000000000000000000" pitchFamily="2" charset="2"/>
              <a:buChar char="§"/>
            </a:pPr>
            <a:r>
              <a:rPr lang="en-US" dirty="0">
                <a:latin typeface="Avenir Next LT Pro Demi" panose="020B0704020202020204" pitchFamily="34" charset="0"/>
              </a:rPr>
              <a:t>Champaign County Chamber of Commerce</a:t>
            </a:r>
          </a:p>
          <a:p>
            <a:pPr>
              <a:buFont typeface="Wingdings" panose="05000000000000000000" pitchFamily="2" charset="2"/>
              <a:buChar char="§"/>
            </a:pPr>
            <a:r>
              <a:rPr lang="en-US" dirty="0">
                <a:latin typeface="Avenir Next LT Pro Demi" panose="020B0704020202020204" pitchFamily="34" charset="0"/>
              </a:rPr>
              <a:t> Partner in </a:t>
            </a:r>
          </a:p>
          <a:p>
            <a:pPr lvl="1">
              <a:buFont typeface="Wingdings" panose="05000000000000000000" pitchFamily="2" charset="2"/>
              <a:buChar char="§"/>
            </a:pPr>
            <a:r>
              <a:rPr lang="en-US" dirty="0">
                <a:latin typeface="Avenir Next LT Pro Demi" panose="020B0704020202020204" pitchFamily="34" charset="0"/>
              </a:rPr>
              <a:t>Champaign County Regional Planning Commission </a:t>
            </a:r>
          </a:p>
          <a:p>
            <a:pPr lvl="1">
              <a:buFont typeface="Wingdings" panose="05000000000000000000" pitchFamily="2" charset="2"/>
              <a:buChar char="§"/>
            </a:pPr>
            <a:r>
              <a:rPr lang="en-US" dirty="0">
                <a:latin typeface="Avenir Next LT Pro Demi" panose="020B0704020202020204" pitchFamily="34" charset="0"/>
              </a:rPr>
              <a:t>Metropolitan Intergovernmental Council</a:t>
            </a:r>
          </a:p>
          <a:p>
            <a:pPr lvl="1">
              <a:buFont typeface="Wingdings" panose="05000000000000000000" pitchFamily="2" charset="2"/>
              <a:buChar char="§"/>
            </a:pPr>
            <a:r>
              <a:rPr lang="en-US" dirty="0">
                <a:latin typeface="Avenir Next LT Pro Demi" panose="020B0704020202020204" pitchFamily="34" charset="0"/>
              </a:rPr>
              <a:t>Champaign County First Coalition </a:t>
            </a:r>
          </a:p>
          <a:p>
            <a:pPr lvl="1">
              <a:buFont typeface="Wingdings" panose="05000000000000000000" pitchFamily="2" charset="2"/>
              <a:buChar char="§"/>
            </a:pPr>
            <a:r>
              <a:rPr lang="en-US" dirty="0">
                <a:latin typeface="Avenir Next LT Pro Demi" panose="020B0704020202020204" pitchFamily="34" charset="0"/>
              </a:rPr>
              <a:t>Willard Airport Advisory Committee</a:t>
            </a:r>
          </a:p>
          <a:p>
            <a:pPr lvl="1">
              <a:buFont typeface="Wingdings" panose="05000000000000000000" pitchFamily="2" charset="2"/>
              <a:buChar char="§"/>
            </a:pPr>
            <a:r>
              <a:rPr lang="en-US" dirty="0">
                <a:latin typeface="Avenir Next LT Pro Demi" panose="020B0704020202020204" pitchFamily="34" charset="0"/>
              </a:rPr>
              <a:t>Central Illinois Land Bank Authority</a:t>
            </a: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prstGeom prst="ellipse">
            <a:avLst/>
          </a:prstGeom>
          <a:solidFill>
            <a:schemeClr val="tx2">
              <a:lumMod val="50000"/>
              <a:lumOff val="50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r>
              <a:rPr lang="en-US" sz="3600" b="1" dirty="0">
                <a:solidFill>
                  <a:schemeClr val="tx1"/>
                </a:solidFill>
              </a:rPr>
              <a:t>Economic development</a:t>
            </a:r>
            <a:br>
              <a:rPr lang="en-US" sz="3600" b="1" dirty="0">
                <a:solidFill>
                  <a:schemeClr val="tx1"/>
                </a:solidFill>
              </a:rPr>
            </a:br>
            <a:r>
              <a:rPr lang="en-US" sz="3600" b="1" dirty="0">
                <a:solidFill>
                  <a:schemeClr val="tx1"/>
                </a:solidFill>
              </a:rPr>
              <a:t>     investments/partnerships</a:t>
            </a:r>
          </a:p>
        </p:txBody>
      </p:sp>
      <p:sp>
        <p:nvSpPr>
          <p:cNvPr id="5" name="Oval 4">
            <a:extLst>
              <a:ext uri="{FF2B5EF4-FFF2-40B4-BE49-F238E27FC236}">
                <a16:creationId xmlns:a16="http://schemas.microsoft.com/office/drawing/2014/main" id="{6389F24D-302B-4D04-96FF-CD01A18A8329}"/>
              </a:ext>
            </a:extLst>
          </p:cNvPr>
          <p:cNvSpPr/>
          <p:nvPr/>
        </p:nvSpPr>
        <p:spPr>
          <a:xfrm>
            <a:off x="8124460" y="576641"/>
            <a:ext cx="870679" cy="870679"/>
          </a:xfrm>
          <a:prstGeom prst="ellipse">
            <a:avLst/>
          </a:prstGeom>
          <a:solidFill>
            <a:srgbClr val="D6B32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Tree>
    <p:extLst>
      <p:ext uri="{BB962C8B-B14F-4D97-AF65-F5344CB8AC3E}">
        <p14:creationId xmlns:p14="http://schemas.microsoft.com/office/powerpoint/2010/main" val="394611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571500" y="2120900"/>
            <a:ext cx="4737100" cy="3987800"/>
          </a:xfrm>
          <a:solidFill>
            <a:srgbClr val="EEDC8E"/>
          </a:solidFill>
        </p:spPr>
        <p:txBody>
          <a:bodyPr>
            <a:normAutofit fontScale="62500" lnSpcReduction="20000"/>
          </a:bodyPr>
          <a:lstStyle/>
          <a:p>
            <a:pPr>
              <a:buFont typeface="Wingdings" panose="05000000000000000000" pitchFamily="2" charset="2"/>
              <a:buChar char="ü"/>
            </a:pPr>
            <a:r>
              <a:rPr lang="en-US" sz="2900" dirty="0">
                <a:latin typeface="Avenir Next LT Pro Demi" panose="020B0704020202020204" pitchFamily="34" charset="0"/>
              </a:rPr>
              <a:t> growing number of staff vacancies became critical for several departments  (47 positions / 9% of county jobs vacant overall in April 2022; majority are justice-related)</a:t>
            </a:r>
          </a:p>
          <a:p>
            <a:pPr>
              <a:buFont typeface="Wingdings" panose="05000000000000000000" pitchFamily="2" charset="2"/>
              <a:buChar char="ü"/>
            </a:pPr>
            <a:r>
              <a:rPr lang="en-US" sz="2900" dirty="0">
                <a:latin typeface="Avenir Next LT Pro Demi" panose="020B0704020202020204" pitchFamily="34" charset="0"/>
              </a:rPr>
              <a:t> taking longer to negotiate bargaining unit contracts </a:t>
            </a:r>
          </a:p>
          <a:p>
            <a:pPr>
              <a:buFont typeface="Wingdings" panose="05000000000000000000" pitchFamily="2" charset="2"/>
              <a:buChar char="ü"/>
            </a:pPr>
            <a:r>
              <a:rPr lang="en-US" sz="2900" dirty="0">
                <a:latin typeface="Avenir Next LT Pro Demi" panose="020B0704020202020204" pitchFamily="34" charset="0"/>
              </a:rPr>
              <a:t>partially remote work became an option for many department staff (likely to remain)</a:t>
            </a:r>
          </a:p>
          <a:p>
            <a:pPr>
              <a:buFont typeface="Wingdings" panose="05000000000000000000" pitchFamily="2" charset="2"/>
              <a:buChar char="ü"/>
            </a:pPr>
            <a:r>
              <a:rPr lang="en-US" sz="2900" dirty="0">
                <a:latin typeface="Avenir Next LT Pro Demi" panose="020B0704020202020204" pitchFamily="34" charset="0"/>
              </a:rPr>
              <a:t> becoming harder to obtain consultants for expertise on the county’s special projects</a:t>
            </a:r>
          </a:p>
          <a:p>
            <a:pPr>
              <a:buFont typeface="Wingdings" panose="05000000000000000000" pitchFamily="2" charset="2"/>
              <a:buChar char="ü"/>
            </a:pPr>
            <a:r>
              <a:rPr lang="en-US" sz="2900" dirty="0">
                <a:latin typeface="Avenir Next LT Pro Demi" panose="020B0704020202020204" pitchFamily="34" charset="0"/>
              </a:rPr>
              <a:t>adding mandates for personnel (sexual harassment training, COVID-19 testing)</a:t>
            </a:r>
          </a:p>
          <a:p>
            <a:pPr>
              <a:buFont typeface="Wingdings" panose="05000000000000000000" pitchFamily="2" charset="2"/>
              <a:buChar char="ü"/>
            </a:pPr>
            <a:endParaRPr lang="en-US" dirty="0">
              <a:latin typeface="Avenir Next LT Pro Demi" panose="020B0704020202020204" pitchFamily="34" charset="0"/>
            </a:endParaRPr>
          </a:p>
          <a:p>
            <a:pPr>
              <a:buFont typeface="Wingdings" panose="05000000000000000000" pitchFamily="2" charset="2"/>
              <a:buChar char="Ø"/>
            </a:pPr>
            <a:endParaRPr lang="en-US" dirty="0">
              <a:latin typeface="Avenir Next LT Pro Demi" panose="020B0704020202020204" pitchFamily="34" charset="0"/>
            </a:endParaRP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827522" y="2120900"/>
            <a:ext cx="4792978" cy="3987800"/>
          </a:xfrm>
          <a:solidFill>
            <a:srgbClr val="EEDC8E"/>
          </a:solidFill>
        </p:spPr>
        <p:txBody>
          <a:bodyPr>
            <a:normAutofit fontScale="62500" lnSpcReduction="20000"/>
          </a:bodyPr>
          <a:lstStyle/>
          <a:p>
            <a:pPr>
              <a:buFont typeface="Wingdings" panose="05000000000000000000" pitchFamily="2" charset="2"/>
              <a:buChar char="Ø"/>
            </a:pPr>
            <a:r>
              <a:rPr lang="en-US" dirty="0">
                <a:latin typeface="Avenir Next LT Pro Demi" panose="020B0704020202020204" pitchFamily="34" charset="0"/>
              </a:rPr>
              <a:t> </a:t>
            </a:r>
            <a:r>
              <a:rPr lang="en-US" sz="2900" dirty="0">
                <a:latin typeface="Avenir Next LT Pro Demi" panose="020B0704020202020204" pitchFamily="34" charset="0"/>
              </a:rPr>
              <a:t>added sign-on bonus for sheriff’s deputies </a:t>
            </a:r>
          </a:p>
          <a:p>
            <a:pPr>
              <a:buFont typeface="Wingdings" panose="05000000000000000000" pitchFamily="2" charset="2"/>
              <a:buChar char="Ø"/>
            </a:pPr>
            <a:r>
              <a:rPr lang="en-US" sz="2900" dirty="0">
                <a:latin typeface="Avenir Next LT Pro Demi" panose="020B0704020202020204" pitchFamily="34" charset="0"/>
              </a:rPr>
              <a:t>added salary increases for officer lateral move transfers</a:t>
            </a:r>
          </a:p>
          <a:p>
            <a:pPr>
              <a:buFont typeface="Wingdings" panose="05000000000000000000" pitchFamily="2" charset="2"/>
              <a:buChar char="Ø"/>
            </a:pPr>
            <a:r>
              <a:rPr lang="en-US" sz="2900" dirty="0">
                <a:latin typeface="Avenir Next LT Pro Demi" panose="020B0704020202020204" pitchFamily="34" charset="0"/>
              </a:rPr>
              <a:t>added 8 staff positions (public defender, coroner, sheriff, animal control, zoning &amp; IT) </a:t>
            </a:r>
          </a:p>
          <a:p>
            <a:pPr>
              <a:buFont typeface="Wingdings" panose="05000000000000000000" pitchFamily="2" charset="2"/>
              <a:buChar char="Ø"/>
            </a:pPr>
            <a:r>
              <a:rPr lang="en-US" sz="2900" dirty="0">
                <a:latin typeface="Avenir Next LT Pro Demi" panose="020B0704020202020204" pitchFamily="34" charset="0"/>
              </a:rPr>
              <a:t>cost of time off increased – 3 winter weather days; extra election day holiday; OT pay to cover vacancies</a:t>
            </a:r>
          </a:p>
          <a:p>
            <a:pPr>
              <a:buFont typeface="Wingdings" panose="05000000000000000000" pitchFamily="2" charset="2"/>
              <a:buChar char="Ø"/>
            </a:pPr>
            <a:r>
              <a:rPr lang="en-US" sz="2900" dirty="0">
                <a:latin typeface="Avenir Next LT Pro Demi" panose="020B0704020202020204" pitchFamily="34" charset="0"/>
              </a:rPr>
              <a:t>used ARPA funds for employee premium pay</a:t>
            </a:r>
            <a:r>
              <a:rPr lang="en-US" sz="2900" dirty="0">
                <a:highlight>
                  <a:srgbClr val="FFFF00"/>
                </a:highlight>
                <a:latin typeface="Avenir Next LT Pro Demi" panose="020B0704020202020204" pitchFamily="34" charset="0"/>
              </a:rPr>
              <a:t> </a:t>
            </a:r>
          </a:p>
          <a:p>
            <a:pPr>
              <a:buFont typeface="Wingdings" panose="05000000000000000000" pitchFamily="2" charset="2"/>
              <a:buChar char="Ø"/>
            </a:pPr>
            <a:r>
              <a:rPr lang="en-US" sz="2900" dirty="0">
                <a:latin typeface="Avenir Next LT Pro Demi" panose="020B0704020202020204" pitchFamily="34" charset="0"/>
              </a:rPr>
              <a:t>proceeding with county workforce study</a:t>
            </a:r>
            <a:endParaRPr lang="en-US" dirty="0">
              <a:latin typeface="Avenir Next LT Pro Demi" panose="020B0704020202020204" pitchFamily="34" charset="0"/>
            </a:endParaRP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prstGeom prst="ellipse">
            <a:avLst/>
          </a:prstGeom>
          <a:solidFill>
            <a:srgbClr val="ACB28C"/>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pPr algn="r"/>
            <a:r>
              <a:rPr lang="en-US" sz="3600" b="1" dirty="0">
                <a:solidFill>
                  <a:schemeClr val="tx1"/>
                </a:solidFill>
              </a:rPr>
              <a:t>County Workforce  </a:t>
            </a:r>
            <a:br>
              <a:rPr lang="en-US" sz="3600" b="1" dirty="0">
                <a:solidFill>
                  <a:schemeClr val="tx1"/>
                </a:solidFill>
              </a:rPr>
            </a:br>
            <a:r>
              <a:rPr lang="en-US" sz="3600" b="1" dirty="0">
                <a:solidFill>
                  <a:schemeClr val="tx1"/>
                </a:solidFill>
              </a:rPr>
              <a:t>  </a:t>
            </a:r>
          </a:p>
        </p:txBody>
      </p:sp>
      <p:sp>
        <p:nvSpPr>
          <p:cNvPr id="5" name="Oval 4">
            <a:extLst>
              <a:ext uri="{FF2B5EF4-FFF2-40B4-BE49-F238E27FC236}">
                <a16:creationId xmlns:a16="http://schemas.microsoft.com/office/drawing/2014/main" id="{6389F24D-302B-4D04-96FF-CD01A18A8329}"/>
              </a:ext>
            </a:extLst>
          </p:cNvPr>
          <p:cNvSpPr/>
          <p:nvPr/>
        </p:nvSpPr>
        <p:spPr>
          <a:xfrm>
            <a:off x="3463290" y="553567"/>
            <a:ext cx="870679" cy="870679"/>
          </a:xfrm>
          <a:prstGeom prst="ellipse">
            <a:avLst/>
          </a:prstGeom>
          <a:solidFill>
            <a:srgbClr val="EE4A08"/>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pic>
        <p:nvPicPr>
          <p:cNvPr id="7" name="Graphic 6" descr="Meeting outline">
            <a:extLst>
              <a:ext uri="{FF2B5EF4-FFF2-40B4-BE49-F238E27FC236}">
                <a16:creationId xmlns:a16="http://schemas.microsoft.com/office/drawing/2014/main" id="{07F1FA4F-4B8F-4C31-B7AE-0BF7C3DAC4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2922" y="2437130"/>
            <a:ext cx="914400" cy="914400"/>
          </a:xfrm>
          <a:prstGeom prst="rect">
            <a:avLst/>
          </a:prstGeom>
        </p:spPr>
      </p:pic>
      <p:pic>
        <p:nvPicPr>
          <p:cNvPr id="9" name="Graphic 8" descr="Dump truck outline">
            <a:extLst>
              <a:ext uri="{FF2B5EF4-FFF2-40B4-BE49-F238E27FC236}">
                <a16:creationId xmlns:a16="http://schemas.microsoft.com/office/drawing/2014/main" id="{6C0CF93B-B26F-48FE-8CF7-681FA08880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922" y="4343400"/>
            <a:ext cx="914400" cy="914400"/>
          </a:xfrm>
          <a:prstGeom prst="rect">
            <a:avLst/>
          </a:prstGeom>
        </p:spPr>
      </p:pic>
      <p:pic>
        <p:nvPicPr>
          <p:cNvPr id="11" name="Graphic 10" descr="Handshake outline">
            <a:extLst>
              <a:ext uri="{FF2B5EF4-FFF2-40B4-BE49-F238E27FC236}">
                <a16:creationId xmlns:a16="http://schemas.microsoft.com/office/drawing/2014/main" id="{F3E9421F-3EC1-4513-AE9E-55472660BC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10861" y="3492500"/>
            <a:ext cx="914400" cy="914400"/>
          </a:xfrm>
          <a:prstGeom prst="rect">
            <a:avLst/>
          </a:prstGeom>
        </p:spPr>
      </p:pic>
      <p:pic>
        <p:nvPicPr>
          <p:cNvPr id="13" name="Graphic 12" descr="Universal access outline">
            <a:extLst>
              <a:ext uri="{FF2B5EF4-FFF2-40B4-BE49-F238E27FC236}">
                <a16:creationId xmlns:a16="http://schemas.microsoft.com/office/drawing/2014/main" id="{24CA23DF-61C7-4A92-9ABC-513089479D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82922" y="5194300"/>
            <a:ext cx="914400" cy="914400"/>
          </a:xfrm>
          <a:prstGeom prst="rect">
            <a:avLst/>
          </a:prstGeom>
        </p:spPr>
      </p:pic>
    </p:spTree>
    <p:extLst>
      <p:ext uri="{BB962C8B-B14F-4D97-AF65-F5344CB8AC3E}">
        <p14:creationId xmlns:p14="http://schemas.microsoft.com/office/powerpoint/2010/main" val="313764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901700" y="2120900"/>
            <a:ext cx="4835316" cy="3748193"/>
          </a:xfrm>
          <a:solidFill>
            <a:srgbClr val="EEDC8E"/>
          </a:solidFill>
        </p:spPr>
        <p:txBody>
          <a:bodyPr>
            <a:normAutofit/>
          </a:bodyPr>
          <a:lstStyle/>
          <a:p>
            <a:pPr>
              <a:buFont typeface="Wingdings" panose="05000000000000000000" pitchFamily="2" charset="2"/>
              <a:buChar char="q"/>
            </a:pPr>
            <a:r>
              <a:rPr lang="en-US" dirty="0">
                <a:latin typeface="Avenir Next LT Pro Demi" panose="020B0704020202020204" pitchFamily="34" charset="0"/>
              </a:rPr>
              <a:t> remodel of Animal Control, Circuit Clerk, Public Defender &amp; CCRPC to increase distancing and increase workstations </a:t>
            </a:r>
          </a:p>
          <a:p>
            <a:pPr>
              <a:buFont typeface="Wingdings" panose="05000000000000000000" pitchFamily="2" charset="2"/>
              <a:buChar char="q"/>
            </a:pPr>
            <a:r>
              <a:rPr lang="en-US" dirty="0">
                <a:latin typeface="Avenir Next LT Pro Demi" panose="020B0704020202020204" pitchFamily="34" charset="0"/>
              </a:rPr>
              <a:t> replacement of roofs/HVAC from 2020 hail damage still in progress</a:t>
            </a:r>
          </a:p>
          <a:p>
            <a:pPr>
              <a:buFont typeface="Wingdings" panose="05000000000000000000" pitchFamily="2" charset="2"/>
              <a:buChar char="q"/>
            </a:pPr>
            <a:r>
              <a:rPr lang="en-US" dirty="0">
                <a:latin typeface="Avenir Next LT Pro Demi" panose="020B0704020202020204" pitchFamily="34" charset="0"/>
              </a:rPr>
              <a:t> finally in progress on jail consolidation</a:t>
            </a:r>
          </a:p>
          <a:p>
            <a:pPr>
              <a:buFont typeface="Wingdings" panose="05000000000000000000" pitchFamily="2" charset="2"/>
              <a:buChar char="q"/>
            </a:pPr>
            <a:r>
              <a:rPr lang="en-US" dirty="0">
                <a:latin typeface="Avenir Next LT Pro Demi" panose="020B0704020202020204" pitchFamily="34" charset="0"/>
              </a:rPr>
              <a:t> purchase County Plaza &amp; in progress on renovation design phase</a:t>
            </a: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515944" y="2120900"/>
            <a:ext cx="4774356" cy="3748194"/>
          </a:xfrm>
          <a:solidFill>
            <a:srgbClr val="EEDC8E"/>
          </a:solidFill>
        </p:spPr>
        <p:txBody>
          <a:bodyPr>
            <a:normAutofit/>
          </a:bodyPr>
          <a:lstStyle/>
          <a:p>
            <a:r>
              <a:rPr lang="en-US" b="1" dirty="0">
                <a:solidFill>
                  <a:schemeClr val="tx1">
                    <a:lumMod val="95000"/>
                    <a:lumOff val="5000"/>
                  </a:schemeClr>
                </a:solidFill>
                <a:latin typeface="Avenir Next LT Pro Demi" panose="020B0704020202020204" pitchFamily="34" charset="0"/>
              </a:rPr>
              <a:t>On the horizon –</a:t>
            </a:r>
          </a:p>
          <a:p>
            <a:pPr>
              <a:buFont typeface="Wingdings" panose="05000000000000000000" pitchFamily="2" charset="2"/>
              <a:buChar char="§"/>
            </a:pPr>
            <a:r>
              <a:rPr lang="en-US" dirty="0">
                <a:latin typeface="Avenir Next LT Pro Demi" panose="020B0704020202020204" pitchFamily="34" charset="0"/>
              </a:rPr>
              <a:t> demolition of old nursing home (2022)</a:t>
            </a:r>
          </a:p>
          <a:p>
            <a:pPr>
              <a:buFont typeface="Wingdings" panose="05000000000000000000" pitchFamily="2" charset="2"/>
              <a:buChar char="§"/>
            </a:pPr>
            <a:r>
              <a:rPr lang="en-US" dirty="0">
                <a:latin typeface="Avenir Next LT Pro Demi" panose="020B0704020202020204" pitchFamily="34" charset="0"/>
              </a:rPr>
              <a:t> future of humane society facility (2023)</a:t>
            </a:r>
          </a:p>
          <a:p>
            <a:pPr>
              <a:buFont typeface="Wingdings" panose="05000000000000000000" pitchFamily="2" charset="2"/>
              <a:buChar char="§"/>
            </a:pPr>
            <a:r>
              <a:rPr lang="en-US" dirty="0">
                <a:latin typeface="Avenir Next LT Pro Demi" panose="020B0704020202020204" pitchFamily="34" charset="0"/>
              </a:rPr>
              <a:t> relocation of county offices to County Plaza (2024)</a:t>
            </a:r>
          </a:p>
          <a:p>
            <a:pPr>
              <a:buFont typeface="Wingdings" panose="05000000000000000000" pitchFamily="2" charset="2"/>
              <a:buChar char="§"/>
            </a:pPr>
            <a:r>
              <a:rPr lang="en-US" dirty="0">
                <a:latin typeface="Avenir Next LT Pro Demi" panose="020B0704020202020204" pitchFamily="34" charset="0"/>
              </a:rPr>
              <a:t> future uses for Brookens facility (2024)</a:t>
            </a:r>
          </a:p>
          <a:p>
            <a:pPr>
              <a:buFont typeface="Wingdings" panose="05000000000000000000" pitchFamily="2" charset="2"/>
              <a:buChar char="§"/>
            </a:pPr>
            <a:r>
              <a:rPr lang="en-US" dirty="0">
                <a:latin typeface="Avenir Next LT Pro Demi" panose="020B0704020202020204" pitchFamily="34" charset="0"/>
              </a:rPr>
              <a:t> demolition/future of downtown jail property (2024)</a:t>
            </a: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xfrm>
            <a:off x="707816" y="333353"/>
            <a:ext cx="10058400" cy="1450757"/>
          </a:xfrm>
          <a:prstGeom prst="ellipse">
            <a:avLst/>
          </a:prstGeom>
          <a:solidFill>
            <a:srgbClr val="EE4A08"/>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r>
              <a:rPr lang="en-US" sz="3600" b="1" dirty="0">
                <a:solidFill>
                  <a:schemeClr val="tx1"/>
                </a:solidFill>
              </a:rPr>
              <a:t>County Facilities– </a:t>
            </a:r>
            <a:br>
              <a:rPr lang="en-US" sz="3600" b="1" dirty="0">
                <a:solidFill>
                  <a:schemeClr val="tx1"/>
                </a:solidFill>
              </a:rPr>
            </a:br>
            <a:endParaRPr lang="en-US" sz="3600" b="1" dirty="0">
              <a:solidFill>
                <a:schemeClr val="tx1"/>
              </a:solidFill>
            </a:endParaRPr>
          </a:p>
        </p:txBody>
      </p:sp>
      <p:sp>
        <p:nvSpPr>
          <p:cNvPr id="9" name="Oval 8">
            <a:extLst>
              <a:ext uri="{FF2B5EF4-FFF2-40B4-BE49-F238E27FC236}">
                <a16:creationId xmlns:a16="http://schemas.microsoft.com/office/drawing/2014/main" id="{CCFB72E4-95B5-4E84-BA2B-BD743209C8FA}"/>
              </a:ext>
            </a:extLst>
          </p:cNvPr>
          <p:cNvSpPr/>
          <p:nvPr/>
        </p:nvSpPr>
        <p:spPr>
          <a:xfrm>
            <a:off x="7425960" y="576641"/>
            <a:ext cx="870679" cy="870679"/>
          </a:xfrm>
          <a:prstGeom prst="ellipse">
            <a:avLst/>
          </a:prstGeom>
          <a:solidFill>
            <a:srgbClr val="ACB28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Tree>
    <p:extLst>
      <p:ext uri="{BB962C8B-B14F-4D97-AF65-F5344CB8AC3E}">
        <p14:creationId xmlns:p14="http://schemas.microsoft.com/office/powerpoint/2010/main" val="376356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80B11-B293-4D04-9312-E4DBDCD7A773}"/>
              </a:ext>
            </a:extLst>
          </p:cNvPr>
          <p:cNvSpPr>
            <a:spLocks noGrp="1"/>
          </p:cNvSpPr>
          <p:nvPr>
            <p:ph sz="half" idx="1"/>
          </p:nvPr>
        </p:nvSpPr>
        <p:spPr>
          <a:xfrm>
            <a:off x="1097280" y="2120900"/>
            <a:ext cx="4732020" cy="3748193"/>
          </a:xfrm>
          <a:solidFill>
            <a:srgbClr val="EEDC8E"/>
          </a:solidFill>
        </p:spPr>
        <p:txBody>
          <a:bodyPr>
            <a:normAutofit lnSpcReduction="10000"/>
          </a:bodyPr>
          <a:lstStyle/>
          <a:p>
            <a:pPr>
              <a:buFont typeface="Arial" panose="020B0604020202020204" pitchFamily="34" charset="0"/>
              <a:buChar char="•"/>
            </a:pPr>
            <a:r>
              <a:rPr lang="en-US" dirty="0">
                <a:latin typeface="Avenir Next LT Pro Demi" panose="020B0704020202020204" pitchFamily="34" charset="0"/>
              </a:rPr>
              <a:t> ERP implementation in progress</a:t>
            </a:r>
          </a:p>
          <a:p>
            <a:pPr lvl="1">
              <a:buFont typeface="Arial" panose="020B0604020202020204" pitchFamily="34" charset="0"/>
              <a:buChar char="•"/>
            </a:pPr>
            <a:r>
              <a:rPr lang="en-US" dirty="0">
                <a:latin typeface="Avenir Next LT Pro Demi" panose="020B0704020202020204" pitchFamily="34" charset="0"/>
              </a:rPr>
              <a:t>accounting modules rolled out Jan 2022</a:t>
            </a:r>
          </a:p>
          <a:p>
            <a:pPr lvl="1">
              <a:buFont typeface="Arial" panose="020B0604020202020204" pitchFamily="34" charset="0"/>
              <a:buChar char="•"/>
            </a:pPr>
            <a:r>
              <a:rPr lang="en-US" dirty="0">
                <a:latin typeface="Avenir Next LT Pro Demi" panose="020B0704020202020204" pitchFamily="34" charset="0"/>
              </a:rPr>
              <a:t>payroll/timekeeping in progress</a:t>
            </a:r>
          </a:p>
          <a:p>
            <a:pPr lvl="1">
              <a:buFont typeface="Arial" panose="020B0604020202020204" pitchFamily="34" charset="0"/>
              <a:buChar char="•"/>
            </a:pPr>
            <a:r>
              <a:rPr lang="en-US" dirty="0">
                <a:latin typeface="Avenir Next LT Pro Demi" panose="020B0704020202020204" pitchFamily="34" charset="0"/>
              </a:rPr>
              <a:t>budgeting for 2023</a:t>
            </a:r>
          </a:p>
          <a:p>
            <a:pPr lvl="1">
              <a:buFont typeface="Arial" panose="020B0604020202020204" pitchFamily="34" charset="0"/>
              <a:buChar char="•"/>
            </a:pPr>
            <a:r>
              <a:rPr lang="en-US" dirty="0">
                <a:latin typeface="Avenir Next LT Pro Demi" panose="020B0704020202020204" pitchFamily="34" charset="0"/>
              </a:rPr>
              <a:t>HR performance mgmt. to come</a:t>
            </a:r>
          </a:p>
          <a:p>
            <a:pPr>
              <a:buFont typeface="Arial" panose="020B0604020202020204" pitchFamily="34" charset="0"/>
              <a:buChar char="•"/>
            </a:pPr>
            <a:r>
              <a:rPr lang="en-US" dirty="0">
                <a:latin typeface="Avenir Next LT Pro Demi" panose="020B0704020202020204" pitchFamily="34" charset="0"/>
              </a:rPr>
              <a:t> 2-factor authentication rolled out Jan-April 2022 to improve cybersecurity</a:t>
            </a:r>
          </a:p>
          <a:p>
            <a:pPr>
              <a:buFont typeface="Arial" panose="020B0604020202020204" pitchFamily="34" charset="0"/>
              <a:buChar char="•"/>
            </a:pPr>
            <a:r>
              <a:rPr lang="en-US" dirty="0">
                <a:latin typeface="Avenir Next LT Pro Demi" panose="020B0704020202020204" pitchFamily="34" charset="0"/>
              </a:rPr>
              <a:t> implementation of law enforcement data management system upgrade (shared with municipalities)</a:t>
            </a:r>
          </a:p>
          <a:p>
            <a:pPr>
              <a:buFont typeface="Wingdings" panose="05000000000000000000" pitchFamily="2" charset="2"/>
              <a:buChar char="Ø"/>
            </a:pPr>
            <a:endParaRPr lang="en-US" dirty="0">
              <a:latin typeface="Avenir Next LT Pro Demi" panose="020B0704020202020204" pitchFamily="34" charset="0"/>
            </a:endParaRPr>
          </a:p>
        </p:txBody>
      </p:sp>
      <p:sp>
        <p:nvSpPr>
          <p:cNvPr id="4" name="Content Placeholder 3">
            <a:extLst>
              <a:ext uri="{FF2B5EF4-FFF2-40B4-BE49-F238E27FC236}">
                <a16:creationId xmlns:a16="http://schemas.microsoft.com/office/drawing/2014/main" id="{EB6E5135-59D4-4172-AC28-696581BDABF9}"/>
              </a:ext>
            </a:extLst>
          </p:cNvPr>
          <p:cNvSpPr>
            <a:spLocks noGrp="1"/>
          </p:cNvSpPr>
          <p:nvPr>
            <p:ph sz="half" idx="2"/>
          </p:nvPr>
        </p:nvSpPr>
        <p:spPr>
          <a:xfrm>
            <a:off x="6362702" y="2120900"/>
            <a:ext cx="4792978" cy="3748194"/>
          </a:xfrm>
          <a:solidFill>
            <a:srgbClr val="EEDC8E"/>
          </a:solidFill>
        </p:spPr>
        <p:txBody>
          <a:bodyPr>
            <a:normAutofit lnSpcReduction="10000"/>
          </a:bodyPr>
          <a:lstStyle/>
          <a:p>
            <a:pPr>
              <a:buFont typeface="Arial" panose="020B0604020202020204" pitchFamily="34" charset="0"/>
              <a:buChar char="•"/>
            </a:pPr>
            <a:r>
              <a:rPr lang="en-US" dirty="0">
                <a:latin typeface="Avenir Next LT Pro Demi" panose="020B0704020202020204" pitchFamily="34" charset="0"/>
              </a:rPr>
              <a:t> began expansion of State’s Attorney video evidence mgmt. capability</a:t>
            </a:r>
          </a:p>
          <a:p>
            <a:pPr>
              <a:buFont typeface="Arial" panose="020B0604020202020204" pitchFamily="34" charset="0"/>
              <a:buChar char="•"/>
            </a:pPr>
            <a:r>
              <a:rPr lang="en-US" dirty="0">
                <a:latin typeface="Avenir Next LT Pro Demi" panose="020B0704020202020204" pitchFamily="34" charset="0"/>
              </a:rPr>
              <a:t> technology changes increasing on-line notification &amp; applications for services, payment options, vote by mail, etc. </a:t>
            </a:r>
          </a:p>
          <a:p>
            <a:pPr>
              <a:buFont typeface="Arial" panose="020B0604020202020204" pitchFamily="34" charset="0"/>
              <a:buChar char="•"/>
            </a:pPr>
            <a:r>
              <a:rPr lang="en-US" dirty="0">
                <a:latin typeface="Avenir Next LT Pro Demi" panose="020B0704020202020204" pitchFamily="34" charset="0"/>
              </a:rPr>
              <a:t> digitization of county records</a:t>
            </a:r>
          </a:p>
          <a:p>
            <a:pPr>
              <a:buFont typeface="Arial" panose="020B0604020202020204" pitchFamily="34" charset="0"/>
              <a:buChar char="•"/>
            </a:pPr>
            <a:endParaRPr lang="en-US" dirty="0">
              <a:latin typeface="Avenir Next LT Pro Demi" panose="020B0704020202020204" pitchFamily="34" charset="0"/>
            </a:endParaRPr>
          </a:p>
        </p:txBody>
      </p:sp>
      <p:sp>
        <p:nvSpPr>
          <p:cNvPr id="6" name="Title 5">
            <a:extLst>
              <a:ext uri="{FF2B5EF4-FFF2-40B4-BE49-F238E27FC236}">
                <a16:creationId xmlns:a16="http://schemas.microsoft.com/office/drawing/2014/main" id="{E4BB8377-645E-469B-AAD7-C4E89D5A8F33}"/>
              </a:ext>
            </a:extLst>
          </p:cNvPr>
          <p:cNvSpPr>
            <a:spLocks noGrp="1"/>
          </p:cNvSpPr>
          <p:nvPr>
            <p:ph type="title"/>
          </p:nvPr>
        </p:nvSpPr>
        <p:spPr>
          <a:prstGeom prst="ellipse">
            <a:avLst/>
          </a:prstGeom>
          <a:solidFill>
            <a:srgbClr val="ACB28C"/>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noAutofit/>
          </a:bodyPr>
          <a:lstStyle/>
          <a:p>
            <a:pPr algn="r"/>
            <a:r>
              <a:rPr lang="en-US" sz="3600" b="1" dirty="0">
                <a:solidFill>
                  <a:schemeClr val="tx1"/>
                </a:solidFill>
              </a:rPr>
              <a:t>County IT</a:t>
            </a:r>
            <a:br>
              <a:rPr lang="en-US" sz="3600" b="1" dirty="0">
                <a:solidFill>
                  <a:schemeClr val="tx1"/>
                </a:solidFill>
              </a:rPr>
            </a:br>
            <a:endParaRPr lang="en-US" sz="3600" b="1" dirty="0">
              <a:solidFill>
                <a:schemeClr val="tx1"/>
              </a:solidFill>
            </a:endParaRPr>
          </a:p>
        </p:txBody>
      </p:sp>
      <p:sp>
        <p:nvSpPr>
          <p:cNvPr id="5" name="Oval 4">
            <a:extLst>
              <a:ext uri="{FF2B5EF4-FFF2-40B4-BE49-F238E27FC236}">
                <a16:creationId xmlns:a16="http://schemas.microsoft.com/office/drawing/2014/main" id="{6389F24D-302B-4D04-96FF-CD01A18A8329}"/>
              </a:ext>
            </a:extLst>
          </p:cNvPr>
          <p:cNvSpPr/>
          <p:nvPr/>
        </p:nvSpPr>
        <p:spPr>
          <a:xfrm>
            <a:off x="3463290" y="553567"/>
            <a:ext cx="870679" cy="870679"/>
          </a:xfrm>
          <a:prstGeom prst="ellipse">
            <a:avLst/>
          </a:prstGeom>
          <a:solidFill>
            <a:srgbClr val="EE4A08"/>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pic>
        <p:nvPicPr>
          <p:cNvPr id="7" name="Graphic 6" descr="Wireless router with solid fill">
            <a:extLst>
              <a:ext uri="{FF2B5EF4-FFF2-40B4-BE49-F238E27FC236}">
                <a16:creationId xmlns:a16="http://schemas.microsoft.com/office/drawing/2014/main" id="{A5A094E8-87E1-4378-B81A-B728C35216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99979" y="822960"/>
            <a:ext cx="914400" cy="914400"/>
          </a:xfrm>
          <a:prstGeom prst="rect">
            <a:avLst/>
          </a:prstGeom>
        </p:spPr>
      </p:pic>
      <p:pic>
        <p:nvPicPr>
          <p:cNvPr id="9" name="Graphic 8" descr="Online meeting with solid fill">
            <a:extLst>
              <a:ext uri="{FF2B5EF4-FFF2-40B4-BE49-F238E27FC236}">
                <a16:creationId xmlns:a16="http://schemas.microsoft.com/office/drawing/2014/main" id="{DAB36F52-AEC6-475E-9486-35A2F33800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24620" y="4685454"/>
            <a:ext cx="1567180" cy="1567180"/>
          </a:xfrm>
          <a:prstGeom prst="rect">
            <a:avLst/>
          </a:prstGeom>
        </p:spPr>
      </p:pic>
    </p:spTree>
    <p:extLst>
      <p:ext uri="{BB962C8B-B14F-4D97-AF65-F5344CB8AC3E}">
        <p14:creationId xmlns:p14="http://schemas.microsoft.com/office/powerpoint/2010/main" val="1574665439"/>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purl.org/dc/elements/1.1/"/>
    <ds:schemaRef ds:uri="http://purl.org/dc/dcmitype/"/>
    <ds:schemaRef ds:uri="http://schemas.microsoft.com/office/2006/documentManagement/types"/>
    <ds:schemaRef ds:uri="http://purl.org/dc/terms/"/>
    <ds:schemaRef ds:uri="16c05727-aa75-4e4a-9b5f-8a80a116589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{4052C0A8-55D2-4C8F-B855-29D48D3BE5F6}tf11437505_win32</Template>
  <TotalTime>2105</TotalTime>
  <Words>1447</Words>
  <Application>Microsoft Office PowerPoint</Application>
  <PresentationFormat>Widescreen</PresentationFormat>
  <Paragraphs>165</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Aharoni</vt:lpstr>
      <vt:lpstr>Amasis MT Pro Medium</vt:lpstr>
      <vt:lpstr>Arial</vt:lpstr>
      <vt:lpstr>Avenir Next LT Pro Demi</vt:lpstr>
      <vt:lpstr>Calibri</vt:lpstr>
      <vt:lpstr>Georgia Pro Cond Light</vt:lpstr>
      <vt:lpstr>Speak Pro</vt:lpstr>
      <vt:lpstr>Wingdings</vt:lpstr>
      <vt:lpstr>RetrospectVTI</vt:lpstr>
      <vt:lpstr>Annual Report to  the County Board from the  County Executive</vt:lpstr>
      <vt:lpstr> - County Governance </vt:lpstr>
      <vt:lpstr>County Finances –      2022 budget</vt:lpstr>
      <vt:lpstr>County Finances –  balancing the budget</vt:lpstr>
      <vt:lpstr>American Rescue Plan Act investments - $21m in 2022</vt:lpstr>
      <vt:lpstr>Economic development      investments/partnerships</vt:lpstr>
      <vt:lpstr>County Workforce     </vt:lpstr>
      <vt:lpstr>County Facilities–  </vt:lpstr>
      <vt:lpstr>County IT </vt:lpstr>
      <vt:lpstr>Other issues on the radar - </vt:lpstr>
      <vt:lpstr>County Government Challenges–  </vt:lpstr>
      <vt:lpstr>   The bottom line… </vt:lpstr>
      <vt:lpstr>Positive foundation –  </vt:lpstr>
      <vt:lpstr>Specific recommendations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Darlene A. Kloeppel</dc:creator>
  <cp:lastModifiedBy>Megan R. Robison</cp:lastModifiedBy>
  <cp:revision>133</cp:revision>
  <cp:lastPrinted>2022-05-18T16:25:51Z</cp:lastPrinted>
  <dcterms:created xsi:type="dcterms:W3CDTF">2022-03-07T19:58:34Z</dcterms:created>
  <dcterms:modified xsi:type="dcterms:W3CDTF">2022-05-23T15:22:01Z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