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1"/>
  </p:notesMasterIdLst>
  <p:sldIdLst>
    <p:sldId id="256" r:id="rId2"/>
    <p:sldId id="257" r:id="rId3"/>
    <p:sldId id="258" r:id="rId4"/>
    <p:sldId id="261" r:id="rId5"/>
    <p:sldId id="262" r:id="rId6"/>
    <p:sldId id="268" r:id="rId7"/>
    <p:sldId id="276" r:id="rId8"/>
    <p:sldId id="282" r:id="rId9"/>
    <p:sldId id="283" r:id="rId10"/>
    <p:sldId id="287" r:id="rId11"/>
    <p:sldId id="288" r:id="rId12"/>
    <p:sldId id="279" r:id="rId13"/>
    <p:sldId id="270" r:id="rId14"/>
    <p:sldId id="281" r:id="rId15"/>
    <p:sldId id="284" r:id="rId16"/>
    <p:sldId id="289" r:id="rId17"/>
    <p:sldId id="290" r:id="rId18"/>
    <p:sldId id="291" r:id="rId19"/>
    <p:sldId id="280" r:id="rId20"/>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49624C3-8A98-4417-803C-9879E19DF3EF}">
          <p14:sldIdLst>
            <p14:sldId id="256"/>
            <p14:sldId id="257"/>
            <p14:sldId id="258"/>
            <p14:sldId id="261"/>
            <p14:sldId id="262"/>
            <p14:sldId id="268"/>
            <p14:sldId id="276"/>
            <p14:sldId id="282"/>
            <p14:sldId id="283"/>
            <p14:sldId id="287"/>
            <p14:sldId id="288"/>
            <p14:sldId id="279"/>
            <p14:sldId id="270"/>
            <p14:sldId id="281"/>
            <p14:sldId id="284"/>
            <p14:sldId id="289"/>
            <p14:sldId id="290"/>
            <p14:sldId id="291"/>
            <p14:sldId id="28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FF9933"/>
    <a:srgbClr val="D9D9D9"/>
    <a:srgbClr val="FFCC00"/>
    <a:srgbClr val="CC6600"/>
    <a:srgbClr val="D2ECF9"/>
    <a:srgbClr val="D2F6F9"/>
    <a:srgbClr val="CC9900"/>
    <a:srgbClr val="FFFF99"/>
    <a:srgbClr val="E569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73" autoAdjust="0"/>
    <p:restoredTop sz="94660"/>
  </p:normalViewPr>
  <p:slideViewPr>
    <p:cSldViewPr snapToGrid="0">
      <p:cViewPr varScale="1">
        <p:scale>
          <a:sx n="77" d="100"/>
          <a:sy n="77" d="100"/>
        </p:scale>
        <p:origin x="66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5B177B-BD85-463D-B908-FF5848D5F20E}"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en-US"/>
        </a:p>
      </dgm:t>
    </dgm:pt>
    <dgm:pt modelId="{F79F22C0-0E4E-4678-8D41-3C26DF1A1B85}">
      <dgm:prSet phldrT="[Text]" custT="1"/>
      <dgm:spPr/>
      <dgm:t>
        <a:bodyPr/>
        <a:lstStyle/>
        <a:p>
          <a:r>
            <a:rPr lang="en-US" sz="1600" b="1" dirty="0">
              <a:solidFill>
                <a:schemeClr val="tx1"/>
              </a:solidFill>
            </a:rPr>
            <a:t>Administrative Support</a:t>
          </a:r>
        </a:p>
      </dgm:t>
    </dgm:pt>
    <dgm:pt modelId="{BFEDDA91-D12E-4ABA-B3FF-8350F2EEB551}" type="parTrans" cxnId="{1D834F33-A3CE-4911-9FAA-5ED7BCA01829}">
      <dgm:prSet/>
      <dgm:spPr/>
      <dgm:t>
        <a:bodyPr/>
        <a:lstStyle/>
        <a:p>
          <a:endParaRPr lang="en-US"/>
        </a:p>
      </dgm:t>
    </dgm:pt>
    <dgm:pt modelId="{9B1848A0-18CA-4BB2-8A68-E37F41502FAE}" type="sibTrans" cxnId="{1D834F33-A3CE-4911-9FAA-5ED7BCA01829}">
      <dgm:prSet/>
      <dgm:spPr/>
      <dgm:t>
        <a:bodyPr/>
        <a:lstStyle/>
        <a:p>
          <a:endParaRPr lang="en-US"/>
        </a:p>
      </dgm:t>
    </dgm:pt>
    <dgm:pt modelId="{DBB65649-9765-43A6-8A12-29057CA0D575}">
      <dgm:prSet phldrT="[Text]" custT="1"/>
      <dgm:spPr>
        <a:solidFill>
          <a:schemeClr val="accent3">
            <a:lumMod val="60000"/>
            <a:lumOff val="40000"/>
          </a:schemeClr>
        </a:solidFill>
      </dgm:spPr>
      <dgm:t>
        <a:bodyPr/>
        <a:lstStyle/>
        <a:p>
          <a:r>
            <a:rPr lang="en-US" sz="1600" b="1" dirty="0">
              <a:solidFill>
                <a:schemeClr val="tx1"/>
              </a:solidFill>
            </a:rPr>
            <a:t>Planning &amp; Zoning</a:t>
          </a:r>
        </a:p>
      </dgm:t>
    </dgm:pt>
    <dgm:pt modelId="{5B6B349D-533E-4594-BE02-193036B280BA}" type="parTrans" cxnId="{7D74AB76-7C37-440B-9B01-6AE14B717931}">
      <dgm:prSet/>
      <dgm:spPr/>
      <dgm:t>
        <a:bodyPr/>
        <a:lstStyle/>
        <a:p>
          <a:endParaRPr lang="en-US"/>
        </a:p>
      </dgm:t>
    </dgm:pt>
    <dgm:pt modelId="{74200BF2-61A8-4D86-91AC-CEECE929C0B4}" type="sibTrans" cxnId="{7D74AB76-7C37-440B-9B01-6AE14B717931}">
      <dgm:prSet/>
      <dgm:spPr/>
      <dgm:t>
        <a:bodyPr/>
        <a:lstStyle/>
        <a:p>
          <a:endParaRPr lang="en-US"/>
        </a:p>
      </dgm:t>
    </dgm:pt>
    <dgm:pt modelId="{39ECA617-F5A1-4202-863F-4C95806D2247}">
      <dgm:prSet phldrT="[Text]" custT="1"/>
      <dgm:spPr>
        <a:solidFill>
          <a:schemeClr val="accent5">
            <a:lumMod val="60000"/>
            <a:lumOff val="40000"/>
          </a:schemeClr>
        </a:solidFill>
      </dgm:spPr>
      <dgm:t>
        <a:bodyPr/>
        <a:lstStyle/>
        <a:p>
          <a:r>
            <a:rPr lang="en-US" sz="1600" b="1" dirty="0">
              <a:solidFill>
                <a:schemeClr val="tx1"/>
              </a:solidFill>
            </a:rPr>
            <a:t>Animal Control</a:t>
          </a:r>
        </a:p>
      </dgm:t>
    </dgm:pt>
    <dgm:pt modelId="{E5C9397A-DE7C-42F5-87BE-F7EC80DC0A4B}" type="parTrans" cxnId="{4B480B93-A384-40ED-9E1D-1ABAB43540EC}">
      <dgm:prSet/>
      <dgm:spPr/>
      <dgm:t>
        <a:bodyPr/>
        <a:lstStyle/>
        <a:p>
          <a:endParaRPr lang="en-US"/>
        </a:p>
      </dgm:t>
    </dgm:pt>
    <dgm:pt modelId="{A5316334-27AB-454A-BCFB-30A33DFFD3D0}" type="sibTrans" cxnId="{4B480B93-A384-40ED-9E1D-1ABAB43540EC}">
      <dgm:prSet/>
      <dgm:spPr/>
      <dgm:t>
        <a:bodyPr/>
        <a:lstStyle/>
        <a:p>
          <a:endParaRPr lang="en-US"/>
        </a:p>
      </dgm:t>
    </dgm:pt>
    <dgm:pt modelId="{186CDAA8-B5F4-49AA-BC3B-08D0F3CF3247}">
      <dgm:prSet phldrT="[Text]" custT="1"/>
      <dgm:spPr>
        <a:solidFill>
          <a:schemeClr val="accent6">
            <a:lumMod val="20000"/>
            <a:lumOff val="80000"/>
          </a:schemeClr>
        </a:solidFill>
      </dgm:spPr>
      <dgm:t>
        <a:bodyPr/>
        <a:lstStyle/>
        <a:p>
          <a:r>
            <a:rPr lang="en-US" sz="1600" b="1" dirty="0">
              <a:solidFill>
                <a:schemeClr val="tx1"/>
              </a:solidFill>
            </a:rPr>
            <a:t>Board of Review</a:t>
          </a:r>
        </a:p>
      </dgm:t>
    </dgm:pt>
    <dgm:pt modelId="{45D79634-C564-42D2-9C07-4A583A1CBB3E}" type="parTrans" cxnId="{2C2E0832-EF49-4E89-AC48-763B21A6F69A}">
      <dgm:prSet/>
      <dgm:spPr/>
      <dgm:t>
        <a:bodyPr/>
        <a:lstStyle/>
        <a:p>
          <a:endParaRPr lang="en-US"/>
        </a:p>
      </dgm:t>
    </dgm:pt>
    <dgm:pt modelId="{6A9E6374-A597-4DFD-86CA-A58DC445037E}" type="sibTrans" cxnId="{2C2E0832-EF49-4E89-AC48-763B21A6F69A}">
      <dgm:prSet/>
      <dgm:spPr/>
      <dgm:t>
        <a:bodyPr/>
        <a:lstStyle/>
        <a:p>
          <a:endParaRPr lang="en-US"/>
        </a:p>
      </dgm:t>
    </dgm:pt>
    <dgm:pt modelId="{3FABBDD8-F49E-4513-B57B-234762A47B84}">
      <dgm:prSet phldrT="[Text]" custT="1"/>
      <dgm:spPr>
        <a:solidFill>
          <a:schemeClr val="accent6">
            <a:lumMod val="40000"/>
            <a:lumOff val="60000"/>
          </a:schemeClr>
        </a:solidFill>
      </dgm:spPr>
      <dgm:t>
        <a:bodyPr/>
        <a:lstStyle/>
        <a:p>
          <a:r>
            <a:rPr lang="en-US" sz="1600" b="1" dirty="0">
              <a:solidFill>
                <a:schemeClr val="tx1"/>
              </a:solidFill>
            </a:rPr>
            <a:t>Supervisor of Assessments</a:t>
          </a:r>
        </a:p>
      </dgm:t>
    </dgm:pt>
    <dgm:pt modelId="{ED9B70D8-239B-4826-B0DB-674B4DAB67AD}" type="parTrans" cxnId="{5F82A0C3-A667-457E-92DA-55ACCB0BDB3B}">
      <dgm:prSet/>
      <dgm:spPr/>
      <dgm:t>
        <a:bodyPr/>
        <a:lstStyle/>
        <a:p>
          <a:endParaRPr lang="en-US"/>
        </a:p>
      </dgm:t>
    </dgm:pt>
    <dgm:pt modelId="{AAAEA60E-A62F-4199-BEBB-60F223E11075}" type="sibTrans" cxnId="{5F82A0C3-A667-457E-92DA-55ACCB0BDB3B}">
      <dgm:prSet/>
      <dgm:spPr/>
      <dgm:t>
        <a:bodyPr/>
        <a:lstStyle/>
        <a:p>
          <a:endParaRPr lang="en-US"/>
        </a:p>
      </dgm:t>
    </dgm:pt>
    <dgm:pt modelId="{2F6E2370-C8A4-4D6A-B208-EE732B42F804}">
      <dgm:prSet phldrT="[Text]" custT="1"/>
      <dgm:spPr>
        <a:solidFill>
          <a:schemeClr val="accent6">
            <a:lumMod val="60000"/>
            <a:lumOff val="40000"/>
          </a:schemeClr>
        </a:solidFill>
      </dgm:spPr>
      <dgm:t>
        <a:bodyPr/>
        <a:lstStyle/>
        <a:p>
          <a:r>
            <a:rPr lang="en-US" sz="1600" b="1" dirty="0">
              <a:solidFill>
                <a:schemeClr val="tx1"/>
              </a:solidFill>
            </a:rPr>
            <a:t>GIS Consortium</a:t>
          </a:r>
        </a:p>
        <a:p>
          <a:endParaRPr lang="en-US" sz="1600" dirty="0"/>
        </a:p>
        <a:p>
          <a:r>
            <a:rPr lang="en-US" sz="1600" b="1" dirty="0">
              <a:solidFill>
                <a:schemeClr val="tx1"/>
              </a:solidFill>
            </a:rPr>
            <a:t>Veterans Assistance</a:t>
          </a:r>
        </a:p>
      </dgm:t>
    </dgm:pt>
    <dgm:pt modelId="{01D465B2-88D9-4CEB-9C92-2C17CCA8BAB0}" type="parTrans" cxnId="{2524FF7A-0AB0-46BD-88BD-AD75913C47D0}">
      <dgm:prSet/>
      <dgm:spPr/>
      <dgm:t>
        <a:bodyPr/>
        <a:lstStyle/>
        <a:p>
          <a:endParaRPr lang="en-US"/>
        </a:p>
      </dgm:t>
    </dgm:pt>
    <dgm:pt modelId="{A65B2F57-1925-4B69-AD5F-7F61A76EA0B0}" type="sibTrans" cxnId="{2524FF7A-0AB0-46BD-88BD-AD75913C47D0}">
      <dgm:prSet/>
      <dgm:spPr/>
      <dgm:t>
        <a:bodyPr/>
        <a:lstStyle/>
        <a:p>
          <a:endParaRPr lang="en-US"/>
        </a:p>
      </dgm:t>
    </dgm:pt>
    <dgm:pt modelId="{A210C7B9-2F75-47EC-AD5C-76D7163100A7}">
      <dgm:prSet phldrT="[Text]" custT="1"/>
      <dgm:spPr>
        <a:solidFill>
          <a:schemeClr val="accent3">
            <a:lumMod val="20000"/>
            <a:lumOff val="80000"/>
          </a:schemeClr>
        </a:solidFill>
      </dgm:spPr>
      <dgm:t>
        <a:bodyPr/>
        <a:lstStyle/>
        <a:p>
          <a:r>
            <a:rPr lang="en-US" sz="1600" b="1" dirty="0">
              <a:solidFill>
                <a:schemeClr val="tx1"/>
              </a:solidFill>
            </a:rPr>
            <a:t>Highway</a:t>
          </a:r>
        </a:p>
      </dgm:t>
    </dgm:pt>
    <dgm:pt modelId="{11516488-1641-4762-B56A-57CCE03030D0}" type="parTrans" cxnId="{77D87D5E-0F52-4044-85A2-8D72E10737CA}">
      <dgm:prSet/>
      <dgm:spPr/>
      <dgm:t>
        <a:bodyPr/>
        <a:lstStyle/>
        <a:p>
          <a:endParaRPr lang="en-US"/>
        </a:p>
      </dgm:t>
    </dgm:pt>
    <dgm:pt modelId="{1BA1765F-A02B-484B-9694-163D184366ED}" type="sibTrans" cxnId="{77D87D5E-0F52-4044-85A2-8D72E10737CA}">
      <dgm:prSet/>
      <dgm:spPr/>
      <dgm:t>
        <a:bodyPr/>
        <a:lstStyle/>
        <a:p>
          <a:endParaRPr lang="en-US"/>
        </a:p>
      </dgm:t>
    </dgm:pt>
    <dgm:pt modelId="{34AD6630-8DDC-4489-ABC5-326A641C531C}" type="pres">
      <dgm:prSet presAssocID="{845B177B-BD85-463D-B908-FF5848D5F20E}" presName="Name0" presStyleCnt="0">
        <dgm:presLayoutVars>
          <dgm:chMax val="1"/>
          <dgm:chPref val="1"/>
          <dgm:dir/>
          <dgm:animOne val="branch"/>
          <dgm:animLvl val="lvl"/>
        </dgm:presLayoutVars>
      </dgm:prSet>
      <dgm:spPr/>
      <dgm:t>
        <a:bodyPr/>
        <a:lstStyle/>
        <a:p>
          <a:endParaRPr lang="en-US"/>
        </a:p>
      </dgm:t>
    </dgm:pt>
    <dgm:pt modelId="{B97ABAC0-9EA2-46CE-9F23-A36B7C33BBD7}" type="pres">
      <dgm:prSet presAssocID="{F79F22C0-0E4E-4678-8D41-3C26DF1A1B85}" presName="Parent" presStyleLbl="node0" presStyleIdx="0" presStyleCnt="1" custLinFactNeighborY="3822">
        <dgm:presLayoutVars>
          <dgm:chMax val="6"/>
          <dgm:chPref val="6"/>
        </dgm:presLayoutVars>
      </dgm:prSet>
      <dgm:spPr/>
      <dgm:t>
        <a:bodyPr/>
        <a:lstStyle/>
        <a:p>
          <a:endParaRPr lang="en-US"/>
        </a:p>
      </dgm:t>
    </dgm:pt>
    <dgm:pt modelId="{1A843D20-6A97-4571-A2BE-52B4CA09E5BC}" type="pres">
      <dgm:prSet presAssocID="{DBB65649-9765-43A6-8A12-29057CA0D575}" presName="Accent1" presStyleCnt="0"/>
      <dgm:spPr/>
    </dgm:pt>
    <dgm:pt modelId="{76258892-2B81-413B-9F07-B22AD35A33FE}" type="pres">
      <dgm:prSet presAssocID="{DBB65649-9765-43A6-8A12-29057CA0D575}" presName="Accent" presStyleLbl="bgShp" presStyleIdx="0" presStyleCnt="6"/>
      <dgm:spPr/>
    </dgm:pt>
    <dgm:pt modelId="{02896766-50D4-4FE6-B8B8-A8CBA2A434A4}" type="pres">
      <dgm:prSet presAssocID="{DBB65649-9765-43A6-8A12-29057CA0D575}" presName="Child1" presStyleLbl="node1" presStyleIdx="0" presStyleCnt="6">
        <dgm:presLayoutVars>
          <dgm:chMax val="0"/>
          <dgm:chPref val="0"/>
          <dgm:bulletEnabled val="1"/>
        </dgm:presLayoutVars>
      </dgm:prSet>
      <dgm:spPr/>
      <dgm:t>
        <a:bodyPr/>
        <a:lstStyle/>
        <a:p>
          <a:endParaRPr lang="en-US"/>
        </a:p>
      </dgm:t>
    </dgm:pt>
    <dgm:pt modelId="{33E7279C-BCEC-432C-850A-DB8B64B55D11}" type="pres">
      <dgm:prSet presAssocID="{39ECA617-F5A1-4202-863F-4C95806D2247}" presName="Accent2" presStyleCnt="0"/>
      <dgm:spPr/>
    </dgm:pt>
    <dgm:pt modelId="{DCDBB104-FE01-44AB-B310-BF6580A1C5A0}" type="pres">
      <dgm:prSet presAssocID="{39ECA617-F5A1-4202-863F-4C95806D2247}" presName="Accent" presStyleLbl="bgShp" presStyleIdx="1" presStyleCnt="6" custLinFactNeighborX="4153" custLinFactNeighborY="1607"/>
      <dgm:spPr/>
    </dgm:pt>
    <dgm:pt modelId="{B5281611-F066-485A-A2C5-5B00B953DD20}" type="pres">
      <dgm:prSet presAssocID="{39ECA617-F5A1-4202-863F-4C95806D2247}" presName="Child2" presStyleLbl="node1" presStyleIdx="1" presStyleCnt="6">
        <dgm:presLayoutVars>
          <dgm:chMax val="0"/>
          <dgm:chPref val="0"/>
          <dgm:bulletEnabled val="1"/>
        </dgm:presLayoutVars>
      </dgm:prSet>
      <dgm:spPr/>
      <dgm:t>
        <a:bodyPr/>
        <a:lstStyle/>
        <a:p>
          <a:endParaRPr lang="en-US"/>
        </a:p>
      </dgm:t>
    </dgm:pt>
    <dgm:pt modelId="{D50B5412-4860-4E64-8899-0E107D753D85}" type="pres">
      <dgm:prSet presAssocID="{186CDAA8-B5F4-49AA-BC3B-08D0F3CF3247}" presName="Accent3" presStyleCnt="0"/>
      <dgm:spPr/>
    </dgm:pt>
    <dgm:pt modelId="{1C6C67FF-1E02-4961-9400-827919944B43}" type="pres">
      <dgm:prSet presAssocID="{186CDAA8-B5F4-49AA-BC3B-08D0F3CF3247}" presName="Accent" presStyleLbl="bgShp" presStyleIdx="2" presStyleCnt="6" custAng="3691244" custLinFactX="-123474" custLinFactY="-64274" custLinFactNeighborX="-200000" custLinFactNeighborY="-100000"/>
      <dgm:spPr/>
    </dgm:pt>
    <dgm:pt modelId="{ABBE6CFA-159D-4A58-909D-E3A5102C0973}" type="pres">
      <dgm:prSet presAssocID="{186CDAA8-B5F4-49AA-BC3B-08D0F3CF3247}" presName="Child3" presStyleLbl="node1" presStyleIdx="2" presStyleCnt="6">
        <dgm:presLayoutVars>
          <dgm:chMax val="0"/>
          <dgm:chPref val="0"/>
          <dgm:bulletEnabled val="1"/>
        </dgm:presLayoutVars>
      </dgm:prSet>
      <dgm:spPr/>
      <dgm:t>
        <a:bodyPr/>
        <a:lstStyle/>
        <a:p>
          <a:endParaRPr lang="en-US"/>
        </a:p>
      </dgm:t>
    </dgm:pt>
    <dgm:pt modelId="{D580956E-9475-43B4-A3E4-81E0607D9E28}" type="pres">
      <dgm:prSet presAssocID="{3FABBDD8-F49E-4513-B57B-234762A47B84}" presName="Accent4" presStyleCnt="0"/>
      <dgm:spPr/>
    </dgm:pt>
    <dgm:pt modelId="{59B4A0EB-BBB7-42F8-AF48-02611865C231}" type="pres">
      <dgm:prSet presAssocID="{3FABBDD8-F49E-4513-B57B-234762A47B84}" presName="Accent" presStyleLbl="bgShp" presStyleIdx="3" presStyleCnt="6"/>
      <dgm:spPr/>
    </dgm:pt>
    <dgm:pt modelId="{F4FBA24F-70D1-4938-A0F4-1D4637B47074}" type="pres">
      <dgm:prSet presAssocID="{3FABBDD8-F49E-4513-B57B-234762A47B84}" presName="Child4" presStyleLbl="node1" presStyleIdx="3" presStyleCnt="6">
        <dgm:presLayoutVars>
          <dgm:chMax val="0"/>
          <dgm:chPref val="0"/>
          <dgm:bulletEnabled val="1"/>
        </dgm:presLayoutVars>
      </dgm:prSet>
      <dgm:spPr/>
      <dgm:t>
        <a:bodyPr/>
        <a:lstStyle/>
        <a:p>
          <a:endParaRPr lang="en-US"/>
        </a:p>
      </dgm:t>
    </dgm:pt>
    <dgm:pt modelId="{999B4040-919E-4A15-B7FB-373DC7431BEB}" type="pres">
      <dgm:prSet presAssocID="{2F6E2370-C8A4-4D6A-B208-EE732B42F804}" presName="Accent5" presStyleCnt="0"/>
      <dgm:spPr/>
    </dgm:pt>
    <dgm:pt modelId="{DBB05639-1D6B-4EAC-AF86-A729B51F922C}" type="pres">
      <dgm:prSet presAssocID="{2F6E2370-C8A4-4D6A-B208-EE732B42F804}" presName="Accent" presStyleLbl="bgShp" presStyleIdx="4" presStyleCnt="6"/>
      <dgm:spPr/>
    </dgm:pt>
    <dgm:pt modelId="{73D8D059-A6B6-4592-8348-4565C1A2C811}" type="pres">
      <dgm:prSet presAssocID="{2F6E2370-C8A4-4D6A-B208-EE732B42F804}" presName="Child5" presStyleLbl="node1" presStyleIdx="4" presStyleCnt="6">
        <dgm:presLayoutVars>
          <dgm:chMax val="0"/>
          <dgm:chPref val="0"/>
          <dgm:bulletEnabled val="1"/>
        </dgm:presLayoutVars>
      </dgm:prSet>
      <dgm:spPr/>
      <dgm:t>
        <a:bodyPr/>
        <a:lstStyle/>
        <a:p>
          <a:endParaRPr lang="en-US"/>
        </a:p>
      </dgm:t>
    </dgm:pt>
    <dgm:pt modelId="{E1FCEBA9-7E88-4629-8213-447EABB2A508}" type="pres">
      <dgm:prSet presAssocID="{A210C7B9-2F75-47EC-AD5C-76D7163100A7}" presName="Accent6" presStyleCnt="0"/>
      <dgm:spPr/>
    </dgm:pt>
    <dgm:pt modelId="{D3733392-460A-4529-ABDE-E1F51E6D73E6}" type="pres">
      <dgm:prSet presAssocID="{A210C7B9-2F75-47EC-AD5C-76D7163100A7}" presName="Accent" presStyleLbl="bgShp" presStyleIdx="5" presStyleCnt="6"/>
      <dgm:spPr/>
    </dgm:pt>
    <dgm:pt modelId="{6626B865-F17F-4321-813E-F64B6319D8E5}" type="pres">
      <dgm:prSet presAssocID="{A210C7B9-2F75-47EC-AD5C-76D7163100A7}" presName="Child6" presStyleLbl="node1" presStyleIdx="5" presStyleCnt="6">
        <dgm:presLayoutVars>
          <dgm:chMax val="0"/>
          <dgm:chPref val="0"/>
          <dgm:bulletEnabled val="1"/>
        </dgm:presLayoutVars>
      </dgm:prSet>
      <dgm:spPr/>
      <dgm:t>
        <a:bodyPr/>
        <a:lstStyle/>
        <a:p>
          <a:endParaRPr lang="en-US"/>
        </a:p>
      </dgm:t>
    </dgm:pt>
  </dgm:ptLst>
  <dgm:cxnLst>
    <dgm:cxn modelId="{AA17335C-8504-457E-B495-C7D7ADD10329}" type="presOf" srcId="{3FABBDD8-F49E-4513-B57B-234762A47B84}" destId="{F4FBA24F-70D1-4938-A0F4-1D4637B47074}" srcOrd="0" destOrd="0" presId="urn:microsoft.com/office/officeart/2011/layout/HexagonRadial"/>
    <dgm:cxn modelId="{1D834F33-A3CE-4911-9FAA-5ED7BCA01829}" srcId="{845B177B-BD85-463D-B908-FF5848D5F20E}" destId="{F79F22C0-0E4E-4678-8D41-3C26DF1A1B85}" srcOrd="0" destOrd="0" parTransId="{BFEDDA91-D12E-4ABA-B3FF-8350F2EEB551}" sibTransId="{9B1848A0-18CA-4BB2-8A68-E37F41502FAE}"/>
    <dgm:cxn modelId="{7D74AB76-7C37-440B-9B01-6AE14B717931}" srcId="{F79F22C0-0E4E-4678-8D41-3C26DF1A1B85}" destId="{DBB65649-9765-43A6-8A12-29057CA0D575}" srcOrd="0" destOrd="0" parTransId="{5B6B349D-533E-4594-BE02-193036B280BA}" sibTransId="{74200BF2-61A8-4D86-91AC-CEECE929C0B4}"/>
    <dgm:cxn modelId="{77D87D5E-0F52-4044-85A2-8D72E10737CA}" srcId="{F79F22C0-0E4E-4678-8D41-3C26DF1A1B85}" destId="{A210C7B9-2F75-47EC-AD5C-76D7163100A7}" srcOrd="5" destOrd="0" parTransId="{11516488-1641-4762-B56A-57CCE03030D0}" sibTransId="{1BA1765F-A02B-484B-9694-163D184366ED}"/>
    <dgm:cxn modelId="{0792369A-7B74-46A8-B4AE-FFF5113F8FFC}" type="presOf" srcId="{F79F22C0-0E4E-4678-8D41-3C26DF1A1B85}" destId="{B97ABAC0-9EA2-46CE-9F23-A36B7C33BBD7}" srcOrd="0" destOrd="0" presId="urn:microsoft.com/office/officeart/2011/layout/HexagonRadial"/>
    <dgm:cxn modelId="{93F2BA7E-5770-47C5-A272-A20A12B8167E}" type="presOf" srcId="{DBB65649-9765-43A6-8A12-29057CA0D575}" destId="{02896766-50D4-4FE6-B8B8-A8CBA2A434A4}" srcOrd="0" destOrd="0" presId="urn:microsoft.com/office/officeart/2011/layout/HexagonRadial"/>
    <dgm:cxn modelId="{2524FF7A-0AB0-46BD-88BD-AD75913C47D0}" srcId="{F79F22C0-0E4E-4678-8D41-3C26DF1A1B85}" destId="{2F6E2370-C8A4-4D6A-B208-EE732B42F804}" srcOrd="4" destOrd="0" parTransId="{01D465B2-88D9-4CEB-9C92-2C17CCA8BAB0}" sibTransId="{A65B2F57-1925-4B69-AD5F-7F61A76EA0B0}"/>
    <dgm:cxn modelId="{5F82A0C3-A667-457E-92DA-55ACCB0BDB3B}" srcId="{F79F22C0-0E4E-4678-8D41-3C26DF1A1B85}" destId="{3FABBDD8-F49E-4513-B57B-234762A47B84}" srcOrd="3" destOrd="0" parTransId="{ED9B70D8-239B-4826-B0DB-674B4DAB67AD}" sibTransId="{AAAEA60E-A62F-4199-BEBB-60F223E11075}"/>
    <dgm:cxn modelId="{8368AB89-F2D6-4B25-A428-C74859705615}" type="presOf" srcId="{845B177B-BD85-463D-B908-FF5848D5F20E}" destId="{34AD6630-8DDC-4489-ABC5-326A641C531C}" srcOrd="0" destOrd="0" presId="urn:microsoft.com/office/officeart/2011/layout/HexagonRadial"/>
    <dgm:cxn modelId="{4B480B93-A384-40ED-9E1D-1ABAB43540EC}" srcId="{F79F22C0-0E4E-4678-8D41-3C26DF1A1B85}" destId="{39ECA617-F5A1-4202-863F-4C95806D2247}" srcOrd="1" destOrd="0" parTransId="{E5C9397A-DE7C-42F5-87BE-F7EC80DC0A4B}" sibTransId="{A5316334-27AB-454A-BCFB-30A33DFFD3D0}"/>
    <dgm:cxn modelId="{41280665-BFE7-476B-9C48-461E4C50EC07}" type="presOf" srcId="{A210C7B9-2F75-47EC-AD5C-76D7163100A7}" destId="{6626B865-F17F-4321-813E-F64B6319D8E5}" srcOrd="0" destOrd="0" presId="urn:microsoft.com/office/officeart/2011/layout/HexagonRadial"/>
    <dgm:cxn modelId="{91E5BFB9-A718-42EB-937E-A7DCD46018A0}" type="presOf" srcId="{39ECA617-F5A1-4202-863F-4C95806D2247}" destId="{B5281611-F066-485A-A2C5-5B00B953DD20}" srcOrd="0" destOrd="0" presId="urn:microsoft.com/office/officeart/2011/layout/HexagonRadial"/>
    <dgm:cxn modelId="{6ADFD7A3-ECC0-40D1-B8CC-AF0E78A71098}" type="presOf" srcId="{2F6E2370-C8A4-4D6A-B208-EE732B42F804}" destId="{73D8D059-A6B6-4592-8348-4565C1A2C811}" srcOrd="0" destOrd="0" presId="urn:microsoft.com/office/officeart/2011/layout/HexagonRadial"/>
    <dgm:cxn modelId="{2C2E0832-EF49-4E89-AC48-763B21A6F69A}" srcId="{F79F22C0-0E4E-4678-8D41-3C26DF1A1B85}" destId="{186CDAA8-B5F4-49AA-BC3B-08D0F3CF3247}" srcOrd="2" destOrd="0" parTransId="{45D79634-C564-42D2-9C07-4A583A1CBB3E}" sibTransId="{6A9E6374-A597-4DFD-86CA-A58DC445037E}"/>
    <dgm:cxn modelId="{F8C82385-1B19-48CF-869C-91E7B43C21C9}" type="presOf" srcId="{186CDAA8-B5F4-49AA-BC3B-08D0F3CF3247}" destId="{ABBE6CFA-159D-4A58-909D-E3A5102C0973}" srcOrd="0" destOrd="0" presId="urn:microsoft.com/office/officeart/2011/layout/HexagonRadial"/>
    <dgm:cxn modelId="{349BC3F1-17B5-47D7-AEE6-44EFE0A165F7}" type="presParOf" srcId="{34AD6630-8DDC-4489-ABC5-326A641C531C}" destId="{B97ABAC0-9EA2-46CE-9F23-A36B7C33BBD7}" srcOrd="0" destOrd="0" presId="urn:microsoft.com/office/officeart/2011/layout/HexagonRadial"/>
    <dgm:cxn modelId="{55AD758E-C007-439D-8F74-C3E21FA815F6}" type="presParOf" srcId="{34AD6630-8DDC-4489-ABC5-326A641C531C}" destId="{1A843D20-6A97-4571-A2BE-52B4CA09E5BC}" srcOrd="1" destOrd="0" presId="urn:microsoft.com/office/officeart/2011/layout/HexagonRadial"/>
    <dgm:cxn modelId="{4972FFAC-CEE9-4BAC-9289-BAFDD8A290A5}" type="presParOf" srcId="{1A843D20-6A97-4571-A2BE-52B4CA09E5BC}" destId="{76258892-2B81-413B-9F07-B22AD35A33FE}" srcOrd="0" destOrd="0" presId="urn:microsoft.com/office/officeart/2011/layout/HexagonRadial"/>
    <dgm:cxn modelId="{5BE0C3BD-3B21-4342-9CEA-ADEBD20991AC}" type="presParOf" srcId="{34AD6630-8DDC-4489-ABC5-326A641C531C}" destId="{02896766-50D4-4FE6-B8B8-A8CBA2A434A4}" srcOrd="2" destOrd="0" presId="urn:microsoft.com/office/officeart/2011/layout/HexagonRadial"/>
    <dgm:cxn modelId="{27DA0964-9C9B-46AB-A852-A5B33D84FAD0}" type="presParOf" srcId="{34AD6630-8DDC-4489-ABC5-326A641C531C}" destId="{33E7279C-BCEC-432C-850A-DB8B64B55D11}" srcOrd="3" destOrd="0" presId="urn:microsoft.com/office/officeart/2011/layout/HexagonRadial"/>
    <dgm:cxn modelId="{E8F01441-6E87-4289-9C4A-B80CB42C2846}" type="presParOf" srcId="{33E7279C-BCEC-432C-850A-DB8B64B55D11}" destId="{DCDBB104-FE01-44AB-B310-BF6580A1C5A0}" srcOrd="0" destOrd="0" presId="urn:microsoft.com/office/officeart/2011/layout/HexagonRadial"/>
    <dgm:cxn modelId="{71200166-4981-4BD2-AE37-F0095E2C5D00}" type="presParOf" srcId="{34AD6630-8DDC-4489-ABC5-326A641C531C}" destId="{B5281611-F066-485A-A2C5-5B00B953DD20}" srcOrd="4" destOrd="0" presId="urn:microsoft.com/office/officeart/2011/layout/HexagonRadial"/>
    <dgm:cxn modelId="{DE801C8C-C020-4EFA-B09B-DF602158E1A6}" type="presParOf" srcId="{34AD6630-8DDC-4489-ABC5-326A641C531C}" destId="{D50B5412-4860-4E64-8899-0E107D753D85}" srcOrd="5" destOrd="0" presId="urn:microsoft.com/office/officeart/2011/layout/HexagonRadial"/>
    <dgm:cxn modelId="{13D31971-C3F5-44BC-B2A9-EE12B1951254}" type="presParOf" srcId="{D50B5412-4860-4E64-8899-0E107D753D85}" destId="{1C6C67FF-1E02-4961-9400-827919944B43}" srcOrd="0" destOrd="0" presId="urn:microsoft.com/office/officeart/2011/layout/HexagonRadial"/>
    <dgm:cxn modelId="{E35329C9-D64D-4CB6-A74C-0BC0D19952F8}" type="presParOf" srcId="{34AD6630-8DDC-4489-ABC5-326A641C531C}" destId="{ABBE6CFA-159D-4A58-909D-E3A5102C0973}" srcOrd="6" destOrd="0" presId="urn:microsoft.com/office/officeart/2011/layout/HexagonRadial"/>
    <dgm:cxn modelId="{061E7CD7-C868-48AE-9C75-AA90B7182169}" type="presParOf" srcId="{34AD6630-8DDC-4489-ABC5-326A641C531C}" destId="{D580956E-9475-43B4-A3E4-81E0607D9E28}" srcOrd="7" destOrd="0" presId="urn:microsoft.com/office/officeart/2011/layout/HexagonRadial"/>
    <dgm:cxn modelId="{68A913B6-55EA-49DD-BB0F-3061596E2B92}" type="presParOf" srcId="{D580956E-9475-43B4-A3E4-81E0607D9E28}" destId="{59B4A0EB-BBB7-42F8-AF48-02611865C231}" srcOrd="0" destOrd="0" presId="urn:microsoft.com/office/officeart/2011/layout/HexagonRadial"/>
    <dgm:cxn modelId="{CD283C33-AE5C-4413-A3B8-BB7736ABC9DD}" type="presParOf" srcId="{34AD6630-8DDC-4489-ABC5-326A641C531C}" destId="{F4FBA24F-70D1-4938-A0F4-1D4637B47074}" srcOrd="8" destOrd="0" presId="urn:microsoft.com/office/officeart/2011/layout/HexagonRadial"/>
    <dgm:cxn modelId="{3283E3DB-7233-4875-BF13-480901FDA622}" type="presParOf" srcId="{34AD6630-8DDC-4489-ABC5-326A641C531C}" destId="{999B4040-919E-4A15-B7FB-373DC7431BEB}" srcOrd="9" destOrd="0" presId="urn:microsoft.com/office/officeart/2011/layout/HexagonRadial"/>
    <dgm:cxn modelId="{8A9D0E97-F31F-4865-B668-B536338EE5A3}" type="presParOf" srcId="{999B4040-919E-4A15-B7FB-373DC7431BEB}" destId="{DBB05639-1D6B-4EAC-AF86-A729B51F922C}" srcOrd="0" destOrd="0" presId="urn:microsoft.com/office/officeart/2011/layout/HexagonRadial"/>
    <dgm:cxn modelId="{BD6B52AC-A4EF-4FC9-8985-DCAE5D3899E6}" type="presParOf" srcId="{34AD6630-8DDC-4489-ABC5-326A641C531C}" destId="{73D8D059-A6B6-4592-8348-4565C1A2C811}" srcOrd="10" destOrd="0" presId="urn:microsoft.com/office/officeart/2011/layout/HexagonRadial"/>
    <dgm:cxn modelId="{52E8E21F-9452-4EDE-B536-15DD77AD85C8}" type="presParOf" srcId="{34AD6630-8DDC-4489-ABC5-326A641C531C}" destId="{E1FCEBA9-7E88-4629-8213-447EABB2A508}" srcOrd="11" destOrd="0" presId="urn:microsoft.com/office/officeart/2011/layout/HexagonRadial"/>
    <dgm:cxn modelId="{C3FBD54E-DD83-4C7A-8B28-9C4450AC2A2E}" type="presParOf" srcId="{E1FCEBA9-7E88-4629-8213-447EABB2A508}" destId="{D3733392-460A-4529-ABDE-E1F51E6D73E6}" srcOrd="0" destOrd="0" presId="urn:microsoft.com/office/officeart/2011/layout/HexagonRadial"/>
    <dgm:cxn modelId="{F4B97EF3-2764-4356-9177-1D55DEB68F57}" type="presParOf" srcId="{34AD6630-8DDC-4489-ABC5-326A641C531C}" destId="{6626B865-F17F-4321-813E-F64B6319D8E5}"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FE06CD-ED33-4F4F-8F1F-B81625231A8D}"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en-US"/>
        </a:p>
      </dgm:t>
    </dgm:pt>
    <dgm:pt modelId="{0ACD7054-25C9-4DC7-BDE1-1C2FE1DCB92C}">
      <dgm:prSet phldrT="[Text]" custT="1"/>
      <dgm:spPr>
        <a:solidFill>
          <a:schemeClr val="accent6">
            <a:lumMod val="20000"/>
            <a:lumOff val="80000"/>
          </a:schemeClr>
        </a:solidFill>
      </dgm:spPr>
      <dgm:t>
        <a:bodyPr/>
        <a:lstStyle/>
        <a:p>
          <a:r>
            <a:rPr lang="en-US" sz="1700" dirty="0">
              <a:solidFill>
                <a:schemeClr val="tx1"/>
              </a:solidFill>
            </a:rPr>
            <a:t>Joined local leaders in legislative advocacy activities to support county relief funding for COVID-19 revenue losses and distributed COVID-19 resource information to rural county officials</a:t>
          </a:r>
        </a:p>
      </dgm:t>
    </dgm:pt>
    <dgm:pt modelId="{9D2B4359-1282-418F-9945-AEABA9DF178C}" type="parTrans" cxnId="{60DFDD4B-3AAA-4CD7-9BF0-F7F51A26E3AB}">
      <dgm:prSet/>
      <dgm:spPr/>
      <dgm:t>
        <a:bodyPr/>
        <a:lstStyle/>
        <a:p>
          <a:endParaRPr lang="en-US" sz="1700"/>
        </a:p>
      </dgm:t>
    </dgm:pt>
    <dgm:pt modelId="{EF5BC120-3582-4310-AEBC-036E8C3B69F9}" type="sibTrans" cxnId="{60DFDD4B-3AAA-4CD7-9BF0-F7F51A26E3AB}">
      <dgm:prSet/>
      <dgm:spPr/>
      <dgm:t>
        <a:bodyPr/>
        <a:lstStyle/>
        <a:p>
          <a:endParaRPr lang="en-US" sz="1700"/>
        </a:p>
      </dgm:t>
    </dgm:pt>
    <dgm:pt modelId="{F0762715-E4B2-41AE-B0E7-6B4502DB9746}">
      <dgm:prSet phldrT="[Text]" custT="1"/>
      <dgm:spPr>
        <a:solidFill>
          <a:schemeClr val="accent5">
            <a:lumMod val="20000"/>
            <a:lumOff val="80000"/>
          </a:schemeClr>
        </a:solidFill>
      </dgm:spPr>
      <dgm:t>
        <a:bodyPr/>
        <a:lstStyle/>
        <a:p>
          <a:r>
            <a:rPr lang="en-US" sz="1700" dirty="0">
              <a:solidFill>
                <a:schemeClr val="tx1"/>
              </a:solidFill>
            </a:rPr>
            <a:t>Participate in intergovernmental meetings for review of local TIF Districts and Enterprise Zones</a:t>
          </a:r>
        </a:p>
      </dgm:t>
    </dgm:pt>
    <dgm:pt modelId="{65E07FE2-3141-4E37-9EA2-3110FC8F8F4B}" type="parTrans" cxnId="{BC8187F2-4E23-451F-983E-3E9A3BF33F88}">
      <dgm:prSet/>
      <dgm:spPr/>
      <dgm:t>
        <a:bodyPr/>
        <a:lstStyle/>
        <a:p>
          <a:endParaRPr lang="en-US" sz="1700"/>
        </a:p>
      </dgm:t>
    </dgm:pt>
    <dgm:pt modelId="{6B6D4A32-6A78-466B-B243-BD1B64EC8EED}" type="sibTrans" cxnId="{BC8187F2-4E23-451F-983E-3E9A3BF33F88}">
      <dgm:prSet/>
      <dgm:spPr/>
      <dgm:t>
        <a:bodyPr/>
        <a:lstStyle/>
        <a:p>
          <a:endParaRPr lang="en-US" sz="1700"/>
        </a:p>
      </dgm:t>
    </dgm:pt>
    <dgm:pt modelId="{1982F563-53CB-492C-828C-D7D749CB22E2}">
      <dgm:prSet phldrT="[Text]" custT="1"/>
      <dgm:spPr>
        <a:solidFill>
          <a:schemeClr val="accent6">
            <a:lumMod val="40000"/>
            <a:lumOff val="60000"/>
          </a:schemeClr>
        </a:solidFill>
      </dgm:spPr>
      <dgm:t>
        <a:bodyPr/>
        <a:lstStyle/>
        <a:p>
          <a:r>
            <a:rPr lang="en-US" sz="1700" b="0" dirty="0">
              <a:solidFill>
                <a:schemeClr val="tx1"/>
              </a:solidFill>
            </a:rPr>
            <a:t>Implementing the PACE initiative for sustainable energy development financing</a:t>
          </a:r>
        </a:p>
      </dgm:t>
    </dgm:pt>
    <dgm:pt modelId="{4DFB36EC-49C6-4C56-BE13-D098E358E514}" type="parTrans" cxnId="{E60F9899-7286-4E6E-A8E0-A271366759C7}">
      <dgm:prSet/>
      <dgm:spPr/>
      <dgm:t>
        <a:bodyPr/>
        <a:lstStyle/>
        <a:p>
          <a:endParaRPr lang="en-US" sz="1700"/>
        </a:p>
      </dgm:t>
    </dgm:pt>
    <dgm:pt modelId="{D94153F5-021B-4A75-952D-E3C6923EEC3D}" type="sibTrans" cxnId="{E60F9899-7286-4E6E-A8E0-A271366759C7}">
      <dgm:prSet/>
      <dgm:spPr/>
      <dgm:t>
        <a:bodyPr/>
        <a:lstStyle/>
        <a:p>
          <a:endParaRPr lang="en-US" sz="1700"/>
        </a:p>
      </dgm:t>
    </dgm:pt>
    <dgm:pt modelId="{034DB862-9D94-4204-9951-77DE94BE84A2}">
      <dgm:prSet phldrT="[Text]" custT="1"/>
      <dgm:spPr>
        <a:solidFill>
          <a:schemeClr val="accent3">
            <a:lumMod val="40000"/>
            <a:lumOff val="60000"/>
          </a:schemeClr>
        </a:solidFill>
      </dgm:spPr>
      <dgm:t>
        <a:bodyPr/>
        <a:lstStyle/>
        <a:p>
          <a:r>
            <a:rPr lang="en-US" sz="1700" b="0" dirty="0">
              <a:solidFill>
                <a:schemeClr val="tx1"/>
              </a:solidFill>
            </a:rPr>
            <a:t>Meet with state legislators for local infrastructure project support </a:t>
          </a:r>
        </a:p>
      </dgm:t>
    </dgm:pt>
    <dgm:pt modelId="{972465BE-BBE1-400B-9C0A-77EE1C641BEE}" type="parTrans" cxnId="{E0934900-187C-4F6D-8242-426BAB7DFDB6}">
      <dgm:prSet/>
      <dgm:spPr/>
      <dgm:t>
        <a:bodyPr/>
        <a:lstStyle/>
        <a:p>
          <a:endParaRPr lang="en-US" sz="1700"/>
        </a:p>
      </dgm:t>
    </dgm:pt>
    <dgm:pt modelId="{E8D19955-D7CA-460E-8D48-3F183735A7CC}" type="sibTrans" cxnId="{E0934900-187C-4F6D-8242-426BAB7DFDB6}">
      <dgm:prSet/>
      <dgm:spPr/>
      <dgm:t>
        <a:bodyPr/>
        <a:lstStyle/>
        <a:p>
          <a:endParaRPr lang="en-US" sz="1700"/>
        </a:p>
      </dgm:t>
    </dgm:pt>
    <dgm:pt modelId="{02440650-5AA5-412F-A26D-CBDDED740301}">
      <dgm:prSet phldrT="[Text]" custT="1"/>
      <dgm:spPr>
        <a:solidFill>
          <a:schemeClr val="accent5">
            <a:lumMod val="40000"/>
            <a:lumOff val="60000"/>
          </a:schemeClr>
        </a:solidFill>
      </dgm:spPr>
      <dgm:t>
        <a:bodyPr/>
        <a:lstStyle/>
        <a:p>
          <a:r>
            <a:rPr lang="en-US" sz="1700" dirty="0">
              <a:solidFill>
                <a:schemeClr val="tx1"/>
              </a:solidFill>
            </a:rPr>
            <a:t>Serve on Champaign Economic Development Corporation Board</a:t>
          </a:r>
        </a:p>
      </dgm:t>
    </dgm:pt>
    <dgm:pt modelId="{15614D66-8C7E-4856-9DD0-710BDC7FC7D6}" type="parTrans" cxnId="{4323010B-4CE7-4F73-8EF8-13BACD3D801B}">
      <dgm:prSet/>
      <dgm:spPr/>
      <dgm:t>
        <a:bodyPr/>
        <a:lstStyle/>
        <a:p>
          <a:endParaRPr lang="en-US" sz="1700"/>
        </a:p>
      </dgm:t>
    </dgm:pt>
    <dgm:pt modelId="{DB0FAAE0-3D01-4BE1-8171-5C8D6F999E5D}" type="sibTrans" cxnId="{4323010B-4CE7-4F73-8EF8-13BACD3D801B}">
      <dgm:prSet/>
      <dgm:spPr/>
      <dgm:t>
        <a:bodyPr/>
        <a:lstStyle/>
        <a:p>
          <a:endParaRPr lang="en-US" sz="1700"/>
        </a:p>
      </dgm:t>
    </dgm:pt>
    <dgm:pt modelId="{5DD98962-DED7-4D44-BA49-5AEEE35C1B62}">
      <dgm:prSet phldrT="[Text]" custT="1"/>
      <dgm:spPr>
        <a:solidFill>
          <a:schemeClr val="accent6">
            <a:lumMod val="20000"/>
            <a:lumOff val="80000"/>
          </a:schemeClr>
        </a:solidFill>
      </dgm:spPr>
      <dgm:t>
        <a:bodyPr/>
        <a:lstStyle/>
        <a:p>
          <a:r>
            <a:rPr lang="en-US" sz="1700" b="0" dirty="0">
              <a:solidFill>
                <a:schemeClr val="tx1"/>
              </a:solidFill>
            </a:rPr>
            <a:t>Serve on Champaign Community Coalition and New American Welcome Center Advisory Boards</a:t>
          </a:r>
        </a:p>
      </dgm:t>
    </dgm:pt>
    <dgm:pt modelId="{A113630D-296B-4571-8EB8-06EC16480544}" type="parTrans" cxnId="{3589896A-DB8F-4302-A284-A7B16216BF98}">
      <dgm:prSet/>
      <dgm:spPr/>
      <dgm:t>
        <a:bodyPr/>
        <a:lstStyle/>
        <a:p>
          <a:endParaRPr lang="en-US" sz="1700"/>
        </a:p>
      </dgm:t>
    </dgm:pt>
    <dgm:pt modelId="{7B0BED6D-1A19-4728-87D0-ED5C3E60273E}" type="sibTrans" cxnId="{3589896A-DB8F-4302-A284-A7B16216BF98}">
      <dgm:prSet/>
      <dgm:spPr/>
      <dgm:t>
        <a:bodyPr/>
        <a:lstStyle/>
        <a:p>
          <a:endParaRPr lang="en-US" sz="1700"/>
        </a:p>
      </dgm:t>
    </dgm:pt>
    <dgm:pt modelId="{E7A3A1C7-A9AD-4EE7-A54F-2B998767F204}" type="pres">
      <dgm:prSet presAssocID="{77FE06CD-ED33-4F4F-8F1F-B81625231A8D}" presName="Name0" presStyleCnt="0">
        <dgm:presLayoutVars>
          <dgm:chPref val="1"/>
          <dgm:dir/>
          <dgm:animOne val="branch"/>
          <dgm:animLvl val="lvl"/>
          <dgm:resizeHandles/>
        </dgm:presLayoutVars>
      </dgm:prSet>
      <dgm:spPr/>
      <dgm:t>
        <a:bodyPr/>
        <a:lstStyle/>
        <a:p>
          <a:endParaRPr lang="en-US"/>
        </a:p>
      </dgm:t>
    </dgm:pt>
    <dgm:pt modelId="{E6BAF35A-A516-4F61-AF82-E4FB2EBE34F5}" type="pres">
      <dgm:prSet presAssocID="{0ACD7054-25C9-4DC7-BDE1-1C2FE1DCB92C}" presName="vertOne" presStyleCnt="0"/>
      <dgm:spPr/>
    </dgm:pt>
    <dgm:pt modelId="{B9E4FAF6-2AF3-4DE3-A039-B2F74E42A1D9}" type="pres">
      <dgm:prSet presAssocID="{0ACD7054-25C9-4DC7-BDE1-1C2FE1DCB92C}" presName="txOne" presStyleLbl="node0" presStyleIdx="0" presStyleCnt="1">
        <dgm:presLayoutVars>
          <dgm:chPref val="3"/>
        </dgm:presLayoutVars>
      </dgm:prSet>
      <dgm:spPr/>
      <dgm:t>
        <a:bodyPr/>
        <a:lstStyle/>
        <a:p>
          <a:endParaRPr lang="en-US"/>
        </a:p>
      </dgm:t>
    </dgm:pt>
    <dgm:pt modelId="{6B639E34-1BA2-41EF-9B78-1946886B4A67}" type="pres">
      <dgm:prSet presAssocID="{0ACD7054-25C9-4DC7-BDE1-1C2FE1DCB92C}" presName="parTransOne" presStyleCnt="0"/>
      <dgm:spPr/>
    </dgm:pt>
    <dgm:pt modelId="{7D608ED1-947B-48A6-B639-8EA18F7503BF}" type="pres">
      <dgm:prSet presAssocID="{0ACD7054-25C9-4DC7-BDE1-1C2FE1DCB92C}" presName="horzOne" presStyleCnt="0"/>
      <dgm:spPr/>
    </dgm:pt>
    <dgm:pt modelId="{32057BA1-3799-413A-9BB8-42A5D7FEB28B}" type="pres">
      <dgm:prSet presAssocID="{F0762715-E4B2-41AE-B0E7-6B4502DB9746}" presName="vertTwo" presStyleCnt="0"/>
      <dgm:spPr/>
    </dgm:pt>
    <dgm:pt modelId="{DA788B39-C916-4F07-8E51-2CDC9E865699}" type="pres">
      <dgm:prSet presAssocID="{F0762715-E4B2-41AE-B0E7-6B4502DB9746}" presName="txTwo" presStyleLbl="node2" presStyleIdx="0" presStyleCnt="2">
        <dgm:presLayoutVars>
          <dgm:chPref val="3"/>
        </dgm:presLayoutVars>
      </dgm:prSet>
      <dgm:spPr/>
      <dgm:t>
        <a:bodyPr/>
        <a:lstStyle/>
        <a:p>
          <a:endParaRPr lang="en-US"/>
        </a:p>
      </dgm:t>
    </dgm:pt>
    <dgm:pt modelId="{0EC36C8D-408A-49E9-8DC0-69E319FC2058}" type="pres">
      <dgm:prSet presAssocID="{F0762715-E4B2-41AE-B0E7-6B4502DB9746}" presName="parTransTwo" presStyleCnt="0"/>
      <dgm:spPr/>
    </dgm:pt>
    <dgm:pt modelId="{55A3799D-136D-4D20-9480-95717E42A2F5}" type="pres">
      <dgm:prSet presAssocID="{F0762715-E4B2-41AE-B0E7-6B4502DB9746}" presName="horzTwo" presStyleCnt="0"/>
      <dgm:spPr/>
    </dgm:pt>
    <dgm:pt modelId="{E9671207-3546-486D-A4C4-E63F76282F81}" type="pres">
      <dgm:prSet presAssocID="{1982F563-53CB-492C-828C-D7D749CB22E2}" presName="vertThree" presStyleCnt="0"/>
      <dgm:spPr/>
    </dgm:pt>
    <dgm:pt modelId="{0E549F79-0338-43AE-A07A-8688EDF299A5}" type="pres">
      <dgm:prSet presAssocID="{1982F563-53CB-492C-828C-D7D749CB22E2}" presName="txThree" presStyleLbl="node3" presStyleIdx="0" presStyleCnt="3">
        <dgm:presLayoutVars>
          <dgm:chPref val="3"/>
        </dgm:presLayoutVars>
      </dgm:prSet>
      <dgm:spPr/>
      <dgm:t>
        <a:bodyPr/>
        <a:lstStyle/>
        <a:p>
          <a:endParaRPr lang="en-US"/>
        </a:p>
      </dgm:t>
    </dgm:pt>
    <dgm:pt modelId="{B1FDB1E3-86C2-4E38-B4ED-2A96339F7AF4}" type="pres">
      <dgm:prSet presAssocID="{1982F563-53CB-492C-828C-D7D749CB22E2}" presName="horzThree" presStyleCnt="0"/>
      <dgm:spPr/>
    </dgm:pt>
    <dgm:pt modelId="{F189EFCE-49BA-490D-BE3E-A4E8DEB389C3}" type="pres">
      <dgm:prSet presAssocID="{D94153F5-021B-4A75-952D-E3C6923EEC3D}" presName="sibSpaceThree" presStyleCnt="0"/>
      <dgm:spPr/>
    </dgm:pt>
    <dgm:pt modelId="{43E1202F-0547-44AE-B6E3-78ED84D15DE6}" type="pres">
      <dgm:prSet presAssocID="{034DB862-9D94-4204-9951-77DE94BE84A2}" presName="vertThree" presStyleCnt="0"/>
      <dgm:spPr/>
    </dgm:pt>
    <dgm:pt modelId="{8A72D732-0CC8-44D2-AAF8-7D22CC39DF55}" type="pres">
      <dgm:prSet presAssocID="{034DB862-9D94-4204-9951-77DE94BE84A2}" presName="txThree" presStyleLbl="node3" presStyleIdx="1" presStyleCnt="3">
        <dgm:presLayoutVars>
          <dgm:chPref val="3"/>
        </dgm:presLayoutVars>
      </dgm:prSet>
      <dgm:spPr/>
      <dgm:t>
        <a:bodyPr/>
        <a:lstStyle/>
        <a:p>
          <a:endParaRPr lang="en-US"/>
        </a:p>
      </dgm:t>
    </dgm:pt>
    <dgm:pt modelId="{3C6EABE6-11C4-46AB-A633-2C33801903CC}" type="pres">
      <dgm:prSet presAssocID="{034DB862-9D94-4204-9951-77DE94BE84A2}" presName="horzThree" presStyleCnt="0"/>
      <dgm:spPr/>
    </dgm:pt>
    <dgm:pt modelId="{110A8E5F-8518-48E0-9E9E-8221A9481918}" type="pres">
      <dgm:prSet presAssocID="{6B6D4A32-6A78-466B-B243-BD1B64EC8EED}" presName="sibSpaceTwo" presStyleCnt="0"/>
      <dgm:spPr/>
    </dgm:pt>
    <dgm:pt modelId="{2979E05E-2098-43A4-B233-73296A64504D}" type="pres">
      <dgm:prSet presAssocID="{02440650-5AA5-412F-A26D-CBDDED740301}" presName="vertTwo" presStyleCnt="0"/>
      <dgm:spPr/>
    </dgm:pt>
    <dgm:pt modelId="{42EBF062-5B42-4B54-87D9-2BD5BD7C7F2E}" type="pres">
      <dgm:prSet presAssocID="{02440650-5AA5-412F-A26D-CBDDED740301}" presName="txTwo" presStyleLbl="node2" presStyleIdx="1" presStyleCnt="2">
        <dgm:presLayoutVars>
          <dgm:chPref val="3"/>
        </dgm:presLayoutVars>
      </dgm:prSet>
      <dgm:spPr/>
      <dgm:t>
        <a:bodyPr/>
        <a:lstStyle/>
        <a:p>
          <a:endParaRPr lang="en-US"/>
        </a:p>
      </dgm:t>
    </dgm:pt>
    <dgm:pt modelId="{9F35ECC5-5D96-40AB-8130-503258F31242}" type="pres">
      <dgm:prSet presAssocID="{02440650-5AA5-412F-A26D-CBDDED740301}" presName="parTransTwo" presStyleCnt="0"/>
      <dgm:spPr/>
    </dgm:pt>
    <dgm:pt modelId="{69A945AE-985D-42C9-84E0-AA7ACFF94CC6}" type="pres">
      <dgm:prSet presAssocID="{02440650-5AA5-412F-A26D-CBDDED740301}" presName="horzTwo" presStyleCnt="0"/>
      <dgm:spPr/>
    </dgm:pt>
    <dgm:pt modelId="{84303818-9F30-48E5-A97A-7FD3E85EA7BB}" type="pres">
      <dgm:prSet presAssocID="{5DD98962-DED7-4D44-BA49-5AEEE35C1B62}" presName="vertThree" presStyleCnt="0"/>
      <dgm:spPr/>
    </dgm:pt>
    <dgm:pt modelId="{CD121405-3EDA-4C76-9B66-739869C9BF43}" type="pres">
      <dgm:prSet presAssocID="{5DD98962-DED7-4D44-BA49-5AEEE35C1B62}" presName="txThree" presStyleLbl="node3" presStyleIdx="2" presStyleCnt="3">
        <dgm:presLayoutVars>
          <dgm:chPref val="3"/>
        </dgm:presLayoutVars>
      </dgm:prSet>
      <dgm:spPr/>
      <dgm:t>
        <a:bodyPr/>
        <a:lstStyle/>
        <a:p>
          <a:endParaRPr lang="en-US"/>
        </a:p>
      </dgm:t>
    </dgm:pt>
    <dgm:pt modelId="{32EFE1A3-F83E-4CF5-96C2-BC8718A8F828}" type="pres">
      <dgm:prSet presAssocID="{5DD98962-DED7-4D44-BA49-5AEEE35C1B62}" presName="horzThree" presStyleCnt="0"/>
      <dgm:spPr/>
    </dgm:pt>
  </dgm:ptLst>
  <dgm:cxnLst>
    <dgm:cxn modelId="{3589896A-DB8F-4302-A284-A7B16216BF98}" srcId="{02440650-5AA5-412F-A26D-CBDDED740301}" destId="{5DD98962-DED7-4D44-BA49-5AEEE35C1B62}" srcOrd="0" destOrd="0" parTransId="{A113630D-296B-4571-8EB8-06EC16480544}" sibTransId="{7B0BED6D-1A19-4728-87D0-ED5C3E60273E}"/>
    <dgm:cxn modelId="{E0934900-187C-4F6D-8242-426BAB7DFDB6}" srcId="{F0762715-E4B2-41AE-B0E7-6B4502DB9746}" destId="{034DB862-9D94-4204-9951-77DE94BE84A2}" srcOrd="1" destOrd="0" parTransId="{972465BE-BBE1-400B-9C0A-77EE1C641BEE}" sibTransId="{E8D19955-D7CA-460E-8D48-3F183735A7CC}"/>
    <dgm:cxn modelId="{60DFDD4B-3AAA-4CD7-9BF0-F7F51A26E3AB}" srcId="{77FE06CD-ED33-4F4F-8F1F-B81625231A8D}" destId="{0ACD7054-25C9-4DC7-BDE1-1C2FE1DCB92C}" srcOrd="0" destOrd="0" parTransId="{9D2B4359-1282-418F-9945-AEABA9DF178C}" sibTransId="{EF5BC120-3582-4310-AEBC-036E8C3B69F9}"/>
    <dgm:cxn modelId="{8DC3C220-6522-4BB1-826B-3A01E5B34559}" type="presOf" srcId="{1982F563-53CB-492C-828C-D7D749CB22E2}" destId="{0E549F79-0338-43AE-A07A-8688EDF299A5}" srcOrd="0" destOrd="0" presId="urn:microsoft.com/office/officeart/2005/8/layout/hierarchy4"/>
    <dgm:cxn modelId="{E60F9899-7286-4E6E-A8E0-A271366759C7}" srcId="{F0762715-E4B2-41AE-B0E7-6B4502DB9746}" destId="{1982F563-53CB-492C-828C-D7D749CB22E2}" srcOrd="0" destOrd="0" parTransId="{4DFB36EC-49C6-4C56-BE13-D098E358E514}" sibTransId="{D94153F5-021B-4A75-952D-E3C6923EEC3D}"/>
    <dgm:cxn modelId="{649EF1B2-1E62-4466-9D14-AFF582A5F43D}" type="presOf" srcId="{034DB862-9D94-4204-9951-77DE94BE84A2}" destId="{8A72D732-0CC8-44D2-AAF8-7D22CC39DF55}" srcOrd="0" destOrd="0" presId="urn:microsoft.com/office/officeart/2005/8/layout/hierarchy4"/>
    <dgm:cxn modelId="{324F252D-5FA5-4D98-B7E8-766E71850A74}" type="presOf" srcId="{0ACD7054-25C9-4DC7-BDE1-1C2FE1DCB92C}" destId="{B9E4FAF6-2AF3-4DE3-A039-B2F74E42A1D9}" srcOrd="0" destOrd="0" presId="urn:microsoft.com/office/officeart/2005/8/layout/hierarchy4"/>
    <dgm:cxn modelId="{405F433C-485D-4807-831F-E9AC9E4A2783}" type="presOf" srcId="{02440650-5AA5-412F-A26D-CBDDED740301}" destId="{42EBF062-5B42-4B54-87D9-2BD5BD7C7F2E}" srcOrd="0" destOrd="0" presId="urn:microsoft.com/office/officeart/2005/8/layout/hierarchy4"/>
    <dgm:cxn modelId="{762F6BD8-D4B3-4D51-B5C3-D1E794C1942F}" type="presOf" srcId="{F0762715-E4B2-41AE-B0E7-6B4502DB9746}" destId="{DA788B39-C916-4F07-8E51-2CDC9E865699}" srcOrd="0" destOrd="0" presId="urn:microsoft.com/office/officeart/2005/8/layout/hierarchy4"/>
    <dgm:cxn modelId="{DBCA8920-FA25-4146-AC90-223852E26C82}" type="presOf" srcId="{77FE06CD-ED33-4F4F-8F1F-B81625231A8D}" destId="{E7A3A1C7-A9AD-4EE7-A54F-2B998767F204}" srcOrd="0" destOrd="0" presId="urn:microsoft.com/office/officeart/2005/8/layout/hierarchy4"/>
    <dgm:cxn modelId="{BC8187F2-4E23-451F-983E-3E9A3BF33F88}" srcId="{0ACD7054-25C9-4DC7-BDE1-1C2FE1DCB92C}" destId="{F0762715-E4B2-41AE-B0E7-6B4502DB9746}" srcOrd="0" destOrd="0" parTransId="{65E07FE2-3141-4E37-9EA2-3110FC8F8F4B}" sibTransId="{6B6D4A32-6A78-466B-B243-BD1B64EC8EED}"/>
    <dgm:cxn modelId="{51663D1C-8D3F-41C1-A308-62CB60EDA45F}" type="presOf" srcId="{5DD98962-DED7-4D44-BA49-5AEEE35C1B62}" destId="{CD121405-3EDA-4C76-9B66-739869C9BF43}" srcOrd="0" destOrd="0" presId="urn:microsoft.com/office/officeart/2005/8/layout/hierarchy4"/>
    <dgm:cxn modelId="{4323010B-4CE7-4F73-8EF8-13BACD3D801B}" srcId="{0ACD7054-25C9-4DC7-BDE1-1C2FE1DCB92C}" destId="{02440650-5AA5-412F-A26D-CBDDED740301}" srcOrd="1" destOrd="0" parTransId="{15614D66-8C7E-4856-9DD0-710BDC7FC7D6}" sibTransId="{DB0FAAE0-3D01-4BE1-8171-5C8D6F999E5D}"/>
    <dgm:cxn modelId="{A77FF81D-355D-489E-BF8F-1733D4519704}" type="presParOf" srcId="{E7A3A1C7-A9AD-4EE7-A54F-2B998767F204}" destId="{E6BAF35A-A516-4F61-AF82-E4FB2EBE34F5}" srcOrd="0" destOrd="0" presId="urn:microsoft.com/office/officeart/2005/8/layout/hierarchy4"/>
    <dgm:cxn modelId="{8F959647-3455-4B2F-852E-561101C6B5D2}" type="presParOf" srcId="{E6BAF35A-A516-4F61-AF82-E4FB2EBE34F5}" destId="{B9E4FAF6-2AF3-4DE3-A039-B2F74E42A1D9}" srcOrd="0" destOrd="0" presId="urn:microsoft.com/office/officeart/2005/8/layout/hierarchy4"/>
    <dgm:cxn modelId="{D5E6B9E9-990C-496A-A7B6-846D5555B0EB}" type="presParOf" srcId="{E6BAF35A-A516-4F61-AF82-E4FB2EBE34F5}" destId="{6B639E34-1BA2-41EF-9B78-1946886B4A67}" srcOrd="1" destOrd="0" presId="urn:microsoft.com/office/officeart/2005/8/layout/hierarchy4"/>
    <dgm:cxn modelId="{E0A3F31C-A2DE-4DB8-8BC7-CF167189AED3}" type="presParOf" srcId="{E6BAF35A-A516-4F61-AF82-E4FB2EBE34F5}" destId="{7D608ED1-947B-48A6-B639-8EA18F7503BF}" srcOrd="2" destOrd="0" presId="urn:microsoft.com/office/officeart/2005/8/layout/hierarchy4"/>
    <dgm:cxn modelId="{54875DE7-36E2-4AC7-BE6A-3A45ED1952DC}" type="presParOf" srcId="{7D608ED1-947B-48A6-B639-8EA18F7503BF}" destId="{32057BA1-3799-413A-9BB8-42A5D7FEB28B}" srcOrd="0" destOrd="0" presId="urn:microsoft.com/office/officeart/2005/8/layout/hierarchy4"/>
    <dgm:cxn modelId="{B0B81C43-AE91-4827-BED7-FA7E8A30D9AF}" type="presParOf" srcId="{32057BA1-3799-413A-9BB8-42A5D7FEB28B}" destId="{DA788B39-C916-4F07-8E51-2CDC9E865699}" srcOrd="0" destOrd="0" presId="urn:microsoft.com/office/officeart/2005/8/layout/hierarchy4"/>
    <dgm:cxn modelId="{5682BA0F-0F71-48FC-8694-87EB4F13FD6B}" type="presParOf" srcId="{32057BA1-3799-413A-9BB8-42A5D7FEB28B}" destId="{0EC36C8D-408A-49E9-8DC0-69E319FC2058}" srcOrd="1" destOrd="0" presId="urn:microsoft.com/office/officeart/2005/8/layout/hierarchy4"/>
    <dgm:cxn modelId="{538BA511-DE11-400E-9AB8-63B1CCBE132E}" type="presParOf" srcId="{32057BA1-3799-413A-9BB8-42A5D7FEB28B}" destId="{55A3799D-136D-4D20-9480-95717E42A2F5}" srcOrd="2" destOrd="0" presId="urn:microsoft.com/office/officeart/2005/8/layout/hierarchy4"/>
    <dgm:cxn modelId="{6D52D527-74F6-4C28-95B0-19C467EFDFCE}" type="presParOf" srcId="{55A3799D-136D-4D20-9480-95717E42A2F5}" destId="{E9671207-3546-486D-A4C4-E63F76282F81}" srcOrd="0" destOrd="0" presId="urn:microsoft.com/office/officeart/2005/8/layout/hierarchy4"/>
    <dgm:cxn modelId="{0CDFAF62-E272-4D6A-ABF8-BD72E0695743}" type="presParOf" srcId="{E9671207-3546-486D-A4C4-E63F76282F81}" destId="{0E549F79-0338-43AE-A07A-8688EDF299A5}" srcOrd="0" destOrd="0" presId="urn:microsoft.com/office/officeart/2005/8/layout/hierarchy4"/>
    <dgm:cxn modelId="{5329D6FE-72D5-4E98-A06D-D5D0C99EE198}" type="presParOf" srcId="{E9671207-3546-486D-A4C4-E63F76282F81}" destId="{B1FDB1E3-86C2-4E38-B4ED-2A96339F7AF4}" srcOrd="1" destOrd="0" presId="urn:microsoft.com/office/officeart/2005/8/layout/hierarchy4"/>
    <dgm:cxn modelId="{03926E5D-501C-40D2-8968-E5721D1E0DA8}" type="presParOf" srcId="{55A3799D-136D-4D20-9480-95717E42A2F5}" destId="{F189EFCE-49BA-490D-BE3E-A4E8DEB389C3}" srcOrd="1" destOrd="0" presId="urn:microsoft.com/office/officeart/2005/8/layout/hierarchy4"/>
    <dgm:cxn modelId="{0F08768B-52E3-48DD-9296-6392CFEF488D}" type="presParOf" srcId="{55A3799D-136D-4D20-9480-95717E42A2F5}" destId="{43E1202F-0547-44AE-B6E3-78ED84D15DE6}" srcOrd="2" destOrd="0" presId="urn:microsoft.com/office/officeart/2005/8/layout/hierarchy4"/>
    <dgm:cxn modelId="{C015DB76-0DFF-4898-97F3-09DAC5E2C05C}" type="presParOf" srcId="{43E1202F-0547-44AE-B6E3-78ED84D15DE6}" destId="{8A72D732-0CC8-44D2-AAF8-7D22CC39DF55}" srcOrd="0" destOrd="0" presId="urn:microsoft.com/office/officeart/2005/8/layout/hierarchy4"/>
    <dgm:cxn modelId="{779CEE3F-C4AF-4193-BFCE-18010A7D40BF}" type="presParOf" srcId="{43E1202F-0547-44AE-B6E3-78ED84D15DE6}" destId="{3C6EABE6-11C4-46AB-A633-2C33801903CC}" srcOrd="1" destOrd="0" presId="urn:microsoft.com/office/officeart/2005/8/layout/hierarchy4"/>
    <dgm:cxn modelId="{4120366C-F7A0-4771-821B-65B86C8D4481}" type="presParOf" srcId="{7D608ED1-947B-48A6-B639-8EA18F7503BF}" destId="{110A8E5F-8518-48E0-9E9E-8221A9481918}" srcOrd="1" destOrd="0" presId="urn:microsoft.com/office/officeart/2005/8/layout/hierarchy4"/>
    <dgm:cxn modelId="{4BBA6984-750F-4CAB-983A-FB2E22714FBC}" type="presParOf" srcId="{7D608ED1-947B-48A6-B639-8EA18F7503BF}" destId="{2979E05E-2098-43A4-B233-73296A64504D}" srcOrd="2" destOrd="0" presId="urn:microsoft.com/office/officeart/2005/8/layout/hierarchy4"/>
    <dgm:cxn modelId="{99C7F765-CD64-412F-A867-22B8D0D4619F}" type="presParOf" srcId="{2979E05E-2098-43A4-B233-73296A64504D}" destId="{42EBF062-5B42-4B54-87D9-2BD5BD7C7F2E}" srcOrd="0" destOrd="0" presId="urn:microsoft.com/office/officeart/2005/8/layout/hierarchy4"/>
    <dgm:cxn modelId="{CFB4F907-48FA-400D-AC2B-BD89BB40DD71}" type="presParOf" srcId="{2979E05E-2098-43A4-B233-73296A64504D}" destId="{9F35ECC5-5D96-40AB-8130-503258F31242}" srcOrd="1" destOrd="0" presId="urn:microsoft.com/office/officeart/2005/8/layout/hierarchy4"/>
    <dgm:cxn modelId="{38728728-FA71-4BCF-B232-4B010B1DF131}" type="presParOf" srcId="{2979E05E-2098-43A4-B233-73296A64504D}" destId="{69A945AE-985D-42C9-84E0-AA7ACFF94CC6}" srcOrd="2" destOrd="0" presId="urn:microsoft.com/office/officeart/2005/8/layout/hierarchy4"/>
    <dgm:cxn modelId="{A51FD44D-AD71-4152-AEE3-0F747E956C3B}" type="presParOf" srcId="{69A945AE-985D-42C9-84E0-AA7ACFF94CC6}" destId="{84303818-9F30-48E5-A97A-7FD3E85EA7BB}" srcOrd="0" destOrd="0" presId="urn:microsoft.com/office/officeart/2005/8/layout/hierarchy4"/>
    <dgm:cxn modelId="{78AE71D5-B7C9-4E0A-BB1B-F25A7876BB11}" type="presParOf" srcId="{84303818-9F30-48E5-A97A-7FD3E85EA7BB}" destId="{CD121405-3EDA-4C76-9B66-739869C9BF43}" srcOrd="0" destOrd="0" presId="urn:microsoft.com/office/officeart/2005/8/layout/hierarchy4"/>
    <dgm:cxn modelId="{2999A945-C54A-4289-82A5-328D59E89CA0}" type="presParOf" srcId="{84303818-9F30-48E5-A97A-7FD3E85EA7BB}" destId="{32EFE1A3-F83E-4CF5-96C2-BC8718A8F828}"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7ABAC0-9EA2-46CE-9F23-A36B7C33BBD7}">
      <dsp:nvSpPr>
        <dsp:cNvPr id="0" name=""/>
        <dsp:cNvSpPr/>
      </dsp:nvSpPr>
      <dsp:spPr>
        <a:xfrm>
          <a:off x="1615891" y="1865048"/>
          <a:ext cx="2274956" cy="1967929"/>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a:solidFill>
                <a:schemeClr val="tx1"/>
              </a:solidFill>
            </a:rPr>
            <a:t>Administrative Support</a:t>
          </a:r>
        </a:p>
      </dsp:txBody>
      <dsp:txXfrm>
        <a:off x="1992883" y="2191161"/>
        <a:ext cx="1520972" cy="1315703"/>
      </dsp:txXfrm>
    </dsp:sp>
    <dsp:sp modelId="{DCDBB104-FE01-44AB-B310-BF6580A1C5A0}">
      <dsp:nvSpPr>
        <dsp:cNvPr id="0" name=""/>
        <dsp:cNvSpPr/>
      </dsp:nvSpPr>
      <dsp:spPr>
        <a:xfrm>
          <a:off x="3076098" y="860197"/>
          <a:ext cx="858334" cy="73956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2896766-50D4-4FE6-B8B8-A8CBA2A434A4}">
      <dsp:nvSpPr>
        <dsp:cNvPr id="0" name=""/>
        <dsp:cNvSpPr/>
      </dsp:nvSpPr>
      <dsp:spPr>
        <a:xfrm>
          <a:off x="1825447" y="0"/>
          <a:ext cx="1864310" cy="1612847"/>
        </a:xfrm>
        <a:prstGeom prst="hexagon">
          <a:avLst>
            <a:gd name="adj" fmla="val 28570"/>
            <a:gd name="vf" fmla="val 115470"/>
          </a:avLst>
        </a:prstGeom>
        <a:solidFill>
          <a:schemeClr val="accent3">
            <a:lumMod val="60000"/>
            <a:lumOff val="4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a:solidFill>
                <a:schemeClr val="tx1"/>
              </a:solidFill>
            </a:rPr>
            <a:t>Planning &amp; Zoning</a:t>
          </a:r>
        </a:p>
      </dsp:txBody>
      <dsp:txXfrm>
        <a:off x="2134403" y="267283"/>
        <a:ext cx="1246398" cy="1078281"/>
      </dsp:txXfrm>
    </dsp:sp>
    <dsp:sp modelId="{1C6C67FF-1E02-4961-9400-827919944B43}">
      <dsp:nvSpPr>
        <dsp:cNvPr id="0" name=""/>
        <dsp:cNvSpPr/>
      </dsp:nvSpPr>
      <dsp:spPr>
        <a:xfrm rot="3691244">
          <a:off x="1265705" y="1015992"/>
          <a:ext cx="858334" cy="73956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5281611-F066-485A-A2C5-5B00B953DD20}">
      <dsp:nvSpPr>
        <dsp:cNvPr id="0" name=""/>
        <dsp:cNvSpPr/>
      </dsp:nvSpPr>
      <dsp:spPr>
        <a:xfrm>
          <a:off x="3535237" y="992009"/>
          <a:ext cx="1864310" cy="1612847"/>
        </a:xfrm>
        <a:prstGeom prst="hexagon">
          <a:avLst>
            <a:gd name="adj" fmla="val 28570"/>
            <a:gd name="vf" fmla="val 115470"/>
          </a:avLst>
        </a:prstGeom>
        <a:solidFill>
          <a:schemeClr val="accent5">
            <a:lumMod val="60000"/>
            <a:lumOff val="4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a:solidFill>
                <a:schemeClr val="tx1"/>
              </a:solidFill>
            </a:rPr>
            <a:t>Animal Control</a:t>
          </a:r>
        </a:p>
      </dsp:txBody>
      <dsp:txXfrm>
        <a:off x="3844193" y="1259292"/>
        <a:ext cx="1246398" cy="1078281"/>
      </dsp:txXfrm>
    </dsp:sp>
    <dsp:sp modelId="{59B4A0EB-BBB7-42F8-AF48-02611865C231}">
      <dsp:nvSpPr>
        <dsp:cNvPr id="0" name=""/>
        <dsp:cNvSpPr/>
      </dsp:nvSpPr>
      <dsp:spPr>
        <a:xfrm>
          <a:off x="3346319" y="3791607"/>
          <a:ext cx="858334" cy="73956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BBE6CFA-159D-4A58-909D-E3A5102C0973}">
      <dsp:nvSpPr>
        <dsp:cNvPr id="0" name=""/>
        <dsp:cNvSpPr/>
      </dsp:nvSpPr>
      <dsp:spPr>
        <a:xfrm>
          <a:off x="3535237" y="2942185"/>
          <a:ext cx="1864310" cy="1612847"/>
        </a:xfrm>
        <a:prstGeom prst="hexagon">
          <a:avLst>
            <a:gd name="adj" fmla="val 28570"/>
            <a:gd name="vf" fmla="val 115470"/>
          </a:avLst>
        </a:prstGeom>
        <a:solidFill>
          <a:schemeClr val="accent6">
            <a:lumMod val="20000"/>
            <a:lumOff val="8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a:solidFill>
                <a:schemeClr val="tx1"/>
              </a:solidFill>
            </a:rPr>
            <a:t>Board of Review</a:t>
          </a:r>
        </a:p>
      </dsp:txBody>
      <dsp:txXfrm>
        <a:off x="3844193" y="3209468"/>
        <a:ext cx="1246398" cy="1078281"/>
      </dsp:txXfrm>
    </dsp:sp>
    <dsp:sp modelId="{DBB05639-1D6B-4EAC-AF86-A729B51F922C}">
      <dsp:nvSpPr>
        <dsp:cNvPr id="0" name=""/>
        <dsp:cNvSpPr/>
      </dsp:nvSpPr>
      <dsp:spPr>
        <a:xfrm>
          <a:off x="1620125" y="3953613"/>
          <a:ext cx="858334" cy="73956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4FBA24F-70D1-4938-A0F4-1D4637B47074}">
      <dsp:nvSpPr>
        <dsp:cNvPr id="0" name=""/>
        <dsp:cNvSpPr/>
      </dsp:nvSpPr>
      <dsp:spPr>
        <a:xfrm>
          <a:off x="1825447" y="3935304"/>
          <a:ext cx="1864310" cy="1612847"/>
        </a:xfrm>
        <a:prstGeom prst="hexagon">
          <a:avLst>
            <a:gd name="adj" fmla="val 28570"/>
            <a:gd name="vf" fmla="val 115470"/>
          </a:avLst>
        </a:prstGeom>
        <a:solidFill>
          <a:schemeClr val="accent6">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a:solidFill>
                <a:schemeClr val="tx1"/>
              </a:solidFill>
            </a:rPr>
            <a:t>Supervisor of Assessments</a:t>
          </a:r>
        </a:p>
      </dsp:txBody>
      <dsp:txXfrm>
        <a:off x="2134403" y="4202587"/>
        <a:ext cx="1246398" cy="1078281"/>
      </dsp:txXfrm>
    </dsp:sp>
    <dsp:sp modelId="{D3733392-460A-4529-ABDE-E1F51E6D73E6}">
      <dsp:nvSpPr>
        <dsp:cNvPr id="0" name=""/>
        <dsp:cNvSpPr/>
      </dsp:nvSpPr>
      <dsp:spPr>
        <a:xfrm>
          <a:off x="601977" y="2571568"/>
          <a:ext cx="858334" cy="739568"/>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3D8D059-A6B6-4592-8348-4565C1A2C811}">
      <dsp:nvSpPr>
        <dsp:cNvPr id="0" name=""/>
        <dsp:cNvSpPr/>
      </dsp:nvSpPr>
      <dsp:spPr>
        <a:xfrm>
          <a:off x="107720" y="2943294"/>
          <a:ext cx="1864310" cy="1612847"/>
        </a:xfrm>
        <a:prstGeom prst="hexagon">
          <a:avLst>
            <a:gd name="adj" fmla="val 28570"/>
            <a:gd name="vf" fmla="val 115470"/>
          </a:avLst>
        </a:prstGeom>
        <a:solidFill>
          <a:schemeClr val="accent6">
            <a:lumMod val="60000"/>
            <a:lumOff val="4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a:solidFill>
                <a:schemeClr val="tx1"/>
              </a:solidFill>
            </a:rPr>
            <a:t>GIS Consortium</a:t>
          </a:r>
        </a:p>
        <a:p>
          <a:pPr lvl="0" algn="ctr" defTabSz="711200">
            <a:lnSpc>
              <a:spcPct val="90000"/>
            </a:lnSpc>
            <a:spcBef>
              <a:spcPct val="0"/>
            </a:spcBef>
            <a:spcAft>
              <a:spcPct val="35000"/>
            </a:spcAft>
          </a:pPr>
          <a:endParaRPr lang="en-US" sz="1600" kern="1200" dirty="0"/>
        </a:p>
        <a:p>
          <a:pPr lvl="0" algn="ctr" defTabSz="711200">
            <a:lnSpc>
              <a:spcPct val="90000"/>
            </a:lnSpc>
            <a:spcBef>
              <a:spcPct val="0"/>
            </a:spcBef>
            <a:spcAft>
              <a:spcPct val="35000"/>
            </a:spcAft>
          </a:pPr>
          <a:r>
            <a:rPr lang="en-US" sz="1600" b="1" kern="1200" dirty="0">
              <a:solidFill>
                <a:schemeClr val="tx1"/>
              </a:solidFill>
            </a:rPr>
            <a:t>Veterans Assistance</a:t>
          </a:r>
        </a:p>
      </dsp:txBody>
      <dsp:txXfrm>
        <a:off x="416676" y="3210577"/>
        <a:ext cx="1246398" cy="1078281"/>
      </dsp:txXfrm>
    </dsp:sp>
    <dsp:sp modelId="{6626B865-F17F-4321-813E-F64B6319D8E5}">
      <dsp:nvSpPr>
        <dsp:cNvPr id="0" name=""/>
        <dsp:cNvSpPr/>
      </dsp:nvSpPr>
      <dsp:spPr>
        <a:xfrm>
          <a:off x="107720" y="989790"/>
          <a:ext cx="1864310" cy="1612847"/>
        </a:xfrm>
        <a:prstGeom prst="hexagon">
          <a:avLst>
            <a:gd name="adj" fmla="val 28570"/>
            <a:gd name="vf" fmla="val 115470"/>
          </a:avLst>
        </a:prstGeom>
        <a:solidFill>
          <a:schemeClr val="accent3">
            <a:lumMod val="20000"/>
            <a:lumOff val="8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a:solidFill>
                <a:schemeClr val="tx1"/>
              </a:solidFill>
            </a:rPr>
            <a:t>Highway</a:t>
          </a:r>
        </a:p>
      </dsp:txBody>
      <dsp:txXfrm>
        <a:off x="416676" y="1257073"/>
        <a:ext cx="1246398" cy="10782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E4FAF6-2AF3-4DE3-A039-B2F74E42A1D9}">
      <dsp:nvSpPr>
        <dsp:cNvPr id="0" name=""/>
        <dsp:cNvSpPr/>
      </dsp:nvSpPr>
      <dsp:spPr>
        <a:xfrm>
          <a:off x="986" y="132"/>
          <a:ext cx="8594339" cy="1236453"/>
        </a:xfrm>
        <a:prstGeom prst="roundRect">
          <a:avLst>
            <a:gd name="adj" fmla="val 10000"/>
          </a:avLst>
        </a:prstGeom>
        <a:solidFill>
          <a:schemeClr val="accent6">
            <a:lumMod val="20000"/>
            <a:lumOff val="8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a:solidFill>
                <a:schemeClr val="tx1"/>
              </a:solidFill>
            </a:rPr>
            <a:t>Joined local leaders in legislative advocacy activities to support county relief funding for COVID-19 revenue losses and distributed COVID-19 resource information to rural county officials</a:t>
          </a:r>
        </a:p>
      </dsp:txBody>
      <dsp:txXfrm>
        <a:off x="37200" y="36346"/>
        <a:ext cx="8521911" cy="1164025"/>
      </dsp:txXfrm>
    </dsp:sp>
    <dsp:sp modelId="{DA788B39-C916-4F07-8E51-2CDC9E865699}">
      <dsp:nvSpPr>
        <dsp:cNvPr id="0" name=""/>
        <dsp:cNvSpPr/>
      </dsp:nvSpPr>
      <dsp:spPr>
        <a:xfrm>
          <a:off x="986" y="1385140"/>
          <a:ext cx="5614088" cy="1236453"/>
        </a:xfrm>
        <a:prstGeom prst="roundRect">
          <a:avLst>
            <a:gd name="adj" fmla="val 10000"/>
          </a:avLst>
        </a:prstGeom>
        <a:solidFill>
          <a:schemeClr val="accent5">
            <a:lumMod val="20000"/>
            <a:lumOff val="8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a:solidFill>
                <a:schemeClr val="tx1"/>
              </a:solidFill>
            </a:rPr>
            <a:t>Participate in intergovernmental meetings for review of local TIF Districts and Enterprise Zones</a:t>
          </a:r>
        </a:p>
      </dsp:txBody>
      <dsp:txXfrm>
        <a:off x="37200" y="1421354"/>
        <a:ext cx="5541660" cy="1164025"/>
      </dsp:txXfrm>
    </dsp:sp>
    <dsp:sp modelId="{0E549F79-0338-43AE-A07A-8688EDF299A5}">
      <dsp:nvSpPr>
        <dsp:cNvPr id="0" name=""/>
        <dsp:cNvSpPr/>
      </dsp:nvSpPr>
      <dsp:spPr>
        <a:xfrm>
          <a:off x="986" y="2770148"/>
          <a:ext cx="2749308" cy="1236453"/>
        </a:xfrm>
        <a:prstGeom prst="roundRect">
          <a:avLst>
            <a:gd name="adj" fmla="val 10000"/>
          </a:avLst>
        </a:prstGeom>
        <a:solidFill>
          <a:schemeClr val="accent6">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b="0" kern="1200" dirty="0">
              <a:solidFill>
                <a:schemeClr val="tx1"/>
              </a:solidFill>
            </a:rPr>
            <a:t>Implementing the PACE initiative for sustainable energy development financing</a:t>
          </a:r>
        </a:p>
      </dsp:txBody>
      <dsp:txXfrm>
        <a:off x="37200" y="2806362"/>
        <a:ext cx="2676880" cy="1164025"/>
      </dsp:txXfrm>
    </dsp:sp>
    <dsp:sp modelId="{8A72D732-0CC8-44D2-AAF8-7D22CC39DF55}">
      <dsp:nvSpPr>
        <dsp:cNvPr id="0" name=""/>
        <dsp:cNvSpPr/>
      </dsp:nvSpPr>
      <dsp:spPr>
        <a:xfrm>
          <a:off x="2865766" y="2770148"/>
          <a:ext cx="2749308" cy="1236453"/>
        </a:xfrm>
        <a:prstGeom prst="roundRect">
          <a:avLst>
            <a:gd name="adj" fmla="val 10000"/>
          </a:avLst>
        </a:prstGeom>
        <a:solidFill>
          <a:schemeClr val="accent3">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b="0" kern="1200" dirty="0">
              <a:solidFill>
                <a:schemeClr val="tx1"/>
              </a:solidFill>
            </a:rPr>
            <a:t>Meet with state legislators for local infrastructure project support </a:t>
          </a:r>
        </a:p>
      </dsp:txBody>
      <dsp:txXfrm>
        <a:off x="2901980" y="2806362"/>
        <a:ext cx="2676880" cy="1164025"/>
      </dsp:txXfrm>
    </dsp:sp>
    <dsp:sp modelId="{42EBF062-5B42-4B54-87D9-2BD5BD7C7F2E}">
      <dsp:nvSpPr>
        <dsp:cNvPr id="0" name=""/>
        <dsp:cNvSpPr/>
      </dsp:nvSpPr>
      <dsp:spPr>
        <a:xfrm>
          <a:off x="5846016" y="1385140"/>
          <a:ext cx="2749308" cy="1236453"/>
        </a:xfrm>
        <a:prstGeom prst="roundRect">
          <a:avLst>
            <a:gd name="adj" fmla="val 10000"/>
          </a:avLst>
        </a:prstGeom>
        <a:solidFill>
          <a:schemeClr val="accent5">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a:solidFill>
                <a:schemeClr val="tx1"/>
              </a:solidFill>
            </a:rPr>
            <a:t>Serve on Champaign Economic Development Corporation Board</a:t>
          </a:r>
        </a:p>
      </dsp:txBody>
      <dsp:txXfrm>
        <a:off x="5882230" y="1421354"/>
        <a:ext cx="2676880" cy="1164025"/>
      </dsp:txXfrm>
    </dsp:sp>
    <dsp:sp modelId="{CD121405-3EDA-4C76-9B66-739869C9BF43}">
      <dsp:nvSpPr>
        <dsp:cNvPr id="0" name=""/>
        <dsp:cNvSpPr/>
      </dsp:nvSpPr>
      <dsp:spPr>
        <a:xfrm>
          <a:off x="5846016" y="2770148"/>
          <a:ext cx="2749308" cy="1236453"/>
        </a:xfrm>
        <a:prstGeom prst="roundRect">
          <a:avLst>
            <a:gd name="adj" fmla="val 10000"/>
          </a:avLst>
        </a:prstGeom>
        <a:solidFill>
          <a:schemeClr val="accent6">
            <a:lumMod val="20000"/>
            <a:lumOff val="8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b="0" kern="1200" dirty="0">
              <a:solidFill>
                <a:schemeClr val="tx1"/>
              </a:solidFill>
            </a:rPr>
            <a:t>Serve on Champaign Community Coalition and New American Welcome Center Advisory Boards</a:t>
          </a:r>
        </a:p>
      </dsp:txBody>
      <dsp:txXfrm>
        <a:off x="5882230" y="2806362"/>
        <a:ext cx="2676880" cy="1164025"/>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32BA1DBC-2DFA-4D61-889B-7FE378A18FBD}" type="datetimeFigureOut">
              <a:rPr lang="en-US" smtClean="0"/>
              <a:t>5/20/2020</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578F8DBD-6027-4191-B8FD-CF7FA0869381}" type="slidenum">
              <a:rPr lang="en-US" smtClean="0"/>
              <a:t>‹#›</a:t>
            </a:fld>
            <a:endParaRPr lang="en-US" dirty="0"/>
          </a:p>
        </p:txBody>
      </p:sp>
    </p:spTree>
    <p:extLst>
      <p:ext uri="{BB962C8B-B14F-4D97-AF65-F5344CB8AC3E}">
        <p14:creationId xmlns:p14="http://schemas.microsoft.com/office/powerpoint/2010/main" val="3503768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5/20/2020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smtClean="0"/>
              <a:t>5/20/2020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smtClean="0"/>
              <a:t>5/20/2020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5/20/2020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5/20/2020</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5/20/2020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hyperlink" Target="http://www.co.champaign.il.us/CountyExecutive/Appointments.ph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solidFill>
                  <a:schemeClr val="accent1">
                    <a:lumMod val="75000"/>
                  </a:schemeClr>
                </a:solidFill>
              </a:rPr>
              <a:t>Annual Report to the County Board from the County Executive</a:t>
            </a:r>
            <a:endParaRPr lang="en-US" dirty="0">
              <a:solidFill>
                <a:schemeClr val="accent1">
                  <a:lumMod val="75000"/>
                </a:schemeClr>
              </a:solidFill>
            </a:endParaRPr>
          </a:p>
        </p:txBody>
      </p:sp>
      <p:sp>
        <p:nvSpPr>
          <p:cNvPr id="3" name="Subtitle 2"/>
          <p:cNvSpPr>
            <a:spLocks noGrp="1"/>
          </p:cNvSpPr>
          <p:nvPr>
            <p:ph type="subTitle" idx="1"/>
          </p:nvPr>
        </p:nvSpPr>
        <p:spPr/>
        <p:txBody>
          <a:bodyPr>
            <a:normAutofit/>
          </a:bodyPr>
          <a:lstStyle/>
          <a:p>
            <a:r>
              <a:rPr lang="en-US" sz="2400" dirty="0">
                <a:solidFill>
                  <a:schemeClr val="tx1"/>
                </a:solidFill>
              </a:rPr>
              <a:t>Darlene A. Kloeppel, County Executive</a:t>
            </a:r>
          </a:p>
          <a:p>
            <a:r>
              <a:rPr lang="en-US" sz="2400" dirty="0">
                <a:solidFill>
                  <a:schemeClr val="tx1"/>
                </a:solidFill>
              </a:rPr>
              <a:t>May 21, 2020</a:t>
            </a:r>
          </a:p>
        </p:txBody>
      </p:sp>
    </p:spTree>
    <p:extLst>
      <p:ext uri="{BB962C8B-B14F-4D97-AF65-F5344CB8AC3E}">
        <p14:creationId xmlns:p14="http://schemas.microsoft.com/office/powerpoint/2010/main" val="13283395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109700"/>
          </a:xfrm>
        </p:spPr>
        <p:txBody>
          <a:bodyPr>
            <a:normAutofit fontScale="90000"/>
          </a:bodyPr>
          <a:lstStyle/>
          <a:p>
            <a:pPr algn="ctr"/>
            <a:r>
              <a:rPr lang="en-US" dirty="0"/>
              <a:t>Champaign County Infrastructure - Personnel</a:t>
            </a:r>
            <a:br>
              <a:rPr lang="en-US" dirty="0"/>
            </a:br>
            <a:r>
              <a:rPr lang="en-US" sz="2000" b="1" dirty="0">
                <a:solidFill>
                  <a:schemeClr val="accent2">
                    <a:lumMod val="75000"/>
                  </a:schemeClr>
                </a:solidFill>
              </a:rPr>
              <a:t>County Workforce: Snapshot of Changes</a:t>
            </a:r>
            <a:endParaRPr lang="en-US" sz="2000" b="1" dirty="0">
              <a:solidFill>
                <a:schemeClr val="tx1"/>
              </a:solidFill>
            </a:endParaRPr>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912869854"/>
              </p:ext>
            </p:extLst>
          </p:nvPr>
        </p:nvGraphicFramePr>
        <p:xfrm>
          <a:off x="453889" y="1733738"/>
          <a:ext cx="4950130" cy="4640215"/>
        </p:xfrm>
        <a:graphic>
          <a:graphicData uri="http://schemas.openxmlformats.org/drawingml/2006/table">
            <a:tbl>
              <a:tblPr firstRow="1">
                <a:tableStyleId>{5C22544A-7EE6-4342-B048-85BDC9FD1C3A}</a:tableStyleId>
              </a:tblPr>
              <a:tblGrid>
                <a:gridCol w="1534774">
                  <a:extLst>
                    <a:ext uri="{9D8B030D-6E8A-4147-A177-3AD203B41FA5}">
                      <a16:colId xmlns:a16="http://schemas.microsoft.com/office/drawing/2014/main" val="4124509019"/>
                    </a:ext>
                  </a:extLst>
                </a:gridCol>
                <a:gridCol w="882839">
                  <a:extLst>
                    <a:ext uri="{9D8B030D-6E8A-4147-A177-3AD203B41FA5}">
                      <a16:colId xmlns:a16="http://schemas.microsoft.com/office/drawing/2014/main" val="1893258868"/>
                    </a:ext>
                  </a:extLst>
                </a:gridCol>
                <a:gridCol w="773621">
                  <a:extLst>
                    <a:ext uri="{9D8B030D-6E8A-4147-A177-3AD203B41FA5}">
                      <a16:colId xmlns:a16="http://schemas.microsoft.com/office/drawing/2014/main" val="1679628743"/>
                    </a:ext>
                  </a:extLst>
                </a:gridCol>
                <a:gridCol w="864635">
                  <a:extLst>
                    <a:ext uri="{9D8B030D-6E8A-4147-A177-3AD203B41FA5}">
                      <a16:colId xmlns:a16="http://schemas.microsoft.com/office/drawing/2014/main" val="2727075198"/>
                    </a:ext>
                  </a:extLst>
                </a:gridCol>
                <a:gridCol w="894261">
                  <a:extLst>
                    <a:ext uri="{9D8B030D-6E8A-4147-A177-3AD203B41FA5}">
                      <a16:colId xmlns:a16="http://schemas.microsoft.com/office/drawing/2014/main" val="1471109649"/>
                    </a:ext>
                  </a:extLst>
                </a:gridCol>
              </a:tblGrid>
              <a:tr h="647449">
                <a:tc>
                  <a:txBody>
                    <a:bodyPr/>
                    <a:lstStyle/>
                    <a:p>
                      <a:pPr algn="ctr" fontAlgn="b"/>
                      <a:r>
                        <a:rPr lang="en-US" sz="1400" b="1" u="none" strike="noStrike" dirty="0">
                          <a:solidFill>
                            <a:schemeClr val="tx1"/>
                          </a:solidFill>
                          <a:effectLst/>
                        </a:rPr>
                        <a:t>May</a:t>
                      </a:r>
                      <a:r>
                        <a:rPr lang="en-US" sz="1400" b="1" u="none" strike="noStrike" baseline="0" dirty="0">
                          <a:solidFill>
                            <a:schemeClr val="tx1"/>
                          </a:solidFill>
                          <a:effectLst/>
                        </a:rPr>
                        <a:t> 2019 -</a:t>
                      </a:r>
                    </a:p>
                    <a:p>
                      <a:pPr algn="ctr" fontAlgn="b"/>
                      <a:r>
                        <a:rPr lang="en-US" sz="1400" b="1" u="none" strike="noStrike" baseline="0" dirty="0">
                          <a:solidFill>
                            <a:schemeClr val="tx1"/>
                          </a:solidFill>
                          <a:effectLst/>
                        </a:rPr>
                        <a:t>April 2020</a:t>
                      </a:r>
                      <a:endParaRPr lang="en-US" sz="1400" b="1" i="0" u="none" strike="noStrike" dirty="0">
                        <a:solidFill>
                          <a:schemeClr val="tx1"/>
                        </a:solidFill>
                        <a:effectLst/>
                        <a:latin typeface="Calibri" panose="020F0502020204030204" pitchFamily="34" charset="0"/>
                      </a:endParaRPr>
                    </a:p>
                  </a:txBody>
                  <a:tcPr marL="9525" marR="9525" marT="9525" marB="0" anchor="ctr">
                    <a:lnB w="6350" cap="flat" cmpd="sng" algn="ctr">
                      <a:solidFill>
                        <a:schemeClr val="tx1"/>
                      </a:solidFill>
                      <a:prstDash val="solid"/>
                      <a:round/>
                      <a:headEnd type="none" w="med" len="med"/>
                      <a:tailEnd type="none" w="med" len="med"/>
                    </a:lnB>
                  </a:tcPr>
                </a:tc>
                <a:tc>
                  <a:txBody>
                    <a:bodyPr/>
                    <a:lstStyle/>
                    <a:p>
                      <a:pPr algn="ctr" fontAlgn="b"/>
                      <a:r>
                        <a:rPr lang="en-US" sz="1400" b="1" u="none" strike="noStrike" dirty="0">
                          <a:solidFill>
                            <a:schemeClr val="tx1"/>
                          </a:solidFill>
                          <a:effectLst/>
                        </a:rPr>
                        <a:t>Reg Positions</a:t>
                      </a:r>
                      <a:endParaRPr lang="en-US" sz="1400" b="1" i="0" u="none" strike="noStrike" dirty="0">
                        <a:solidFill>
                          <a:schemeClr val="tx1"/>
                        </a:solidFill>
                        <a:effectLst/>
                        <a:latin typeface="Calibri" panose="020F0502020204030204" pitchFamily="34" charset="0"/>
                      </a:endParaRPr>
                    </a:p>
                  </a:txBody>
                  <a:tcPr marL="9525" marR="9525" marT="9525" marB="0" anchor="ctr">
                    <a:lnB w="6350" cap="flat" cmpd="sng" algn="ctr">
                      <a:solidFill>
                        <a:schemeClr val="tx1"/>
                      </a:solidFill>
                      <a:prstDash val="solid"/>
                      <a:round/>
                      <a:headEnd type="none" w="med" len="med"/>
                      <a:tailEnd type="none" w="med" len="med"/>
                    </a:lnB>
                  </a:tcPr>
                </a:tc>
                <a:tc>
                  <a:txBody>
                    <a:bodyPr/>
                    <a:lstStyle/>
                    <a:p>
                      <a:pPr algn="ctr" fontAlgn="b"/>
                      <a:r>
                        <a:rPr lang="en-US" sz="1400" b="1" u="none" strike="noStrike" dirty="0">
                          <a:solidFill>
                            <a:schemeClr val="tx1"/>
                          </a:solidFill>
                          <a:effectLst/>
                        </a:rPr>
                        <a:t>Total</a:t>
                      </a:r>
                    </a:p>
                    <a:p>
                      <a:pPr algn="ctr" fontAlgn="b"/>
                      <a:r>
                        <a:rPr lang="en-US" sz="1400" b="1" u="none" strike="noStrike" dirty="0">
                          <a:solidFill>
                            <a:schemeClr val="tx1"/>
                          </a:solidFill>
                          <a:effectLst/>
                        </a:rPr>
                        <a:t>Staffing Changes</a:t>
                      </a:r>
                      <a:endParaRPr lang="en-US" sz="1400" b="1" i="0" u="none" strike="noStrike" dirty="0">
                        <a:solidFill>
                          <a:schemeClr val="tx1"/>
                        </a:solidFill>
                        <a:effectLst/>
                        <a:latin typeface="Calibri" panose="020F0502020204030204" pitchFamily="34" charset="0"/>
                      </a:endParaRPr>
                    </a:p>
                  </a:txBody>
                  <a:tcPr marL="9525" marR="9525" marT="9525" marB="0" anchor="ctr">
                    <a:lnB w="6350" cap="flat" cmpd="sng" algn="ctr">
                      <a:solidFill>
                        <a:schemeClr val="tx1"/>
                      </a:solidFill>
                      <a:prstDash val="solid"/>
                      <a:round/>
                      <a:headEnd type="none" w="med" len="med"/>
                      <a:tailEnd type="none" w="med" len="med"/>
                    </a:lnB>
                  </a:tcPr>
                </a:tc>
                <a:tc>
                  <a:txBody>
                    <a:bodyPr/>
                    <a:lstStyle/>
                    <a:p>
                      <a:pPr algn="ctr" fontAlgn="b"/>
                      <a:r>
                        <a:rPr lang="en-US" sz="1400" b="1" u="none" strike="noStrike" dirty="0">
                          <a:solidFill>
                            <a:schemeClr val="tx1"/>
                          </a:solidFill>
                          <a:effectLst/>
                        </a:rPr>
                        <a:t> Changes as % of Staff </a:t>
                      </a:r>
                      <a:endParaRPr lang="en-US" sz="1400" b="1" i="0" u="none" strike="noStrike" dirty="0">
                        <a:solidFill>
                          <a:schemeClr val="tx1"/>
                        </a:solidFill>
                        <a:effectLst/>
                        <a:latin typeface="Calibri" panose="020F0502020204030204" pitchFamily="34" charset="0"/>
                      </a:endParaRPr>
                    </a:p>
                  </a:txBody>
                  <a:tcPr marL="9525" marR="9525" marT="9525" marB="0" anchor="ctr">
                    <a:lnB w="6350" cap="flat" cmpd="sng" algn="ctr">
                      <a:solidFill>
                        <a:schemeClr val="tx1"/>
                      </a:solidFill>
                      <a:prstDash val="solid"/>
                      <a:round/>
                      <a:headEnd type="none" w="med" len="med"/>
                      <a:tailEnd type="none" w="med" len="med"/>
                    </a:lnB>
                  </a:tcPr>
                </a:tc>
                <a:tc>
                  <a:txBody>
                    <a:bodyPr/>
                    <a:lstStyle/>
                    <a:p>
                      <a:pPr algn="ctr" fontAlgn="b"/>
                      <a:r>
                        <a:rPr lang="en-US" sz="1400" b="1" u="none" strike="noStrike" dirty="0">
                          <a:solidFill>
                            <a:schemeClr val="tx1"/>
                          </a:solidFill>
                          <a:effectLst/>
                        </a:rPr>
                        <a:t># Who</a:t>
                      </a:r>
                    </a:p>
                    <a:p>
                      <a:pPr algn="ctr" fontAlgn="b"/>
                      <a:r>
                        <a:rPr lang="en-US" sz="1400" b="1" u="none" strike="noStrike" dirty="0">
                          <a:solidFill>
                            <a:schemeClr val="tx1"/>
                          </a:solidFill>
                          <a:effectLst/>
                        </a:rPr>
                        <a:t>Left the County</a:t>
                      </a:r>
                      <a:endParaRPr lang="en-US" sz="1400" b="1" i="0" u="none" strike="noStrike" dirty="0">
                        <a:solidFill>
                          <a:schemeClr val="tx1"/>
                        </a:solidFill>
                        <a:effectLst/>
                        <a:latin typeface="Calibri" panose="020F0502020204030204" pitchFamily="34" charset="0"/>
                      </a:endParaRPr>
                    </a:p>
                  </a:txBody>
                  <a:tcPr marL="9525" marR="9525" marT="9525" marB="0" anchor="ctr">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6705851"/>
                  </a:ext>
                </a:extLst>
              </a:tr>
              <a:tr h="306970">
                <a:tc>
                  <a:txBody>
                    <a:bodyPr/>
                    <a:lstStyle/>
                    <a:p>
                      <a:pPr algn="l" fontAlgn="b"/>
                      <a:r>
                        <a:rPr lang="en-US" sz="1400" b="1" u="none" strike="noStrike" dirty="0">
                          <a:effectLst/>
                        </a:rPr>
                        <a:t>Auditor</a:t>
                      </a:r>
                      <a:endParaRPr lang="en-US" sz="1400" b="1" i="0" u="none" strike="noStrike" dirty="0">
                        <a:solidFill>
                          <a:srgbClr val="000000"/>
                        </a:solidFill>
                        <a:effectLst/>
                        <a:latin typeface="Calibri" panose="020F0502020204030204" pitchFamily="34" charset="0"/>
                      </a:endParaRPr>
                    </a:p>
                  </a:txBody>
                  <a:tcPr marL="9525" marR="9525" marT="9525" marB="0" anchor="ctr">
                    <a:lnT w="6350" cap="flat" cmpd="sng" algn="ctr">
                      <a:solidFill>
                        <a:schemeClr val="tx1"/>
                      </a:solidFill>
                      <a:prstDash val="solid"/>
                      <a:round/>
                      <a:headEnd type="none" w="med" len="med"/>
                      <a:tailEnd type="none" w="med" len="med"/>
                    </a:lnT>
                  </a:tcPr>
                </a:tc>
                <a:tc>
                  <a:txBody>
                    <a:bodyPr/>
                    <a:lstStyle/>
                    <a:p>
                      <a:pPr algn="ctr" fontAlgn="b"/>
                      <a:r>
                        <a:rPr lang="en-US" sz="1400" b="1" u="none" strike="noStrike" dirty="0">
                          <a:effectLst/>
                        </a:rPr>
                        <a:t>5 </a:t>
                      </a:r>
                      <a:endParaRPr lang="en-US" sz="1400" b="1" i="0" u="none" strike="noStrike" dirty="0">
                        <a:solidFill>
                          <a:srgbClr val="000000"/>
                        </a:solidFill>
                        <a:effectLst/>
                        <a:latin typeface="Calibri" panose="020F0502020204030204" pitchFamily="34" charset="0"/>
                      </a:endParaRPr>
                    </a:p>
                  </a:txBody>
                  <a:tcPr marL="9525" marR="9525" marT="9525" marB="0" anchor="ctr">
                    <a:lnT w="6350" cap="flat" cmpd="sng" algn="ctr">
                      <a:solidFill>
                        <a:schemeClr val="tx1"/>
                      </a:solidFill>
                      <a:prstDash val="solid"/>
                      <a:round/>
                      <a:headEnd type="none" w="med" len="med"/>
                      <a:tailEnd type="none" w="med" len="med"/>
                    </a:lnT>
                  </a:tcPr>
                </a:tc>
                <a:tc>
                  <a:txBody>
                    <a:bodyPr/>
                    <a:lstStyle/>
                    <a:p>
                      <a:pPr algn="ctr" fontAlgn="b"/>
                      <a:r>
                        <a:rPr lang="en-US" sz="1400" b="1" u="none" strike="noStrike" dirty="0">
                          <a:effectLst/>
                        </a:rPr>
                        <a:t>4</a:t>
                      </a:r>
                      <a:endParaRPr lang="en-US" sz="1400" b="1" i="0" u="none" strike="noStrike" dirty="0">
                        <a:solidFill>
                          <a:srgbClr val="000000"/>
                        </a:solidFill>
                        <a:effectLst/>
                        <a:latin typeface="Calibri" panose="020F0502020204030204" pitchFamily="34" charset="0"/>
                      </a:endParaRPr>
                    </a:p>
                  </a:txBody>
                  <a:tcPr marL="9525" marR="9525" marT="9525" marB="0" anchor="ctr">
                    <a:lnT w="6350" cap="flat" cmpd="sng" algn="ctr">
                      <a:solidFill>
                        <a:schemeClr val="tx1"/>
                      </a:solidFill>
                      <a:prstDash val="solid"/>
                      <a:round/>
                      <a:headEnd type="none" w="med" len="med"/>
                      <a:tailEnd type="none" w="med" len="med"/>
                    </a:lnT>
                  </a:tcPr>
                </a:tc>
                <a:tc>
                  <a:txBody>
                    <a:bodyPr/>
                    <a:lstStyle/>
                    <a:p>
                      <a:pPr algn="ctr" fontAlgn="b"/>
                      <a:r>
                        <a:rPr lang="en-US" sz="1400" b="1" u="none" strike="noStrike" dirty="0">
                          <a:effectLst/>
                        </a:rPr>
                        <a:t>80%</a:t>
                      </a:r>
                      <a:endParaRPr lang="en-US" sz="1400" b="1" i="0" u="none" strike="noStrike" dirty="0">
                        <a:solidFill>
                          <a:srgbClr val="000000"/>
                        </a:solidFill>
                        <a:effectLst/>
                        <a:latin typeface="Calibri" panose="020F0502020204030204" pitchFamily="34" charset="0"/>
                      </a:endParaRPr>
                    </a:p>
                  </a:txBody>
                  <a:tcPr marL="9525" marR="9525" marT="9525" marB="0" anchor="ctr">
                    <a:lnT w="6350" cap="flat" cmpd="sng" algn="ctr">
                      <a:solidFill>
                        <a:schemeClr val="tx1"/>
                      </a:solidFill>
                      <a:prstDash val="solid"/>
                      <a:round/>
                      <a:headEnd type="none" w="med" len="med"/>
                      <a:tailEnd type="none" w="med" len="med"/>
                    </a:lnT>
                  </a:tcPr>
                </a:tc>
                <a:tc>
                  <a:txBody>
                    <a:bodyPr/>
                    <a:lstStyle/>
                    <a:p>
                      <a:pPr algn="ctr" fontAlgn="b"/>
                      <a:r>
                        <a:rPr lang="en-US" sz="1400" b="1" u="none" strike="noStrike" dirty="0">
                          <a:effectLst/>
                        </a:rPr>
                        <a:t>1</a:t>
                      </a:r>
                      <a:endParaRPr lang="en-US" sz="1400" b="1" i="0" u="none" strike="noStrike" dirty="0">
                        <a:solidFill>
                          <a:srgbClr val="000000"/>
                        </a:solidFill>
                        <a:effectLst/>
                        <a:latin typeface="Calibri" panose="020F0502020204030204" pitchFamily="34" charset="0"/>
                      </a:endParaRPr>
                    </a:p>
                  </a:txBody>
                  <a:tcPr marL="9525" marR="9525" marT="9525" marB="0" anchor="ctr">
                    <a:lnT w="63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441466957"/>
                  </a:ext>
                </a:extLst>
              </a:tr>
              <a:tr h="306970">
                <a:tc>
                  <a:txBody>
                    <a:bodyPr/>
                    <a:lstStyle/>
                    <a:p>
                      <a:pPr algn="l" fontAlgn="b"/>
                      <a:r>
                        <a:rPr lang="en-US" sz="1400" b="1" u="none" strike="noStrike" dirty="0">
                          <a:effectLst/>
                        </a:rPr>
                        <a:t>Circuit Clerk</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41</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59</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144%</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12</a:t>
                      </a:r>
                      <a:endParaRPr lang="en-US" sz="14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73086712"/>
                  </a:ext>
                </a:extLst>
              </a:tr>
              <a:tr h="306970">
                <a:tc>
                  <a:txBody>
                    <a:bodyPr/>
                    <a:lstStyle/>
                    <a:p>
                      <a:pPr algn="l" fontAlgn="b"/>
                      <a:r>
                        <a:rPr lang="en-US" sz="1400" b="1" u="none" strike="noStrike" dirty="0">
                          <a:effectLst/>
                        </a:rPr>
                        <a:t>Circuit Court</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96</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47</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49%</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19</a:t>
                      </a:r>
                      <a:endParaRPr lang="en-US" sz="14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63538150"/>
                  </a:ext>
                </a:extLst>
              </a:tr>
              <a:tr h="306970">
                <a:tc>
                  <a:txBody>
                    <a:bodyPr/>
                    <a:lstStyle/>
                    <a:p>
                      <a:pPr algn="l" fontAlgn="b"/>
                      <a:r>
                        <a:rPr lang="en-US" sz="1400" b="1" u="none" strike="noStrike" dirty="0">
                          <a:effectLst/>
                        </a:rPr>
                        <a:t>Coroner</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 5</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1</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20%</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0</a:t>
                      </a:r>
                      <a:endParaRPr lang="en-US" sz="14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33273209"/>
                  </a:ext>
                </a:extLst>
              </a:tr>
              <a:tr h="306970">
                <a:tc>
                  <a:txBody>
                    <a:bodyPr/>
                    <a:lstStyle/>
                    <a:p>
                      <a:pPr algn="l" fontAlgn="b"/>
                      <a:r>
                        <a:rPr lang="en-US" sz="1400" b="1" u="none" strike="noStrike" dirty="0">
                          <a:effectLst/>
                        </a:rPr>
                        <a:t>CCMHB/BOR</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10</a:t>
                      </a:r>
                      <a:endParaRPr lang="en-US" sz="14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0</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0%</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0</a:t>
                      </a:r>
                      <a:endParaRPr lang="en-US" sz="14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157558390"/>
                  </a:ext>
                </a:extLst>
              </a:tr>
              <a:tr h="306970">
                <a:tc>
                  <a:txBody>
                    <a:bodyPr/>
                    <a:lstStyle/>
                    <a:p>
                      <a:pPr algn="l" fontAlgn="b"/>
                      <a:r>
                        <a:rPr lang="en-US" sz="1400" b="1" u="none" strike="noStrike" dirty="0">
                          <a:effectLst/>
                        </a:rPr>
                        <a:t>County Clerk</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14</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17</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121%</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4</a:t>
                      </a:r>
                      <a:endParaRPr lang="en-US" sz="14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804592286"/>
                  </a:ext>
                </a:extLst>
              </a:tr>
              <a:tr h="306970">
                <a:tc>
                  <a:txBody>
                    <a:bodyPr/>
                    <a:lstStyle/>
                    <a:p>
                      <a:pPr algn="l" fontAlgn="b"/>
                      <a:r>
                        <a:rPr lang="en-US" sz="1400" b="1" u="none" strike="noStrike" dirty="0">
                          <a:effectLst/>
                        </a:rPr>
                        <a:t>Executive</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 93</a:t>
                      </a:r>
                      <a:endParaRPr lang="en-US" sz="14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49</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53%</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16</a:t>
                      </a:r>
                      <a:endParaRPr lang="en-US" sz="14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56967495"/>
                  </a:ext>
                </a:extLst>
              </a:tr>
              <a:tr h="306970">
                <a:tc>
                  <a:txBody>
                    <a:bodyPr/>
                    <a:lstStyle/>
                    <a:p>
                      <a:pPr algn="l" fontAlgn="b"/>
                      <a:r>
                        <a:rPr lang="en-US" sz="1400" b="1" u="none" strike="noStrike" dirty="0">
                          <a:effectLst/>
                        </a:rPr>
                        <a:t>Recorder</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5</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3</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60%</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2</a:t>
                      </a:r>
                      <a:endParaRPr lang="en-US" sz="14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929856611"/>
                  </a:ext>
                </a:extLst>
              </a:tr>
              <a:tr h="306970">
                <a:tc>
                  <a:txBody>
                    <a:bodyPr/>
                    <a:lstStyle/>
                    <a:p>
                      <a:pPr algn="l" fontAlgn="b"/>
                      <a:r>
                        <a:rPr lang="en-US" sz="1400" b="1" u="none" strike="noStrike" dirty="0">
                          <a:effectLst/>
                        </a:rPr>
                        <a:t>Sheriff</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 157</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68</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43%</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26</a:t>
                      </a:r>
                      <a:endParaRPr lang="en-US" sz="14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055234147"/>
                  </a:ext>
                </a:extLst>
              </a:tr>
              <a:tr h="306970">
                <a:tc>
                  <a:txBody>
                    <a:bodyPr/>
                    <a:lstStyle/>
                    <a:p>
                      <a:pPr algn="l" fontAlgn="b"/>
                      <a:r>
                        <a:rPr lang="en-US" sz="1400" b="1" u="none" strike="noStrike" dirty="0">
                          <a:effectLst/>
                        </a:rPr>
                        <a:t>State's Attorney</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46</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39</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85%</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10</a:t>
                      </a:r>
                      <a:endParaRPr lang="en-US" sz="14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683872076"/>
                  </a:ext>
                </a:extLst>
              </a:tr>
              <a:tr h="306970">
                <a:tc>
                  <a:txBody>
                    <a:bodyPr/>
                    <a:lstStyle/>
                    <a:p>
                      <a:pPr algn="l" fontAlgn="b"/>
                      <a:r>
                        <a:rPr lang="en-US" sz="1400" b="1" u="none" strike="noStrike" dirty="0">
                          <a:effectLst/>
                        </a:rPr>
                        <a:t>Treasurer</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4</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5</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125%</a:t>
                      </a:r>
                      <a:endParaRPr lang="en-US"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effectLst/>
                        </a:rPr>
                        <a:t>2</a:t>
                      </a:r>
                      <a:endParaRPr lang="en-US" sz="14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823184213"/>
                  </a:ext>
                </a:extLst>
              </a:tr>
              <a:tr h="306970">
                <a:tc>
                  <a:txBody>
                    <a:bodyPr/>
                    <a:lstStyle/>
                    <a:p>
                      <a:pPr algn="l" fontAlgn="b"/>
                      <a:r>
                        <a:rPr lang="en-US" sz="1400" b="1" i="0" u="none" strike="noStrike" dirty="0">
                          <a:solidFill>
                            <a:schemeClr val="bg1"/>
                          </a:solidFill>
                          <a:effectLst/>
                          <a:latin typeface="Calibri" panose="020F0502020204030204" pitchFamily="34" charset="0"/>
                        </a:rPr>
                        <a:t>Totals</a:t>
                      </a:r>
                    </a:p>
                  </a:txBody>
                  <a:tcPr marL="9525" marR="9525" marT="9525" marB="0" anchor="ctr">
                    <a:solidFill>
                      <a:srgbClr val="286D9F"/>
                    </a:solidFill>
                  </a:tcPr>
                </a:tc>
                <a:tc>
                  <a:txBody>
                    <a:bodyPr/>
                    <a:lstStyle/>
                    <a:p>
                      <a:pPr algn="ctr" fontAlgn="b"/>
                      <a:r>
                        <a:rPr lang="en-US" sz="1400" b="1" i="0" u="none" strike="noStrike" dirty="0">
                          <a:solidFill>
                            <a:schemeClr val="bg1"/>
                          </a:solidFill>
                          <a:effectLst/>
                          <a:latin typeface="Calibri" panose="020F0502020204030204" pitchFamily="34" charset="0"/>
                        </a:rPr>
                        <a:t>476</a:t>
                      </a:r>
                    </a:p>
                  </a:txBody>
                  <a:tcPr marL="9525" marR="9525" marT="9525" marB="0" anchor="ctr">
                    <a:solidFill>
                      <a:srgbClr val="286D9F"/>
                    </a:solidFill>
                  </a:tcPr>
                </a:tc>
                <a:tc>
                  <a:txBody>
                    <a:bodyPr/>
                    <a:lstStyle/>
                    <a:p>
                      <a:pPr algn="ctr" fontAlgn="b"/>
                      <a:r>
                        <a:rPr lang="en-US" sz="1400" b="1" i="0" u="none" strike="noStrike" dirty="0">
                          <a:solidFill>
                            <a:schemeClr val="bg1"/>
                          </a:solidFill>
                          <a:effectLst/>
                          <a:latin typeface="Calibri" panose="020F0502020204030204" pitchFamily="34" charset="0"/>
                        </a:rPr>
                        <a:t>292</a:t>
                      </a:r>
                    </a:p>
                  </a:txBody>
                  <a:tcPr marL="9525" marR="9525" marT="9525" marB="0" anchor="ctr">
                    <a:solidFill>
                      <a:srgbClr val="286D9F"/>
                    </a:solidFill>
                  </a:tcPr>
                </a:tc>
                <a:tc>
                  <a:txBody>
                    <a:bodyPr/>
                    <a:lstStyle/>
                    <a:p>
                      <a:pPr algn="ctr" fontAlgn="b"/>
                      <a:r>
                        <a:rPr lang="en-US" sz="1400" b="1" i="0" u="none" strike="noStrike" dirty="0">
                          <a:solidFill>
                            <a:schemeClr val="bg1"/>
                          </a:solidFill>
                          <a:effectLst/>
                          <a:latin typeface="Calibri" panose="020F0502020204030204" pitchFamily="34" charset="0"/>
                        </a:rPr>
                        <a:t>61.3%</a:t>
                      </a:r>
                    </a:p>
                  </a:txBody>
                  <a:tcPr marL="9525" marR="9525" marT="9525" marB="0" anchor="ctr">
                    <a:solidFill>
                      <a:srgbClr val="286D9F"/>
                    </a:solidFill>
                  </a:tcPr>
                </a:tc>
                <a:tc>
                  <a:txBody>
                    <a:bodyPr/>
                    <a:lstStyle/>
                    <a:p>
                      <a:pPr algn="ctr" fontAlgn="b"/>
                      <a:r>
                        <a:rPr lang="en-US" sz="1400" b="1" i="0" u="none" strike="noStrike" dirty="0">
                          <a:solidFill>
                            <a:schemeClr val="bg1"/>
                          </a:solidFill>
                          <a:effectLst/>
                          <a:latin typeface="Calibri" panose="020F0502020204030204" pitchFamily="34" charset="0"/>
                        </a:rPr>
                        <a:t>92</a:t>
                      </a:r>
                    </a:p>
                  </a:txBody>
                  <a:tcPr marL="9525" marR="9525" marT="9525" marB="0" anchor="ctr">
                    <a:solidFill>
                      <a:srgbClr val="286D9F"/>
                    </a:solidFill>
                  </a:tcPr>
                </a:tc>
                <a:extLst>
                  <a:ext uri="{0D108BD9-81ED-4DB2-BD59-A6C34878D82A}">
                    <a16:rowId xmlns:a16="http://schemas.microsoft.com/office/drawing/2014/main" val="1473816181"/>
                  </a:ext>
                </a:extLst>
              </a:tr>
              <a:tr h="306970">
                <a:tc gridSpan="5">
                  <a:txBody>
                    <a:bodyPr/>
                    <a:lstStyle/>
                    <a:p>
                      <a:pPr algn="ctr" fontAlgn="b"/>
                      <a:r>
                        <a:rPr lang="en-US" sz="1400" b="0" i="1" u="none" strike="noStrike" dirty="0">
                          <a:solidFill>
                            <a:srgbClr val="000000"/>
                          </a:solidFill>
                          <a:effectLst/>
                          <a:latin typeface="Calibri" panose="020F0502020204030204" pitchFamily="34" charset="0"/>
                        </a:rPr>
                        <a:t>The difference between positions and # employees is 14 vacancies</a:t>
                      </a:r>
                    </a:p>
                  </a:txBody>
                  <a:tcPr marL="9525" marR="9525" marT="9525" marB="0" anchor="ctr">
                    <a:lnB w="6350" cap="flat" cmpd="sng" algn="ctr">
                      <a:solidFill>
                        <a:schemeClr val="tx1"/>
                      </a:solidFill>
                      <a:prstDash val="solid"/>
                      <a:round/>
                      <a:headEnd type="none" w="med" len="med"/>
                      <a:tailEnd type="none" w="med" len="med"/>
                    </a:lnB>
                  </a:tcPr>
                </a:tc>
                <a:tc hMerge="1">
                  <a:txBody>
                    <a:bodyPr/>
                    <a:lstStyle/>
                    <a:p>
                      <a:pPr algn="ctr" fontAlgn="b"/>
                      <a:endParaRPr lang="en-US" sz="1400" b="1" i="0" u="none" strike="noStrike" dirty="0">
                        <a:solidFill>
                          <a:srgbClr val="000000"/>
                        </a:solidFill>
                        <a:effectLst/>
                        <a:latin typeface="Calibri" panose="020F0502020204030204" pitchFamily="34" charset="0"/>
                      </a:endParaRPr>
                    </a:p>
                  </a:txBody>
                  <a:tcPr marL="9525" marR="9525" marT="9525" marB="0" anchor="ctr">
                    <a:lnB w="6350" cap="flat" cmpd="sng" algn="ctr">
                      <a:solidFill>
                        <a:schemeClr val="tx1"/>
                      </a:solidFill>
                      <a:prstDash val="solid"/>
                      <a:round/>
                      <a:headEnd type="none" w="med" len="med"/>
                      <a:tailEnd type="none" w="med" len="med"/>
                    </a:lnB>
                  </a:tcPr>
                </a:tc>
                <a:tc hMerge="1">
                  <a:txBody>
                    <a:bodyPr/>
                    <a:lstStyle/>
                    <a:p>
                      <a:pPr algn="ctr" fontAlgn="b"/>
                      <a:endParaRPr lang="en-US" sz="1400" b="1" i="0" u="none" strike="noStrike" dirty="0">
                        <a:solidFill>
                          <a:srgbClr val="000000"/>
                        </a:solidFill>
                        <a:effectLst/>
                        <a:latin typeface="Calibri" panose="020F0502020204030204" pitchFamily="34" charset="0"/>
                      </a:endParaRPr>
                    </a:p>
                  </a:txBody>
                  <a:tcPr marL="9525" marR="9525" marT="9525" marB="0" anchor="ctr">
                    <a:lnB w="6350" cap="flat" cmpd="sng" algn="ctr">
                      <a:solidFill>
                        <a:schemeClr val="tx1"/>
                      </a:solidFill>
                      <a:prstDash val="solid"/>
                      <a:round/>
                      <a:headEnd type="none" w="med" len="med"/>
                      <a:tailEnd type="none" w="med" len="med"/>
                    </a:lnB>
                  </a:tcPr>
                </a:tc>
                <a:tc hMerge="1">
                  <a:txBody>
                    <a:bodyPr/>
                    <a:lstStyle/>
                    <a:p>
                      <a:pPr algn="ctr" fontAlgn="b"/>
                      <a:endParaRPr lang="en-US" sz="1400" b="1" i="0" u="none" strike="noStrike" dirty="0">
                        <a:solidFill>
                          <a:srgbClr val="000000"/>
                        </a:solidFill>
                        <a:effectLst/>
                        <a:latin typeface="Calibri" panose="020F0502020204030204" pitchFamily="34" charset="0"/>
                      </a:endParaRPr>
                    </a:p>
                  </a:txBody>
                  <a:tcPr marL="9525" marR="9525" marT="9525" marB="0" anchor="ctr">
                    <a:lnB w="6350" cap="flat" cmpd="sng" algn="ctr">
                      <a:solidFill>
                        <a:schemeClr val="tx1"/>
                      </a:solidFill>
                      <a:prstDash val="solid"/>
                      <a:round/>
                      <a:headEnd type="none" w="med" len="med"/>
                      <a:tailEnd type="none" w="med" len="med"/>
                    </a:lnB>
                  </a:tcPr>
                </a:tc>
                <a:tc hMerge="1">
                  <a:txBody>
                    <a:bodyPr/>
                    <a:lstStyle/>
                    <a:p>
                      <a:pPr algn="ctr" fontAlgn="b"/>
                      <a:endParaRPr lang="en-US" sz="1400" b="1" i="0" u="none" strike="noStrike" dirty="0">
                        <a:solidFill>
                          <a:srgbClr val="000000"/>
                        </a:solidFill>
                        <a:effectLst/>
                        <a:latin typeface="Calibri" panose="020F0502020204030204" pitchFamily="34" charset="0"/>
                      </a:endParaRPr>
                    </a:p>
                  </a:txBody>
                  <a:tcPr marL="9525" marR="9525" marT="9525" marB="0" anchor="ctr">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70467646"/>
                  </a:ext>
                </a:extLst>
              </a:tr>
            </a:tbl>
          </a:graphicData>
        </a:graphic>
      </p:graphicFrame>
      <p:sp>
        <p:nvSpPr>
          <p:cNvPr id="10" name="TextBox 9"/>
          <p:cNvSpPr txBox="1"/>
          <p:nvPr/>
        </p:nvSpPr>
        <p:spPr>
          <a:xfrm>
            <a:off x="5735615" y="1581641"/>
            <a:ext cx="2460489" cy="461665"/>
          </a:xfrm>
          <a:prstGeom prst="rect">
            <a:avLst/>
          </a:prstGeom>
          <a:noFill/>
        </p:spPr>
        <p:txBody>
          <a:bodyPr wrap="square" rtlCol="0">
            <a:spAutoFit/>
          </a:bodyPr>
          <a:lstStyle/>
          <a:p>
            <a:pPr algn="ctr"/>
            <a:r>
              <a:rPr lang="en-US" sz="1200" i="1" dirty="0"/>
              <a:t>Employees as of April 30, 2020  (does not include RPC)</a:t>
            </a:r>
          </a:p>
        </p:txBody>
      </p:sp>
      <p:sp>
        <p:nvSpPr>
          <p:cNvPr id="11" name="Slide Number Placeholder 9">
            <a:extLst>
              <a:ext uri="{FF2B5EF4-FFF2-40B4-BE49-F238E27FC236}">
                <a16:creationId xmlns:a16="http://schemas.microsoft.com/office/drawing/2014/main" id="{CC26CA74-6509-4F56-934E-44FDBDEA6A98}"/>
              </a:ext>
            </a:extLst>
          </p:cNvPr>
          <p:cNvSpPr>
            <a:spLocks noGrp="1"/>
          </p:cNvSpPr>
          <p:nvPr>
            <p:ph type="sldNum" sz="quarter" idx="12"/>
          </p:nvPr>
        </p:nvSpPr>
        <p:spPr>
          <a:xfrm>
            <a:off x="11559253" y="6510459"/>
            <a:ext cx="683339" cy="365125"/>
          </a:xfrm>
        </p:spPr>
        <p:txBody>
          <a:bodyPr/>
          <a:lstStyle/>
          <a:p>
            <a:fld id="{519954A3-9DFD-4C44-94BA-B95130A3BA1C}" type="slidenum">
              <a:rPr lang="en-US" sz="1400" smtClean="0">
                <a:solidFill>
                  <a:srgbClr val="286D9F"/>
                </a:solidFill>
              </a:rPr>
              <a:t>10</a:t>
            </a:fld>
            <a:endParaRPr lang="en-US" sz="1400" dirty="0">
              <a:solidFill>
                <a:srgbClr val="286D9F"/>
              </a:solidFill>
            </a:endParaRPr>
          </a:p>
        </p:txBody>
      </p:sp>
      <p:graphicFrame>
        <p:nvGraphicFramePr>
          <p:cNvPr id="12" name="Content Placeholder 4">
            <a:extLst>
              <a:ext uri="{FF2B5EF4-FFF2-40B4-BE49-F238E27FC236}">
                <a16:creationId xmlns:a16="http://schemas.microsoft.com/office/drawing/2014/main" id="{841E866D-6311-4FD7-AD9D-C3208E71B371}"/>
              </a:ext>
            </a:extLst>
          </p:cNvPr>
          <p:cNvGraphicFramePr>
            <a:graphicFrameLocks/>
          </p:cNvGraphicFramePr>
          <p:nvPr>
            <p:extLst>
              <p:ext uri="{D42A27DB-BD31-4B8C-83A1-F6EECF244321}">
                <p14:modId xmlns:p14="http://schemas.microsoft.com/office/powerpoint/2010/main" val="3972261020"/>
              </p:ext>
            </p:extLst>
          </p:nvPr>
        </p:nvGraphicFramePr>
        <p:xfrm>
          <a:off x="8527700" y="1793611"/>
          <a:ext cx="2467882" cy="2143125"/>
        </p:xfrm>
        <a:graphic>
          <a:graphicData uri="http://schemas.openxmlformats.org/drawingml/2006/table">
            <a:tbl>
              <a:tblPr firstRow="1">
                <a:tableStyleId>{5C22544A-7EE6-4342-B048-85BDC9FD1C3A}</a:tableStyleId>
              </a:tblPr>
              <a:tblGrid>
                <a:gridCol w="1036552">
                  <a:extLst>
                    <a:ext uri="{9D8B030D-6E8A-4147-A177-3AD203B41FA5}">
                      <a16:colId xmlns:a16="http://schemas.microsoft.com/office/drawing/2014/main" val="4054586231"/>
                    </a:ext>
                  </a:extLst>
                </a:gridCol>
                <a:gridCol w="713678">
                  <a:extLst>
                    <a:ext uri="{9D8B030D-6E8A-4147-A177-3AD203B41FA5}">
                      <a16:colId xmlns:a16="http://schemas.microsoft.com/office/drawing/2014/main" val="3525075820"/>
                    </a:ext>
                  </a:extLst>
                </a:gridCol>
                <a:gridCol w="717652">
                  <a:extLst>
                    <a:ext uri="{9D8B030D-6E8A-4147-A177-3AD203B41FA5}">
                      <a16:colId xmlns:a16="http://schemas.microsoft.com/office/drawing/2014/main" val="1284637795"/>
                    </a:ext>
                  </a:extLst>
                </a:gridCol>
              </a:tblGrid>
              <a:tr h="0">
                <a:tc>
                  <a:txBody>
                    <a:bodyPr/>
                    <a:lstStyle/>
                    <a:p>
                      <a:pPr algn="ctr" fontAlgn="b"/>
                      <a:r>
                        <a:rPr lang="en-US" sz="1400" b="1" i="0" u="none" strike="noStrike" dirty="0">
                          <a:solidFill>
                            <a:srgbClr val="000000"/>
                          </a:solidFill>
                          <a:effectLst/>
                          <a:latin typeface="+mj-lt"/>
                        </a:rPr>
                        <a:t>Generation</a:t>
                      </a:r>
                    </a:p>
                  </a:txBody>
                  <a:tcPr marL="9525" marR="9525" marT="9525" marB="0" anchor="ctr">
                    <a:lnB w="6350" cap="flat" cmpd="sng" algn="ctr">
                      <a:solidFill>
                        <a:schemeClr val="tx1"/>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400" b="1" i="0" u="none" strike="noStrike" kern="1200" dirty="0">
                          <a:solidFill>
                            <a:srgbClr val="000000"/>
                          </a:solidFill>
                          <a:effectLst/>
                          <a:latin typeface="+mj-lt"/>
                          <a:ea typeface="+mn-ea"/>
                          <a:cs typeface="+mn-cs"/>
                        </a:rPr>
                        <a:t>2019</a:t>
                      </a:r>
                      <a:endParaRPr lang="en-US" sz="1400" b="1" i="0" u="none" strike="noStrike" dirty="0">
                        <a:solidFill>
                          <a:srgbClr val="000000"/>
                        </a:solidFill>
                        <a:effectLst/>
                        <a:latin typeface="+mj-lt"/>
                      </a:endParaRPr>
                    </a:p>
                  </a:txBody>
                  <a:tcPr marL="9525" marR="9525" marT="9525" marB="0" anchor="ctr">
                    <a:lnB w="6350" cap="flat" cmpd="sng" algn="ctr">
                      <a:solidFill>
                        <a:schemeClr val="tx1"/>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400" b="1" i="0" u="none" strike="noStrike" kern="1200" dirty="0">
                          <a:solidFill>
                            <a:srgbClr val="000000"/>
                          </a:solidFill>
                          <a:effectLst/>
                          <a:latin typeface="+mj-lt"/>
                          <a:ea typeface="+mn-ea"/>
                          <a:cs typeface="+mn-cs"/>
                        </a:rPr>
                        <a:t>2020</a:t>
                      </a:r>
                      <a:endParaRPr lang="en-US" sz="1400" b="1" i="0" u="none" strike="noStrike" dirty="0">
                        <a:solidFill>
                          <a:srgbClr val="000000"/>
                        </a:solidFill>
                        <a:effectLst/>
                        <a:latin typeface="+mj-lt"/>
                      </a:endParaRPr>
                    </a:p>
                  </a:txBody>
                  <a:tcPr marL="9525" marR="9525" marT="9525" marB="0" anchor="ctr">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2887556"/>
                  </a:ext>
                </a:extLst>
              </a:tr>
              <a:tr h="320040">
                <a:tc>
                  <a:txBody>
                    <a:bodyPr/>
                    <a:lstStyle/>
                    <a:p>
                      <a:pPr algn="l" fontAlgn="b"/>
                      <a:r>
                        <a:rPr lang="en-US" sz="1400" b="1" u="none" strike="noStrike" dirty="0">
                          <a:effectLst/>
                          <a:latin typeface="+mj-lt"/>
                        </a:rPr>
                        <a:t> </a:t>
                      </a:r>
                      <a:r>
                        <a:rPr lang="pl-PL" sz="1400" b="1" u="none" strike="noStrike" dirty="0">
                          <a:effectLst/>
                          <a:latin typeface="+mj-lt"/>
                        </a:rPr>
                        <a:t>Z: 17-23</a:t>
                      </a:r>
                    </a:p>
                  </a:txBody>
                  <a:tcPr marL="9525" marR="9525" marT="9525" marB="0" anchor="ctr">
                    <a:lnT w="6350" cap="flat" cmpd="sng" algn="ctr">
                      <a:solidFill>
                        <a:schemeClr val="tx1"/>
                      </a:solidFill>
                      <a:prstDash val="solid"/>
                      <a:round/>
                      <a:headEnd type="none" w="med" len="med"/>
                      <a:tailEnd type="none" w="med" len="med"/>
                    </a:lnT>
                  </a:tcPr>
                </a:tc>
                <a:tc>
                  <a:txBody>
                    <a:bodyPr/>
                    <a:lstStyle/>
                    <a:p>
                      <a:pPr algn="ctr" fontAlgn="t"/>
                      <a:r>
                        <a:rPr lang="en-US" sz="1400" b="1" u="none" strike="noStrike" dirty="0">
                          <a:effectLst/>
                          <a:latin typeface="+mj-lt"/>
                        </a:rPr>
                        <a:t>8</a:t>
                      </a:r>
                      <a:endParaRPr lang="en-US" sz="1400" b="1" i="0" u="none" strike="noStrike" dirty="0">
                        <a:solidFill>
                          <a:srgbClr val="000000"/>
                        </a:solidFill>
                        <a:effectLst/>
                        <a:latin typeface="+mj-lt"/>
                      </a:endParaRPr>
                    </a:p>
                  </a:txBody>
                  <a:tcPr marL="9525" marR="9525" marT="9525" marB="0" anchor="ctr">
                    <a:lnT w="6350" cap="flat" cmpd="sng" algn="ctr">
                      <a:solidFill>
                        <a:schemeClr val="tx1"/>
                      </a:solidFill>
                      <a:prstDash val="solid"/>
                      <a:round/>
                      <a:headEnd type="none" w="med" len="med"/>
                      <a:tailEnd type="none" w="med" len="med"/>
                    </a:lnT>
                  </a:tcPr>
                </a:tc>
                <a:tc>
                  <a:txBody>
                    <a:bodyPr/>
                    <a:lstStyle/>
                    <a:p>
                      <a:pPr algn="ctr" fontAlgn="t"/>
                      <a:r>
                        <a:rPr lang="en-US" sz="1400" b="1" u="none" strike="noStrike" dirty="0">
                          <a:effectLst/>
                          <a:latin typeface="+mj-lt"/>
                        </a:rPr>
                        <a:t>14</a:t>
                      </a:r>
                      <a:endParaRPr lang="en-US" sz="1400" b="1" i="0" u="none" strike="noStrike" dirty="0">
                        <a:solidFill>
                          <a:srgbClr val="000000"/>
                        </a:solidFill>
                        <a:effectLst/>
                        <a:latin typeface="+mj-lt"/>
                      </a:endParaRPr>
                    </a:p>
                  </a:txBody>
                  <a:tcPr marL="9525" marR="9525" marT="9525" marB="0" anchor="ctr">
                    <a:lnT w="63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314767748"/>
                  </a:ext>
                </a:extLst>
              </a:tr>
              <a:tr h="320040">
                <a:tc>
                  <a:txBody>
                    <a:bodyPr/>
                    <a:lstStyle/>
                    <a:p>
                      <a:pPr algn="l" fontAlgn="b"/>
                      <a:r>
                        <a:rPr lang="en-US" sz="1400" b="1" u="none" strike="noStrike" dirty="0">
                          <a:effectLst/>
                          <a:latin typeface="+mj-lt"/>
                        </a:rPr>
                        <a:t> </a:t>
                      </a:r>
                      <a:r>
                        <a:rPr lang="pl-PL" sz="1400" b="1" u="none" strike="noStrike" dirty="0">
                          <a:effectLst/>
                          <a:latin typeface="+mj-lt"/>
                        </a:rPr>
                        <a:t>Y: 24-39</a:t>
                      </a:r>
                      <a:endParaRPr lang="en-US" sz="1400" b="1" i="0" u="none" strike="noStrike" dirty="0">
                        <a:solidFill>
                          <a:srgbClr val="000000"/>
                        </a:solidFill>
                        <a:effectLst/>
                        <a:latin typeface="+mj-lt"/>
                      </a:endParaRPr>
                    </a:p>
                  </a:txBody>
                  <a:tcPr marL="9525" marR="9525" marT="9525" marB="0" anchor="ctr"/>
                </a:tc>
                <a:tc>
                  <a:txBody>
                    <a:bodyPr/>
                    <a:lstStyle/>
                    <a:p>
                      <a:pPr algn="ctr" fontAlgn="t"/>
                      <a:r>
                        <a:rPr lang="en-US" sz="1400" b="1" u="none" strike="noStrike" dirty="0">
                          <a:effectLst/>
                          <a:latin typeface="+mj-lt"/>
                        </a:rPr>
                        <a:t>177</a:t>
                      </a:r>
                      <a:endParaRPr lang="en-US" sz="1400" b="1" i="0" u="none" strike="noStrike" dirty="0">
                        <a:solidFill>
                          <a:srgbClr val="000000"/>
                        </a:solidFill>
                        <a:effectLst/>
                        <a:latin typeface="+mj-lt"/>
                      </a:endParaRPr>
                    </a:p>
                  </a:txBody>
                  <a:tcPr marL="9525" marR="9525" marT="9525" marB="0" anchor="ctr"/>
                </a:tc>
                <a:tc>
                  <a:txBody>
                    <a:bodyPr/>
                    <a:lstStyle/>
                    <a:p>
                      <a:pPr algn="ctr" fontAlgn="t"/>
                      <a:r>
                        <a:rPr lang="en-US" sz="1400" b="1" u="none" strike="noStrike" dirty="0">
                          <a:effectLst/>
                          <a:latin typeface="+mj-lt"/>
                        </a:rPr>
                        <a:t>184</a:t>
                      </a:r>
                      <a:endParaRPr lang="en-US" sz="1400" b="1" i="0" u="none" strike="noStrike" dirty="0">
                        <a:solidFill>
                          <a:srgbClr val="000000"/>
                        </a:solidFill>
                        <a:effectLst/>
                        <a:latin typeface="+mj-lt"/>
                      </a:endParaRPr>
                    </a:p>
                  </a:txBody>
                  <a:tcPr marL="9525" marR="9525" marT="9525" marB="0" anchor="ctr"/>
                </a:tc>
                <a:extLst>
                  <a:ext uri="{0D108BD9-81ED-4DB2-BD59-A6C34878D82A}">
                    <a16:rowId xmlns:a16="http://schemas.microsoft.com/office/drawing/2014/main" val="1015701696"/>
                  </a:ext>
                </a:extLst>
              </a:tr>
              <a:tr h="320040">
                <a:tc>
                  <a:txBody>
                    <a:bodyPr/>
                    <a:lstStyle/>
                    <a:p>
                      <a:pPr algn="l" fontAlgn="b"/>
                      <a:r>
                        <a:rPr lang="en-US" sz="1400" b="1" u="none" strike="noStrike" dirty="0">
                          <a:effectLst/>
                          <a:latin typeface="+mj-lt"/>
                        </a:rPr>
                        <a:t> </a:t>
                      </a:r>
                      <a:r>
                        <a:rPr lang="pl-PL" sz="1400" b="1" u="none" strike="noStrike" dirty="0">
                          <a:effectLst/>
                          <a:latin typeface="+mj-lt"/>
                        </a:rPr>
                        <a:t>X: 40-55</a:t>
                      </a:r>
                    </a:p>
                  </a:txBody>
                  <a:tcPr marL="9525" marR="9525" marT="9525" marB="0" anchor="ctr"/>
                </a:tc>
                <a:tc>
                  <a:txBody>
                    <a:bodyPr/>
                    <a:lstStyle/>
                    <a:p>
                      <a:pPr algn="ctr" fontAlgn="t"/>
                      <a:r>
                        <a:rPr lang="en-US" sz="1400" b="1" u="none" strike="noStrike" dirty="0">
                          <a:effectLst/>
                          <a:latin typeface="+mj-lt"/>
                        </a:rPr>
                        <a:t>194</a:t>
                      </a:r>
                      <a:endParaRPr lang="en-US" sz="1400" b="1" i="0" u="none" strike="noStrike" dirty="0">
                        <a:solidFill>
                          <a:srgbClr val="000000"/>
                        </a:solidFill>
                        <a:effectLst/>
                        <a:latin typeface="+mj-lt"/>
                      </a:endParaRPr>
                    </a:p>
                  </a:txBody>
                  <a:tcPr marL="9525" marR="9525" marT="9525" marB="0" anchor="ctr"/>
                </a:tc>
                <a:tc>
                  <a:txBody>
                    <a:bodyPr/>
                    <a:lstStyle/>
                    <a:p>
                      <a:pPr algn="ctr" fontAlgn="t"/>
                      <a:r>
                        <a:rPr lang="en-US" sz="1400" b="1" u="none" strike="noStrike" dirty="0">
                          <a:effectLst/>
                          <a:latin typeface="+mj-lt"/>
                        </a:rPr>
                        <a:t>191</a:t>
                      </a:r>
                      <a:endParaRPr lang="en-US" sz="1400" b="1" i="0" u="none" strike="noStrike" dirty="0">
                        <a:solidFill>
                          <a:srgbClr val="000000"/>
                        </a:solidFill>
                        <a:effectLst/>
                        <a:latin typeface="+mj-lt"/>
                      </a:endParaRPr>
                    </a:p>
                  </a:txBody>
                  <a:tcPr marL="9525" marR="9525" marT="9525" marB="0" anchor="ctr"/>
                </a:tc>
                <a:extLst>
                  <a:ext uri="{0D108BD9-81ED-4DB2-BD59-A6C34878D82A}">
                    <a16:rowId xmlns:a16="http://schemas.microsoft.com/office/drawing/2014/main" val="2297704089"/>
                  </a:ext>
                </a:extLst>
              </a:tr>
              <a:tr h="32004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b="1" u="none" strike="noStrike" dirty="0">
                          <a:effectLst/>
                          <a:latin typeface="+mj-lt"/>
                        </a:rPr>
                        <a:t> </a:t>
                      </a:r>
                      <a:r>
                        <a:rPr lang="pl-PL" sz="1400" b="1" u="none" strike="noStrike" dirty="0">
                          <a:effectLst/>
                          <a:latin typeface="+mj-lt"/>
                        </a:rPr>
                        <a:t>B: 56-74</a:t>
                      </a:r>
                    </a:p>
                  </a:txBody>
                  <a:tcPr marL="9525" marR="9525" marT="9525" marB="0" anchor="ctr"/>
                </a:tc>
                <a:tc>
                  <a:txBody>
                    <a:bodyPr/>
                    <a:lstStyle/>
                    <a:p>
                      <a:pPr algn="ctr" fontAlgn="t"/>
                      <a:r>
                        <a:rPr lang="en-US" sz="1400" b="1" u="none" strike="noStrike" dirty="0">
                          <a:effectLst/>
                          <a:latin typeface="+mj-lt"/>
                        </a:rPr>
                        <a:t>74</a:t>
                      </a:r>
                      <a:endParaRPr lang="en-US" sz="1400" b="1" i="0" u="none" strike="noStrike" dirty="0">
                        <a:solidFill>
                          <a:srgbClr val="000000"/>
                        </a:solidFill>
                        <a:effectLst/>
                        <a:latin typeface="+mj-lt"/>
                      </a:endParaRPr>
                    </a:p>
                  </a:txBody>
                  <a:tcPr marL="9525" marR="9525" marT="9525" marB="0" anchor="ctr"/>
                </a:tc>
                <a:tc>
                  <a:txBody>
                    <a:bodyPr/>
                    <a:lstStyle/>
                    <a:p>
                      <a:pPr algn="ctr" fontAlgn="t"/>
                      <a:r>
                        <a:rPr lang="en-US" sz="1400" b="1" u="none" strike="noStrike" dirty="0">
                          <a:effectLst/>
                          <a:latin typeface="+mj-lt"/>
                        </a:rPr>
                        <a:t>71</a:t>
                      </a:r>
                      <a:endParaRPr lang="en-US" sz="1400" b="1" i="0" u="none" strike="noStrike" dirty="0">
                        <a:solidFill>
                          <a:srgbClr val="000000"/>
                        </a:solidFill>
                        <a:effectLst/>
                        <a:latin typeface="+mj-lt"/>
                      </a:endParaRPr>
                    </a:p>
                  </a:txBody>
                  <a:tcPr marL="9525" marR="9525" marT="9525" marB="0" anchor="ctr"/>
                </a:tc>
                <a:extLst>
                  <a:ext uri="{0D108BD9-81ED-4DB2-BD59-A6C34878D82A}">
                    <a16:rowId xmlns:a16="http://schemas.microsoft.com/office/drawing/2014/main" val="373567085"/>
                  </a:ext>
                </a:extLst>
              </a:tr>
              <a:tr h="320040">
                <a:tc>
                  <a:txBody>
                    <a:bodyPr/>
                    <a:lstStyle/>
                    <a:p>
                      <a:pPr algn="l" fontAlgn="b"/>
                      <a:r>
                        <a:rPr lang="en-US" sz="1400" b="1" u="none" strike="noStrike" dirty="0">
                          <a:effectLst/>
                          <a:latin typeface="+mj-lt"/>
                        </a:rPr>
                        <a:t> </a:t>
                      </a:r>
                      <a:r>
                        <a:rPr lang="pl-PL" sz="1400" b="1" u="none" strike="noStrike" dirty="0">
                          <a:effectLst/>
                          <a:latin typeface="+mj-lt"/>
                        </a:rPr>
                        <a:t>S: 75+</a:t>
                      </a: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t"/>
                      <a:r>
                        <a:rPr lang="en-US" sz="1400" b="1" u="none" strike="noStrike" dirty="0">
                          <a:effectLst/>
                          <a:latin typeface="+mj-lt"/>
                        </a:rPr>
                        <a:t>2</a:t>
                      </a:r>
                      <a:endParaRPr lang="en-US" sz="1400" b="1" i="0" u="none" strike="noStrike" dirty="0">
                        <a:solidFill>
                          <a:srgbClr val="000000"/>
                        </a:solidFill>
                        <a:effectLst/>
                        <a:latin typeface="+mj-lt"/>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t"/>
                      <a:r>
                        <a:rPr lang="en-US" sz="1400" b="1" u="none" strike="noStrike" dirty="0">
                          <a:effectLst/>
                          <a:latin typeface="+mj-lt"/>
                        </a:rPr>
                        <a:t>2</a:t>
                      </a:r>
                      <a:endParaRPr lang="en-US" sz="1400" b="1" i="0" u="none" strike="noStrike" dirty="0">
                        <a:solidFill>
                          <a:srgbClr val="000000"/>
                        </a:solidFill>
                        <a:effectLst/>
                        <a:latin typeface="+mj-lt"/>
                      </a:endParaRPr>
                    </a:p>
                  </a:txBody>
                  <a:tcPr marL="9525" marR="9525"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17279836"/>
                  </a:ext>
                </a:extLst>
              </a:tr>
              <a:tr h="320040">
                <a:tc>
                  <a:txBody>
                    <a:bodyPr/>
                    <a:lstStyle/>
                    <a:p>
                      <a:r>
                        <a:rPr lang="en-US" sz="1400" b="1" dirty="0"/>
                        <a:t>Total</a:t>
                      </a:r>
                    </a:p>
                  </a:txBody>
                  <a:tcPr anchor="ct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400" b="1" dirty="0"/>
                        <a:t>455</a:t>
                      </a:r>
                    </a:p>
                  </a:txBody>
                  <a:tcPr anchor="ct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a:r>
                        <a:rPr lang="en-US" sz="1400" b="1" dirty="0"/>
                        <a:t>462</a:t>
                      </a:r>
                    </a:p>
                  </a:txBody>
                  <a:tcPr anchor="ct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2127378"/>
                  </a:ext>
                </a:extLst>
              </a:tr>
            </a:tbl>
          </a:graphicData>
        </a:graphic>
      </p:graphicFrame>
      <p:graphicFrame>
        <p:nvGraphicFramePr>
          <p:cNvPr id="13" name="Content Placeholder 4">
            <a:extLst>
              <a:ext uri="{FF2B5EF4-FFF2-40B4-BE49-F238E27FC236}">
                <a16:creationId xmlns:a16="http://schemas.microsoft.com/office/drawing/2014/main" id="{E33F25F5-C328-448A-8FA5-84130CBEE42C}"/>
              </a:ext>
            </a:extLst>
          </p:cNvPr>
          <p:cNvGraphicFramePr>
            <a:graphicFrameLocks/>
          </p:cNvGraphicFramePr>
          <p:nvPr>
            <p:extLst>
              <p:ext uri="{D42A27DB-BD31-4B8C-83A1-F6EECF244321}">
                <p14:modId xmlns:p14="http://schemas.microsoft.com/office/powerpoint/2010/main" val="2892599260"/>
              </p:ext>
            </p:extLst>
          </p:nvPr>
        </p:nvGraphicFramePr>
        <p:xfrm>
          <a:off x="5735615" y="2115526"/>
          <a:ext cx="2460489" cy="1821210"/>
        </p:xfrm>
        <a:graphic>
          <a:graphicData uri="http://schemas.openxmlformats.org/drawingml/2006/table">
            <a:tbl>
              <a:tblPr firstRow="1">
                <a:tableStyleId>{5C22544A-7EE6-4342-B048-85BDC9FD1C3A}</a:tableStyleId>
              </a:tblPr>
              <a:tblGrid>
                <a:gridCol w="873715">
                  <a:extLst>
                    <a:ext uri="{9D8B030D-6E8A-4147-A177-3AD203B41FA5}">
                      <a16:colId xmlns:a16="http://schemas.microsoft.com/office/drawing/2014/main" val="4054586231"/>
                    </a:ext>
                  </a:extLst>
                </a:gridCol>
                <a:gridCol w="836342">
                  <a:extLst>
                    <a:ext uri="{9D8B030D-6E8A-4147-A177-3AD203B41FA5}">
                      <a16:colId xmlns:a16="http://schemas.microsoft.com/office/drawing/2014/main" val="3525075820"/>
                    </a:ext>
                  </a:extLst>
                </a:gridCol>
                <a:gridCol w="750432">
                  <a:extLst>
                    <a:ext uri="{9D8B030D-6E8A-4147-A177-3AD203B41FA5}">
                      <a16:colId xmlns:a16="http://schemas.microsoft.com/office/drawing/2014/main" val="1284637795"/>
                    </a:ext>
                  </a:extLst>
                </a:gridCol>
              </a:tblGrid>
              <a:tr h="0">
                <a:tc>
                  <a:txBody>
                    <a:bodyPr/>
                    <a:lstStyle/>
                    <a:p>
                      <a:pPr algn="ctr" fontAlgn="b"/>
                      <a:r>
                        <a:rPr lang="en-US" sz="1400" b="1" i="0" u="none" strike="noStrike" dirty="0">
                          <a:solidFill>
                            <a:srgbClr val="000000"/>
                          </a:solidFill>
                          <a:effectLst/>
                          <a:latin typeface="+mj-lt"/>
                        </a:rPr>
                        <a:t>Age Info</a:t>
                      </a:r>
                    </a:p>
                  </a:txBody>
                  <a:tcPr marL="9525" marR="9525" marT="9525" marB="0" anchor="ctr">
                    <a:lnB w="6350" cap="flat" cmpd="sng" algn="ctr">
                      <a:solidFill>
                        <a:schemeClr val="tx1"/>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400" b="1" i="0" u="none" strike="noStrike" kern="1200" dirty="0">
                          <a:solidFill>
                            <a:srgbClr val="000000"/>
                          </a:solidFill>
                          <a:effectLst/>
                          <a:latin typeface="+mj-lt"/>
                          <a:ea typeface="+mn-ea"/>
                          <a:cs typeface="+mn-cs"/>
                        </a:rPr>
                        <a:t>2019</a:t>
                      </a:r>
                      <a:endParaRPr lang="en-US" sz="1400" b="1" i="0" u="none" strike="noStrike" dirty="0">
                        <a:solidFill>
                          <a:srgbClr val="000000"/>
                        </a:solidFill>
                        <a:effectLst/>
                        <a:latin typeface="+mj-lt"/>
                      </a:endParaRPr>
                    </a:p>
                  </a:txBody>
                  <a:tcPr marL="9525" marR="9525" marT="9525" marB="0" anchor="ctr">
                    <a:lnB w="6350" cap="flat" cmpd="sng" algn="ctr">
                      <a:solidFill>
                        <a:schemeClr val="tx1"/>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400" b="1" i="0" u="none" strike="noStrike" kern="1200" dirty="0">
                          <a:solidFill>
                            <a:srgbClr val="000000"/>
                          </a:solidFill>
                          <a:effectLst/>
                          <a:latin typeface="+mj-lt"/>
                          <a:ea typeface="+mn-ea"/>
                          <a:cs typeface="+mn-cs"/>
                        </a:rPr>
                        <a:t>2020</a:t>
                      </a:r>
                      <a:endParaRPr lang="en-US" sz="1400" b="1" i="0" u="none" strike="noStrike" dirty="0">
                        <a:solidFill>
                          <a:srgbClr val="000000"/>
                        </a:solidFill>
                        <a:effectLst/>
                        <a:latin typeface="+mj-lt"/>
                      </a:endParaRPr>
                    </a:p>
                  </a:txBody>
                  <a:tcPr marL="9525" marR="9525" marT="9525" marB="0" anchor="ctr">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2887556"/>
                  </a:ext>
                </a:extLst>
              </a:tr>
              <a:tr h="319665">
                <a:tc>
                  <a:txBody>
                    <a:bodyPr/>
                    <a:lstStyle/>
                    <a:p>
                      <a:pPr algn="l" fontAlgn="b"/>
                      <a:r>
                        <a:rPr lang="en-US" sz="1400" b="1" u="none" strike="noStrike" dirty="0">
                          <a:effectLst/>
                          <a:latin typeface="+mj-lt"/>
                        </a:rPr>
                        <a:t> Lowest</a:t>
                      </a:r>
                      <a:endParaRPr lang="pl-PL" sz="1400" b="1" u="none" strike="noStrike" dirty="0">
                        <a:effectLst/>
                        <a:latin typeface="+mj-lt"/>
                      </a:endParaRPr>
                    </a:p>
                  </a:txBody>
                  <a:tcPr marL="9525" marR="9525" marT="9525" marB="0" anchor="ctr">
                    <a:lnT w="6350" cap="flat" cmpd="sng" algn="ctr">
                      <a:solidFill>
                        <a:schemeClr val="tx1"/>
                      </a:solidFill>
                      <a:prstDash val="solid"/>
                      <a:round/>
                      <a:headEnd type="none" w="med" len="med"/>
                      <a:tailEnd type="none" w="med" len="med"/>
                    </a:lnT>
                  </a:tcPr>
                </a:tc>
                <a:tc>
                  <a:txBody>
                    <a:bodyPr/>
                    <a:lstStyle/>
                    <a:p>
                      <a:pPr algn="ctr"/>
                      <a:r>
                        <a:rPr lang="en-US" sz="1400" b="1" dirty="0">
                          <a:solidFill>
                            <a:schemeClr val="tx1"/>
                          </a:solidFill>
                        </a:rPr>
                        <a:t>22</a:t>
                      </a:r>
                    </a:p>
                  </a:txBody>
                  <a:tcPr anchor="ctr">
                    <a:lnT w="6350" cap="flat" cmpd="sng" algn="ctr">
                      <a:solidFill>
                        <a:schemeClr val="tx1"/>
                      </a:solidFill>
                      <a:prstDash val="solid"/>
                      <a:round/>
                      <a:headEnd type="none" w="med" len="med"/>
                      <a:tailEnd type="none" w="med" len="med"/>
                    </a:lnT>
                  </a:tcPr>
                </a:tc>
                <a:tc>
                  <a:txBody>
                    <a:bodyPr/>
                    <a:lstStyle/>
                    <a:p>
                      <a:pPr algn="ctr"/>
                      <a:r>
                        <a:rPr lang="en-US" sz="1400" b="1" dirty="0">
                          <a:solidFill>
                            <a:schemeClr val="tx1"/>
                          </a:solidFill>
                        </a:rPr>
                        <a:t>19</a:t>
                      </a:r>
                    </a:p>
                  </a:txBody>
                  <a:tcPr anchor="ctr">
                    <a:lnT w="63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314767748"/>
                  </a:ext>
                </a:extLst>
              </a:tr>
              <a:tr h="319665">
                <a:tc>
                  <a:txBody>
                    <a:bodyPr/>
                    <a:lstStyle/>
                    <a:p>
                      <a:pPr algn="l" fontAlgn="b"/>
                      <a:r>
                        <a:rPr lang="en-US" sz="1400" b="1" u="none" strike="noStrike" dirty="0">
                          <a:effectLst/>
                          <a:latin typeface="+mj-lt"/>
                        </a:rPr>
                        <a:t> Highest</a:t>
                      </a:r>
                      <a:endParaRPr lang="en-US" sz="1400" b="1" i="0" u="none" strike="noStrike" dirty="0">
                        <a:solidFill>
                          <a:srgbClr val="000000"/>
                        </a:solidFill>
                        <a:effectLst/>
                        <a:latin typeface="+mj-lt"/>
                      </a:endParaRPr>
                    </a:p>
                  </a:txBody>
                  <a:tcPr marL="9525" marR="9525" marT="9525" marB="0" anchor="ctr"/>
                </a:tc>
                <a:tc>
                  <a:txBody>
                    <a:bodyPr/>
                    <a:lstStyle/>
                    <a:p>
                      <a:pPr algn="ctr"/>
                      <a:r>
                        <a:rPr lang="en-US" sz="1400" b="1" dirty="0">
                          <a:solidFill>
                            <a:schemeClr val="tx1"/>
                          </a:solidFill>
                        </a:rPr>
                        <a:t>82</a:t>
                      </a:r>
                    </a:p>
                  </a:txBody>
                  <a:tcPr anchor="ctr"/>
                </a:tc>
                <a:tc>
                  <a:txBody>
                    <a:bodyPr/>
                    <a:lstStyle/>
                    <a:p>
                      <a:pPr algn="ctr"/>
                      <a:r>
                        <a:rPr lang="en-US" sz="1400" b="1" dirty="0">
                          <a:solidFill>
                            <a:schemeClr val="tx1"/>
                          </a:solidFill>
                        </a:rPr>
                        <a:t>83</a:t>
                      </a:r>
                    </a:p>
                  </a:txBody>
                  <a:tcPr anchor="ctr"/>
                </a:tc>
                <a:extLst>
                  <a:ext uri="{0D108BD9-81ED-4DB2-BD59-A6C34878D82A}">
                    <a16:rowId xmlns:a16="http://schemas.microsoft.com/office/drawing/2014/main" val="1015701696"/>
                  </a:ext>
                </a:extLst>
              </a:tr>
              <a:tr h="319665">
                <a:tc>
                  <a:txBody>
                    <a:bodyPr/>
                    <a:lstStyle/>
                    <a:p>
                      <a:pPr algn="l" fontAlgn="b"/>
                      <a:r>
                        <a:rPr lang="en-US" sz="1400" b="1" u="none" strike="noStrike" dirty="0">
                          <a:effectLst/>
                          <a:latin typeface="+mj-lt"/>
                        </a:rPr>
                        <a:t> Average</a:t>
                      </a:r>
                      <a:endParaRPr lang="pl-PL" sz="1400" b="1" u="none" strike="noStrike" dirty="0">
                        <a:effectLst/>
                        <a:latin typeface="+mj-lt"/>
                      </a:endParaRPr>
                    </a:p>
                  </a:txBody>
                  <a:tcPr marL="9525" marR="9525" marT="9525" marB="0" anchor="ctr"/>
                </a:tc>
                <a:tc>
                  <a:txBody>
                    <a:bodyPr/>
                    <a:lstStyle/>
                    <a:p>
                      <a:pPr algn="ctr"/>
                      <a:r>
                        <a:rPr lang="en-US" sz="1400" b="1" dirty="0">
                          <a:solidFill>
                            <a:schemeClr val="tx1"/>
                          </a:solidFill>
                        </a:rPr>
                        <a:t>43</a:t>
                      </a:r>
                    </a:p>
                  </a:txBody>
                  <a:tcPr anchor="ctr"/>
                </a:tc>
                <a:tc>
                  <a:txBody>
                    <a:bodyPr/>
                    <a:lstStyle/>
                    <a:p>
                      <a:pPr algn="ctr"/>
                      <a:r>
                        <a:rPr lang="en-US" sz="1400" b="1" dirty="0">
                          <a:solidFill>
                            <a:schemeClr val="tx1"/>
                          </a:solidFill>
                        </a:rPr>
                        <a:t>43</a:t>
                      </a:r>
                    </a:p>
                  </a:txBody>
                  <a:tcPr anchor="ctr"/>
                </a:tc>
                <a:extLst>
                  <a:ext uri="{0D108BD9-81ED-4DB2-BD59-A6C34878D82A}">
                    <a16:rowId xmlns:a16="http://schemas.microsoft.com/office/drawing/2014/main" val="2297704089"/>
                  </a:ext>
                </a:extLst>
              </a:tr>
              <a:tr h="319665">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b="1" u="none" strike="noStrike" dirty="0">
                          <a:effectLst/>
                          <a:latin typeface="+mj-lt"/>
                        </a:rPr>
                        <a:t> Median</a:t>
                      </a:r>
                      <a:endParaRPr lang="pl-PL" sz="1400" b="1" u="none" strike="noStrike" dirty="0">
                        <a:effectLst/>
                        <a:latin typeface="+mj-lt"/>
                      </a:endParaRPr>
                    </a:p>
                  </a:txBody>
                  <a:tcPr marL="9525" marR="9525" marT="9525" marB="0" anchor="ctr"/>
                </a:tc>
                <a:tc>
                  <a:txBody>
                    <a:bodyPr/>
                    <a:lstStyle/>
                    <a:p>
                      <a:pPr algn="ctr"/>
                      <a:r>
                        <a:rPr lang="en-US" sz="1400" b="1" dirty="0">
                          <a:solidFill>
                            <a:schemeClr val="tx1"/>
                          </a:solidFill>
                        </a:rPr>
                        <a:t>43</a:t>
                      </a:r>
                    </a:p>
                  </a:txBody>
                  <a:tcPr anchor="ctr"/>
                </a:tc>
                <a:tc>
                  <a:txBody>
                    <a:bodyPr/>
                    <a:lstStyle/>
                    <a:p>
                      <a:pPr algn="ctr"/>
                      <a:r>
                        <a:rPr lang="en-US" sz="1400" b="1" dirty="0">
                          <a:solidFill>
                            <a:schemeClr val="tx1"/>
                          </a:solidFill>
                        </a:rPr>
                        <a:t>43</a:t>
                      </a:r>
                    </a:p>
                  </a:txBody>
                  <a:tcPr anchor="ctr"/>
                </a:tc>
                <a:extLst>
                  <a:ext uri="{0D108BD9-81ED-4DB2-BD59-A6C34878D82A}">
                    <a16:rowId xmlns:a16="http://schemas.microsoft.com/office/drawing/2014/main" val="373567085"/>
                  </a:ext>
                </a:extLst>
              </a:tr>
              <a:tr h="319665">
                <a:tc>
                  <a:txBody>
                    <a:bodyPr/>
                    <a:lstStyle/>
                    <a:p>
                      <a:pPr algn="l" fontAlgn="b"/>
                      <a:r>
                        <a:rPr lang="en-US" sz="1400" b="1" u="none" strike="noStrike" dirty="0">
                          <a:effectLst/>
                          <a:latin typeface="+mj-lt"/>
                        </a:rPr>
                        <a:t> Mode</a:t>
                      </a:r>
                      <a:endParaRPr lang="pl-PL" sz="1400" b="1" u="none" strike="noStrike" dirty="0">
                        <a:effectLst/>
                        <a:latin typeface="+mj-lt"/>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a:r>
                        <a:rPr lang="en-US" sz="1400" b="1" dirty="0">
                          <a:solidFill>
                            <a:schemeClr val="tx1"/>
                          </a:solidFill>
                        </a:rPr>
                        <a:t>44</a:t>
                      </a:r>
                    </a:p>
                  </a:txBody>
                  <a:tcPr anchor="ctr">
                    <a:lnB w="12700" cap="flat" cmpd="sng" algn="ctr">
                      <a:solidFill>
                        <a:schemeClr val="tx1"/>
                      </a:solidFill>
                      <a:prstDash val="solid"/>
                      <a:round/>
                      <a:headEnd type="none" w="med" len="med"/>
                      <a:tailEnd type="none" w="med" len="med"/>
                    </a:lnB>
                  </a:tcPr>
                </a:tc>
                <a:tc>
                  <a:txBody>
                    <a:bodyPr/>
                    <a:lstStyle/>
                    <a:p>
                      <a:pPr algn="ctr"/>
                      <a:r>
                        <a:rPr lang="en-US" sz="1400" b="1" dirty="0">
                          <a:solidFill>
                            <a:schemeClr val="tx1"/>
                          </a:solidFill>
                        </a:rPr>
                        <a:t>29</a:t>
                      </a: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17279836"/>
                  </a:ext>
                </a:extLst>
              </a:tr>
            </a:tbl>
          </a:graphicData>
        </a:graphic>
      </p:graphicFrame>
      <p:graphicFrame>
        <p:nvGraphicFramePr>
          <p:cNvPr id="14" name="Content Placeholder 6">
            <a:extLst>
              <a:ext uri="{FF2B5EF4-FFF2-40B4-BE49-F238E27FC236}">
                <a16:creationId xmlns:a16="http://schemas.microsoft.com/office/drawing/2014/main" id="{09187966-A15D-4FD6-B2B7-C4559FB8B8ED}"/>
              </a:ext>
            </a:extLst>
          </p:cNvPr>
          <p:cNvGraphicFramePr>
            <a:graphicFrameLocks/>
          </p:cNvGraphicFramePr>
          <p:nvPr>
            <p:extLst>
              <p:ext uri="{D42A27DB-BD31-4B8C-83A1-F6EECF244321}">
                <p14:modId xmlns:p14="http://schemas.microsoft.com/office/powerpoint/2010/main" val="3581804505"/>
              </p:ext>
            </p:extLst>
          </p:nvPr>
        </p:nvGraphicFramePr>
        <p:xfrm>
          <a:off x="5641985" y="4917757"/>
          <a:ext cx="6258937" cy="273988"/>
        </p:xfrm>
        <a:graphic>
          <a:graphicData uri="http://schemas.openxmlformats.org/drawingml/2006/table">
            <a:tbl>
              <a:tblPr firstRow="1">
                <a:tableStyleId>{5C22544A-7EE6-4342-B048-85BDC9FD1C3A}</a:tableStyleId>
              </a:tblPr>
              <a:tblGrid>
                <a:gridCol w="6258937">
                  <a:extLst>
                    <a:ext uri="{9D8B030D-6E8A-4147-A177-3AD203B41FA5}">
                      <a16:colId xmlns:a16="http://schemas.microsoft.com/office/drawing/2014/main" val="4124509019"/>
                    </a:ext>
                  </a:extLst>
                </a:gridCol>
              </a:tblGrid>
              <a:tr h="273988">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b="1" u="none" strike="noStrike" dirty="0">
                          <a:solidFill>
                            <a:schemeClr val="bg1"/>
                          </a:solidFill>
                          <a:effectLst/>
                        </a:rPr>
                        <a:t>    40 promotions and/or returns to previous positions within departments</a:t>
                      </a:r>
                    </a:p>
                  </a:txBody>
                  <a:tcPr marL="9525" marR="9525" marT="9525" marB="0" anchor="b">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86D9F"/>
                    </a:solidFill>
                  </a:tcPr>
                </a:tc>
                <a:extLst>
                  <a:ext uri="{0D108BD9-81ED-4DB2-BD59-A6C34878D82A}">
                    <a16:rowId xmlns:a16="http://schemas.microsoft.com/office/drawing/2014/main" val="3064027392"/>
                  </a:ext>
                </a:extLst>
              </a:tr>
            </a:tbl>
          </a:graphicData>
        </a:graphic>
      </p:graphicFrame>
      <p:graphicFrame>
        <p:nvGraphicFramePr>
          <p:cNvPr id="15" name="Content Placeholder 6">
            <a:extLst>
              <a:ext uri="{FF2B5EF4-FFF2-40B4-BE49-F238E27FC236}">
                <a16:creationId xmlns:a16="http://schemas.microsoft.com/office/drawing/2014/main" id="{22E7F7C4-19EE-47B3-8D87-EE116C2201A1}"/>
              </a:ext>
            </a:extLst>
          </p:cNvPr>
          <p:cNvGraphicFramePr>
            <a:graphicFrameLocks/>
          </p:cNvGraphicFramePr>
          <p:nvPr>
            <p:extLst>
              <p:ext uri="{D42A27DB-BD31-4B8C-83A1-F6EECF244321}">
                <p14:modId xmlns:p14="http://schemas.microsoft.com/office/powerpoint/2010/main" val="3690924490"/>
              </p:ext>
            </p:extLst>
          </p:nvPr>
        </p:nvGraphicFramePr>
        <p:xfrm>
          <a:off x="5641985" y="5286000"/>
          <a:ext cx="6258937" cy="862965"/>
        </p:xfrm>
        <a:graphic>
          <a:graphicData uri="http://schemas.openxmlformats.org/drawingml/2006/table">
            <a:tbl>
              <a:tblPr firstRow="1">
                <a:tableStyleId>{5C22544A-7EE6-4342-B048-85BDC9FD1C3A}</a:tableStyleId>
              </a:tblPr>
              <a:tblGrid>
                <a:gridCol w="6258937">
                  <a:extLst>
                    <a:ext uri="{9D8B030D-6E8A-4147-A177-3AD203B41FA5}">
                      <a16:colId xmlns:a16="http://schemas.microsoft.com/office/drawing/2014/main" val="4124509019"/>
                    </a:ext>
                  </a:extLst>
                </a:gridCol>
              </a:tblGrid>
              <a:tr h="708021">
                <a:tc>
                  <a:txBody>
                    <a:bodyPr/>
                    <a:lstStyle/>
                    <a:p>
                      <a:pPr marL="457200" marR="0" lvl="1" indent="0" algn="l" defTabSz="457200" rtl="0" eaLnBrk="1" fontAlgn="b" latinLnBrk="0" hangingPunct="1">
                        <a:lnSpc>
                          <a:spcPct val="100000"/>
                        </a:lnSpc>
                        <a:spcBef>
                          <a:spcPts val="0"/>
                        </a:spcBef>
                        <a:spcAft>
                          <a:spcPts val="0"/>
                        </a:spcAft>
                        <a:buClrTx/>
                        <a:buSzTx/>
                        <a:buFont typeface="Arial" panose="020B0604020202020204" pitchFamily="34" charset="0"/>
                        <a:buNone/>
                        <a:tabLst/>
                        <a:defRPr/>
                      </a:pPr>
                      <a:r>
                        <a:rPr lang="en-US" sz="1400" b="1" u="none" strike="noStrike" dirty="0">
                          <a:solidFill>
                            <a:schemeClr val="bg1"/>
                          </a:solidFill>
                          <a:effectLst/>
                        </a:rPr>
                        <a:t>$109.79 combined hourly wages offered outside of the salary administration</a:t>
                      </a:r>
                      <a:r>
                        <a:rPr lang="en-US" sz="1400" b="1" u="none" strike="noStrike" baseline="0" dirty="0">
                          <a:solidFill>
                            <a:schemeClr val="bg1"/>
                          </a:solidFill>
                          <a:effectLst/>
                        </a:rPr>
                        <a:t> schedule </a:t>
                      </a:r>
                      <a:r>
                        <a:rPr lang="en-US" sz="1400" b="1" u="none" strike="noStrike" dirty="0">
                          <a:solidFill>
                            <a:schemeClr val="bg1"/>
                          </a:solidFill>
                          <a:effectLst/>
                        </a:rPr>
                        <a:t>and bargaining</a:t>
                      </a:r>
                      <a:r>
                        <a:rPr lang="en-US" sz="1400" b="1" u="none" strike="noStrike" baseline="0" dirty="0">
                          <a:solidFill>
                            <a:schemeClr val="bg1"/>
                          </a:solidFill>
                          <a:effectLst/>
                        </a:rPr>
                        <a:t> unit contracts</a:t>
                      </a:r>
                    </a:p>
                    <a:p>
                      <a:pPr marL="742950" marR="0" lvl="1" indent="-285750" algn="l" defTabSz="457200" rtl="0" eaLnBrk="1" fontAlgn="b" latinLnBrk="0" hangingPunct="1">
                        <a:lnSpc>
                          <a:spcPct val="100000"/>
                        </a:lnSpc>
                        <a:spcBef>
                          <a:spcPts val="0"/>
                        </a:spcBef>
                        <a:spcAft>
                          <a:spcPts val="0"/>
                        </a:spcAft>
                        <a:buClrTx/>
                        <a:buSzTx/>
                        <a:buFont typeface="Arial" panose="020B0604020202020204" pitchFamily="34" charset="0"/>
                        <a:buChar char="•"/>
                        <a:tabLst/>
                        <a:defRPr/>
                      </a:pPr>
                      <a:r>
                        <a:rPr lang="en-US" sz="1400" b="1" u="none" strike="noStrike" dirty="0">
                          <a:solidFill>
                            <a:schemeClr val="bg1"/>
                          </a:solidFill>
                          <a:effectLst/>
                        </a:rPr>
                        <a:t>50 mid-year wage increases </a:t>
                      </a:r>
                    </a:p>
                    <a:p>
                      <a:pPr marL="742950" marR="0" lvl="1" indent="-285750" algn="l" defTabSz="457200" rtl="0" eaLnBrk="1" fontAlgn="b" latinLnBrk="0" hangingPunct="1">
                        <a:lnSpc>
                          <a:spcPct val="100000"/>
                        </a:lnSpc>
                        <a:spcBef>
                          <a:spcPts val="0"/>
                        </a:spcBef>
                        <a:spcAft>
                          <a:spcPts val="0"/>
                        </a:spcAft>
                        <a:buClrTx/>
                        <a:buSzTx/>
                        <a:buFont typeface="Arial" panose="020B0604020202020204" pitchFamily="34" charset="0"/>
                        <a:buChar char="•"/>
                        <a:tabLst/>
                        <a:defRPr/>
                      </a:pPr>
                      <a:r>
                        <a:rPr lang="en-US" sz="1400" b="1" u="none" strike="noStrike" dirty="0">
                          <a:solidFill>
                            <a:schemeClr val="bg1"/>
                          </a:solidFill>
                          <a:effectLst/>
                        </a:rPr>
                        <a:t>13 hired or promoted with wages above contract or midpoint</a:t>
                      </a:r>
                    </a:p>
                  </a:txBody>
                  <a:tcPr marL="9525" marR="9525" marT="9525" marB="0" anchor="b">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86D9F"/>
                    </a:solidFill>
                  </a:tcPr>
                </a:tc>
                <a:extLst>
                  <a:ext uri="{0D108BD9-81ED-4DB2-BD59-A6C34878D82A}">
                    <a16:rowId xmlns:a16="http://schemas.microsoft.com/office/drawing/2014/main" val="3064027392"/>
                  </a:ext>
                </a:extLst>
              </a:tr>
            </a:tbl>
          </a:graphicData>
        </a:graphic>
      </p:graphicFrame>
      <p:graphicFrame>
        <p:nvGraphicFramePr>
          <p:cNvPr id="16" name="Content Placeholder 6">
            <a:extLst>
              <a:ext uri="{FF2B5EF4-FFF2-40B4-BE49-F238E27FC236}">
                <a16:creationId xmlns:a16="http://schemas.microsoft.com/office/drawing/2014/main" id="{CC15D535-74DB-489C-A711-70A8F932999F}"/>
              </a:ext>
            </a:extLst>
          </p:cNvPr>
          <p:cNvGraphicFramePr>
            <a:graphicFrameLocks/>
          </p:cNvGraphicFramePr>
          <p:nvPr>
            <p:extLst>
              <p:ext uri="{D42A27DB-BD31-4B8C-83A1-F6EECF244321}">
                <p14:modId xmlns:p14="http://schemas.microsoft.com/office/powerpoint/2010/main" val="829409829"/>
              </p:ext>
            </p:extLst>
          </p:nvPr>
        </p:nvGraphicFramePr>
        <p:xfrm>
          <a:off x="5641985" y="4556262"/>
          <a:ext cx="6258938" cy="267239"/>
        </p:xfrm>
        <a:graphic>
          <a:graphicData uri="http://schemas.openxmlformats.org/drawingml/2006/table">
            <a:tbl>
              <a:tblPr firstRow="1">
                <a:tableStyleId>{5C22544A-7EE6-4342-B048-85BDC9FD1C3A}</a:tableStyleId>
              </a:tblPr>
              <a:tblGrid>
                <a:gridCol w="6258938">
                  <a:extLst>
                    <a:ext uri="{9D8B030D-6E8A-4147-A177-3AD203B41FA5}">
                      <a16:colId xmlns:a16="http://schemas.microsoft.com/office/drawing/2014/main" val="4124509019"/>
                    </a:ext>
                  </a:extLst>
                </a:gridCol>
              </a:tblGrid>
              <a:tr h="267239">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b="1" u="none" strike="noStrike" dirty="0">
                          <a:solidFill>
                            <a:schemeClr val="bg1"/>
                          </a:solidFill>
                          <a:effectLst/>
                        </a:rPr>
                        <a:t>      7 people with over 20 years service left in 2020 (Jan-Apr)</a:t>
                      </a:r>
                    </a:p>
                  </a:txBody>
                  <a:tcPr marL="9525" marR="9525" marT="9525" marB="0" anchor="b">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86D9F"/>
                    </a:solidFill>
                  </a:tcPr>
                </a:tc>
                <a:extLst>
                  <a:ext uri="{0D108BD9-81ED-4DB2-BD59-A6C34878D82A}">
                    <a16:rowId xmlns:a16="http://schemas.microsoft.com/office/drawing/2014/main" val="3064027392"/>
                  </a:ext>
                </a:extLst>
              </a:tr>
            </a:tbl>
          </a:graphicData>
        </a:graphic>
      </p:graphicFrame>
      <p:graphicFrame>
        <p:nvGraphicFramePr>
          <p:cNvPr id="17" name="Content Placeholder 6">
            <a:extLst>
              <a:ext uri="{FF2B5EF4-FFF2-40B4-BE49-F238E27FC236}">
                <a16:creationId xmlns:a16="http://schemas.microsoft.com/office/drawing/2014/main" id="{BF9C2443-8043-4EA7-9017-31901DC9D94E}"/>
              </a:ext>
            </a:extLst>
          </p:cNvPr>
          <p:cNvGraphicFramePr>
            <a:graphicFrameLocks/>
          </p:cNvGraphicFramePr>
          <p:nvPr>
            <p:extLst>
              <p:ext uri="{D42A27DB-BD31-4B8C-83A1-F6EECF244321}">
                <p14:modId xmlns:p14="http://schemas.microsoft.com/office/powerpoint/2010/main" val="2760735057"/>
              </p:ext>
            </p:extLst>
          </p:nvPr>
        </p:nvGraphicFramePr>
        <p:xfrm>
          <a:off x="5641986" y="4194768"/>
          <a:ext cx="6258936" cy="273694"/>
        </p:xfrm>
        <a:graphic>
          <a:graphicData uri="http://schemas.openxmlformats.org/drawingml/2006/table">
            <a:tbl>
              <a:tblPr firstRow="1">
                <a:tableStyleId>{5C22544A-7EE6-4342-B048-85BDC9FD1C3A}</a:tableStyleId>
              </a:tblPr>
              <a:tblGrid>
                <a:gridCol w="6258936">
                  <a:extLst>
                    <a:ext uri="{9D8B030D-6E8A-4147-A177-3AD203B41FA5}">
                      <a16:colId xmlns:a16="http://schemas.microsoft.com/office/drawing/2014/main" val="4124509019"/>
                    </a:ext>
                  </a:extLst>
                </a:gridCol>
              </a:tblGrid>
              <a:tr h="273694">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b="1" u="none" strike="noStrike" dirty="0">
                          <a:solidFill>
                            <a:schemeClr val="bg1"/>
                          </a:solidFill>
                          <a:effectLst/>
                        </a:rPr>
                        <a:t>  105 departures; only 12.4% went to other county departments</a:t>
                      </a:r>
                    </a:p>
                  </a:txBody>
                  <a:tcPr marL="9525" marR="9525" marT="9525" marB="0" anchor="b">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86D9F"/>
                    </a:solidFill>
                  </a:tcPr>
                </a:tc>
                <a:extLst>
                  <a:ext uri="{0D108BD9-81ED-4DB2-BD59-A6C34878D82A}">
                    <a16:rowId xmlns:a16="http://schemas.microsoft.com/office/drawing/2014/main" val="3064027392"/>
                  </a:ext>
                </a:extLst>
              </a:tr>
            </a:tbl>
          </a:graphicData>
        </a:graphic>
      </p:graphicFrame>
    </p:spTree>
    <p:extLst>
      <p:ext uri="{BB962C8B-B14F-4D97-AF65-F5344CB8AC3E}">
        <p14:creationId xmlns:p14="http://schemas.microsoft.com/office/powerpoint/2010/main" val="4035218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8518A-5C10-4A6A-812B-B58AF57D6F11}"/>
              </a:ext>
            </a:extLst>
          </p:cNvPr>
          <p:cNvSpPr>
            <a:spLocks noGrp="1"/>
          </p:cNvSpPr>
          <p:nvPr>
            <p:ph type="title"/>
          </p:nvPr>
        </p:nvSpPr>
        <p:spPr>
          <a:xfrm>
            <a:off x="669382" y="482380"/>
            <a:ext cx="8596668" cy="897113"/>
          </a:xfrm>
        </p:spPr>
        <p:txBody>
          <a:bodyPr>
            <a:normAutofit fontScale="90000"/>
          </a:bodyPr>
          <a:lstStyle/>
          <a:p>
            <a:pPr algn="ctr"/>
            <a:r>
              <a:rPr lang="en-US" dirty="0"/>
              <a:t>Champaign County Infrastructure – Personnel</a:t>
            </a:r>
            <a:br>
              <a:rPr lang="en-US" dirty="0"/>
            </a:br>
            <a:r>
              <a:rPr lang="en-US" sz="2000" b="1" dirty="0">
                <a:solidFill>
                  <a:schemeClr val="accent2">
                    <a:lumMod val="75000"/>
                  </a:schemeClr>
                </a:solidFill>
              </a:rPr>
              <a:t>Workforce Task Force – Moving the county toward being an employer of choice</a:t>
            </a:r>
            <a:r>
              <a:rPr lang="en-US" sz="1800" b="1" dirty="0"/>
              <a:t/>
            </a:r>
            <a:br>
              <a:rPr lang="en-US" sz="1800" b="1" dirty="0"/>
            </a:br>
            <a:r>
              <a:rPr lang="en-US" sz="1800" b="1" dirty="0">
                <a:solidFill>
                  <a:schemeClr val="accent2">
                    <a:lumMod val="75000"/>
                  </a:schemeClr>
                </a:solidFill>
              </a:rPr>
              <a:t/>
            </a:r>
            <a:br>
              <a:rPr lang="en-US" sz="1800" b="1" dirty="0">
                <a:solidFill>
                  <a:schemeClr val="accent2">
                    <a:lumMod val="75000"/>
                  </a:schemeClr>
                </a:solidFill>
              </a:rPr>
            </a:br>
            <a:endParaRPr lang="en-US" dirty="0"/>
          </a:p>
        </p:txBody>
      </p:sp>
      <p:sp>
        <p:nvSpPr>
          <p:cNvPr id="3" name="Content Placeholder 2">
            <a:extLst>
              <a:ext uri="{FF2B5EF4-FFF2-40B4-BE49-F238E27FC236}">
                <a16:creationId xmlns:a16="http://schemas.microsoft.com/office/drawing/2014/main" id="{1C00DF62-2B1E-4209-A76D-B9E181EB512A}"/>
              </a:ext>
            </a:extLst>
          </p:cNvPr>
          <p:cNvSpPr>
            <a:spLocks noGrp="1"/>
          </p:cNvSpPr>
          <p:nvPr>
            <p:ph sz="half" idx="1"/>
          </p:nvPr>
        </p:nvSpPr>
        <p:spPr>
          <a:xfrm>
            <a:off x="501804" y="1504753"/>
            <a:ext cx="5247643" cy="4896624"/>
          </a:xfrm>
        </p:spPr>
        <p:txBody>
          <a:bodyPr>
            <a:noAutofit/>
          </a:bodyPr>
          <a:lstStyle/>
          <a:p>
            <a:pPr marL="0" indent="0">
              <a:spcBef>
                <a:spcPts val="600"/>
              </a:spcBef>
              <a:buNone/>
            </a:pPr>
            <a:r>
              <a:rPr lang="en-US" sz="1400" b="1" dirty="0">
                <a:solidFill>
                  <a:schemeClr val="accent5">
                    <a:lumMod val="75000"/>
                  </a:schemeClr>
                </a:solidFill>
              </a:rPr>
              <a:t>as of May 2020:</a:t>
            </a:r>
          </a:p>
          <a:p>
            <a:pPr marL="0" indent="0">
              <a:spcBef>
                <a:spcPts val="600"/>
              </a:spcBef>
              <a:buNone/>
            </a:pPr>
            <a:endParaRPr lang="en-US" sz="1200" b="1" dirty="0"/>
          </a:p>
          <a:p>
            <a:pPr marL="0" indent="0">
              <a:spcBef>
                <a:spcPts val="600"/>
              </a:spcBef>
              <a:buNone/>
            </a:pPr>
            <a:r>
              <a:rPr lang="en-US" sz="1200" b="1" dirty="0"/>
              <a:t>Recruiting &amp; Onboarding</a:t>
            </a:r>
          </a:p>
          <a:p>
            <a:pPr>
              <a:spcBef>
                <a:spcPts val="600"/>
              </a:spcBef>
              <a:buFont typeface="Wingdings" panose="05000000000000000000" pitchFamily="2" charset="2"/>
              <a:buChar char="§"/>
            </a:pPr>
            <a:r>
              <a:rPr lang="en-US" sz="1200" b="1" dirty="0"/>
              <a:t>1-day new hire orientation (to be offered monthly)</a:t>
            </a:r>
          </a:p>
          <a:p>
            <a:pPr>
              <a:spcBef>
                <a:spcPts val="600"/>
              </a:spcBef>
              <a:buFont typeface="Wingdings" panose="05000000000000000000" pitchFamily="2" charset="2"/>
              <a:buChar char="§"/>
            </a:pPr>
            <a:r>
              <a:rPr lang="en-US" sz="1200" b="1" dirty="0"/>
              <a:t>New supervisor training modules:  Filmed ½ day FMLA training by OKGC legal presenter for on-line use, Created WorkComp flowchart and packet with IPMG risk management consultant</a:t>
            </a:r>
          </a:p>
          <a:p>
            <a:pPr marL="0" indent="0">
              <a:spcBef>
                <a:spcPts val="600"/>
              </a:spcBef>
              <a:buNone/>
            </a:pPr>
            <a:r>
              <a:rPr lang="en-US" sz="1200" b="1" dirty="0"/>
              <a:t>Performance Management, Development &amp; Retention</a:t>
            </a:r>
          </a:p>
          <a:p>
            <a:pPr>
              <a:spcBef>
                <a:spcPts val="600"/>
              </a:spcBef>
              <a:buFont typeface="Wingdings" panose="05000000000000000000" pitchFamily="2" charset="2"/>
              <a:buChar char="§"/>
            </a:pPr>
            <a:r>
              <a:rPr lang="en-US" sz="1200" b="1" dirty="0"/>
              <a:t>Form templates &amp; toolkits for new hires and supervisors</a:t>
            </a:r>
          </a:p>
          <a:p>
            <a:pPr>
              <a:spcBef>
                <a:spcPts val="600"/>
              </a:spcBef>
              <a:buFont typeface="Wingdings" panose="05000000000000000000" pitchFamily="2" charset="2"/>
              <a:buChar char="§"/>
            </a:pPr>
            <a:r>
              <a:rPr lang="en-US" sz="1200" b="1" dirty="0"/>
              <a:t>Required annual training modules: sexual harassment prevention; whistleblower, fraud, ethics; ADA; OMA; FOIA</a:t>
            </a:r>
          </a:p>
          <a:p>
            <a:pPr>
              <a:spcBef>
                <a:spcPts val="600"/>
              </a:spcBef>
              <a:buFont typeface="Wingdings" panose="05000000000000000000" pitchFamily="2" charset="2"/>
              <a:buChar char="§"/>
            </a:pPr>
            <a:r>
              <a:rPr lang="en-US" sz="1200" b="1" dirty="0"/>
              <a:t>Management training topics (to be offered monthly)</a:t>
            </a:r>
          </a:p>
          <a:p>
            <a:pPr>
              <a:spcBef>
                <a:spcPts val="600"/>
              </a:spcBef>
              <a:buFont typeface="Wingdings" panose="05000000000000000000" pitchFamily="2" charset="2"/>
              <a:buChar char="§"/>
            </a:pPr>
            <a:r>
              <a:rPr lang="en-US" sz="1200" b="1" dirty="0"/>
              <a:t>Leadership development classes for middle managers (3)</a:t>
            </a:r>
          </a:p>
          <a:p>
            <a:pPr>
              <a:spcBef>
                <a:spcPts val="600"/>
              </a:spcBef>
              <a:buFont typeface="Wingdings" panose="05000000000000000000" pitchFamily="2" charset="2"/>
              <a:buChar char="§"/>
            </a:pPr>
            <a:r>
              <a:rPr lang="en-US" sz="1200" b="1" dirty="0"/>
              <a:t>Continuing education to maintain dept. professional certifications</a:t>
            </a:r>
          </a:p>
          <a:p>
            <a:pPr>
              <a:spcBef>
                <a:spcPts val="600"/>
              </a:spcBef>
              <a:buFont typeface="Wingdings" panose="05000000000000000000" pitchFamily="2" charset="2"/>
              <a:buChar char="§"/>
            </a:pPr>
            <a:r>
              <a:rPr lang="en-US" sz="1200" b="1" dirty="0"/>
              <a:t>Employee Assistance Program, including free counseling for all employees, and free management consulting for supervisors</a:t>
            </a:r>
          </a:p>
          <a:p>
            <a:pPr>
              <a:spcBef>
                <a:spcPts val="600"/>
              </a:spcBef>
              <a:buFont typeface="Wingdings" panose="05000000000000000000" pitchFamily="2" charset="2"/>
              <a:buChar char="§"/>
            </a:pPr>
            <a:r>
              <a:rPr lang="en-US" sz="1200" b="1" dirty="0"/>
              <a:t>Annual employee recognition events and retirement recognitions</a:t>
            </a:r>
          </a:p>
          <a:p>
            <a:pPr>
              <a:spcBef>
                <a:spcPts val="600"/>
              </a:spcBef>
              <a:buFont typeface="Wingdings" panose="05000000000000000000" pitchFamily="2" charset="2"/>
              <a:buChar char="§"/>
            </a:pPr>
            <a:r>
              <a:rPr lang="en-US" sz="1200" b="1" dirty="0"/>
              <a:t>Increased capacity for flexible and at-home work schedules through provision of laptops, remote learning and meeting platforms, and cross-training opportunities</a:t>
            </a:r>
          </a:p>
          <a:p>
            <a:pPr lvl="1">
              <a:spcBef>
                <a:spcPts val="600"/>
              </a:spcBef>
            </a:pPr>
            <a:endParaRPr lang="en-US" sz="1200" b="1" dirty="0"/>
          </a:p>
        </p:txBody>
      </p:sp>
      <p:sp>
        <p:nvSpPr>
          <p:cNvPr id="4" name="Content Placeholder 3">
            <a:extLst>
              <a:ext uri="{FF2B5EF4-FFF2-40B4-BE49-F238E27FC236}">
                <a16:creationId xmlns:a16="http://schemas.microsoft.com/office/drawing/2014/main" id="{55AA4163-822F-4E3A-BB62-64635C7098D9}"/>
              </a:ext>
            </a:extLst>
          </p:cNvPr>
          <p:cNvSpPr>
            <a:spLocks noGrp="1"/>
          </p:cNvSpPr>
          <p:nvPr>
            <p:ph sz="half" idx="2"/>
          </p:nvPr>
        </p:nvSpPr>
        <p:spPr>
          <a:xfrm>
            <a:off x="5837130" y="1504753"/>
            <a:ext cx="4348492" cy="4896624"/>
          </a:xfrm>
        </p:spPr>
        <p:txBody>
          <a:bodyPr>
            <a:noAutofit/>
          </a:bodyPr>
          <a:lstStyle/>
          <a:p>
            <a:pPr marL="0" indent="0">
              <a:spcBef>
                <a:spcPts val="600"/>
              </a:spcBef>
              <a:buNone/>
            </a:pPr>
            <a:r>
              <a:rPr lang="en-US" sz="1400" b="1" dirty="0">
                <a:solidFill>
                  <a:schemeClr val="accent5">
                    <a:lumMod val="75000"/>
                  </a:schemeClr>
                </a:solidFill>
              </a:rPr>
              <a:t>Components identified for a 6-year HR plan:</a:t>
            </a:r>
          </a:p>
          <a:p>
            <a:pPr marL="0" indent="0">
              <a:spcBef>
                <a:spcPts val="600"/>
              </a:spcBef>
              <a:buNone/>
            </a:pPr>
            <a:endParaRPr lang="en-US" sz="1200" b="1" dirty="0"/>
          </a:p>
          <a:p>
            <a:pPr marL="0" indent="0">
              <a:spcBef>
                <a:spcPts val="600"/>
              </a:spcBef>
              <a:buNone/>
            </a:pPr>
            <a:r>
              <a:rPr lang="en-US" sz="1200" b="1" dirty="0"/>
              <a:t>Recruiting &amp; Onboarding</a:t>
            </a:r>
          </a:p>
          <a:p>
            <a:pPr>
              <a:spcBef>
                <a:spcPts val="600"/>
              </a:spcBef>
              <a:buFont typeface="Wingdings" panose="05000000000000000000" pitchFamily="2" charset="2"/>
              <a:buChar char="§"/>
            </a:pPr>
            <a:r>
              <a:rPr lang="en-US" sz="1200" b="1" dirty="0"/>
              <a:t>Implementation of an HCM</a:t>
            </a:r>
          </a:p>
          <a:p>
            <a:pPr>
              <a:spcBef>
                <a:spcPts val="600"/>
              </a:spcBef>
              <a:buFont typeface="Wingdings" panose="05000000000000000000" pitchFamily="2" charset="2"/>
              <a:buChar char="§"/>
            </a:pPr>
            <a:r>
              <a:rPr lang="en-US" sz="1200" b="1" dirty="0"/>
              <a:t>1-day new supervisor orientation curriculum</a:t>
            </a:r>
          </a:p>
          <a:p>
            <a:pPr>
              <a:spcBef>
                <a:spcPts val="600"/>
              </a:spcBef>
              <a:buFont typeface="Wingdings" panose="05000000000000000000" pitchFamily="2" charset="2"/>
              <a:buChar char="§"/>
            </a:pPr>
            <a:r>
              <a:rPr lang="en-US" sz="1200" b="1" dirty="0"/>
              <a:t>Video recordings of new hire and new supervisor orientations</a:t>
            </a:r>
          </a:p>
          <a:p>
            <a:pPr>
              <a:spcBef>
                <a:spcPts val="600"/>
              </a:spcBef>
              <a:buFont typeface="Wingdings" panose="05000000000000000000" pitchFamily="2" charset="2"/>
              <a:buChar char="§"/>
            </a:pPr>
            <a:r>
              <a:rPr lang="en-US" sz="1200" b="1" dirty="0"/>
              <a:t>Review of all positions, classifications, and wages</a:t>
            </a:r>
          </a:p>
          <a:p>
            <a:pPr marL="0" indent="0">
              <a:spcBef>
                <a:spcPts val="600"/>
              </a:spcBef>
              <a:buNone/>
            </a:pPr>
            <a:r>
              <a:rPr lang="en-US" sz="1200" b="1" dirty="0"/>
              <a:t>Performance Management, Development &amp; Retention</a:t>
            </a:r>
          </a:p>
          <a:p>
            <a:pPr>
              <a:spcBef>
                <a:spcPts val="600"/>
              </a:spcBef>
              <a:buFont typeface="Wingdings" panose="05000000000000000000" pitchFamily="2" charset="2"/>
              <a:buChar char="§"/>
            </a:pPr>
            <a:r>
              <a:rPr lang="en-US" sz="1200" b="1" dirty="0"/>
              <a:t>Updating HR and budgeting processes, workflows, and reporting</a:t>
            </a:r>
          </a:p>
          <a:p>
            <a:pPr>
              <a:spcBef>
                <a:spcPts val="600"/>
              </a:spcBef>
              <a:buFont typeface="Wingdings" panose="05000000000000000000" pitchFamily="2" charset="2"/>
              <a:buChar char="§"/>
            </a:pPr>
            <a:r>
              <a:rPr lang="en-US" sz="1200" b="1" dirty="0"/>
              <a:t>Review bargaining unit contracts</a:t>
            </a:r>
          </a:p>
          <a:p>
            <a:pPr>
              <a:spcBef>
                <a:spcPts val="600"/>
              </a:spcBef>
              <a:buFont typeface="Wingdings" panose="05000000000000000000" pitchFamily="2" charset="2"/>
              <a:buChar char="§"/>
            </a:pPr>
            <a:r>
              <a:rPr lang="en-US" sz="1200" b="1" dirty="0"/>
              <a:t>Employee surveys and assessments</a:t>
            </a:r>
          </a:p>
          <a:p>
            <a:pPr>
              <a:spcBef>
                <a:spcPts val="600"/>
              </a:spcBef>
              <a:buFont typeface="Wingdings" panose="05000000000000000000" pitchFamily="2" charset="2"/>
              <a:buChar char="§"/>
            </a:pPr>
            <a:r>
              <a:rPr lang="en-US" sz="1200" b="1" dirty="0"/>
              <a:t>Development of career progressions</a:t>
            </a:r>
          </a:p>
          <a:p>
            <a:pPr>
              <a:spcBef>
                <a:spcPts val="600"/>
              </a:spcBef>
              <a:buFont typeface="Wingdings" panose="05000000000000000000" pitchFamily="2" charset="2"/>
              <a:buChar char="§"/>
            </a:pPr>
            <a:r>
              <a:rPr lang="en-US" sz="1200" b="1" dirty="0"/>
              <a:t>Affordable options for employee professional development of hard and soft skills</a:t>
            </a:r>
          </a:p>
          <a:p>
            <a:pPr marL="0" indent="0">
              <a:spcBef>
                <a:spcPts val="600"/>
              </a:spcBef>
              <a:buNone/>
            </a:pPr>
            <a:r>
              <a:rPr lang="en-US" sz="1200" b="1" dirty="0"/>
              <a:t>Contracting</a:t>
            </a:r>
          </a:p>
          <a:p>
            <a:pPr>
              <a:spcBef>
                <a:spcPts val="600"/>
              </a:spcBef>
              <a:buFont typeface="Wingdings" panose="05000000000000000000" pitchFamily="2" charset="2"/>
              <a:buChar char="§"/>
            </a:pPr>
            <a:r>
              <a:rPr lang="en-US" sz="1200" b="1" dirty="0"/>
              <a:t>Champaign Diversity Assistance Program partnership</a:t>
            </a:r>
          </a:p>
          <a:p>
            <a:pPr>
              <a:spcBef>
                <a:spcPts val="600"/>
              </a:spcBef>
              <a:buFont typeface="Wingdings" panose="05000000000000000000" pitchFamily="2" charset="2"/>
              <a:buChar char="§"/>
            </a:pPr>
            <a:r>
              <a:rPr lang="en-US" sz="1200" b="1" dirty="0"/>
              <a:t>Project Labor Agreements</a:t>
            </a:r>
          </a:p>
          <a:p>
            <a:pPr lvl="1">
              <a:spcBef>
                <a:spcPts val="600"/>
              </a:spcBef>
              <a:buFont typeface="Wingdings" panose="05000000000000000000" pitchFamily="2" charset="2"/>
              <a:buChar char="§"/>
            </a:pPr>
            <a:endParaRPr lang="en-US" sz="1200" b="1" dirty="0"/>
          </a:p>
        </p:txBody>
      </p:sp>
    </p:spTree>
    <p:extLst>
      <p:ext uri="{BB962C8B-B14F-4D97-AF65-F5344CB8AC3E}">
        <p14:creationId xmlns:p14="http://schemas.microsoft.com/office/powerpoint/2010/main" val="2410311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3709" y="337740"/>
            <a:ext cx="7766936" cy="1077701"/>
          </a:xfrm>
        </p:spPr>
        <p:txBody>
          <a:bodyPr/>
          <a:lstStyle/>
          <a:p>
            <a:pPr algn="ctr"/>
            <a:r>
              <a:rPr lang="en-US" sz="3600" dirty="0"/>
              <a:t>Champaign County Finances</a:t>
            </a:r>
            <a:r>
              <a:rPr lang="en-US" dirty="0"/>
              <a:t/>
            </a:r>
            <a:br>
              <a:rPr lang="en-US" dirty="0"/>
            </a:br>
            <a:r>
              <a:rPr lang="en-US" sz="2000" b="1" dirty="0">
                <a:solidFill>
                  <a:schemeClr val="accent2">
                    <a:lumMod val="75000"/>
                  </a:schemeClr>
                </a:solidFill>
              </a:rPr>
              <a:t>County General Fund Revenue Summary</a:t>
            </a:r>
            <a:endParaRPr lang="en-US" sz="2000" dirty="0"/>
          </a:p>
        </p:txBody>
      </p:sp>
      <p:sp>
        <p:nvSpPr>
          <p:cNvPr id="3" name="Subtitle 2"/>
          <p:cNvSpPr>
            <a:spLocks noGrp="1"/>
          </p:cNvSpPr>
          <p:nvPr>
            <p:ph type="subTitle" idx="1"/>
          </p:nvPr>
        </p:nvSpPr>
        <p:spPr>
          <a:xfrm>
            <a:off x="1093709" y="1971512"/>
            <a:ext cx="7766936" cy="4304027"/>
          </a:xfrm>
        </p:spPr>
        <p:txBody>
          <a:bodyPr>
            <a:normAutofit fontScale="92500" lnSpcReduction="10000"/>
          </a:bodyPr>
          <a:lstStyle/>
          <a:p>
            <a:pPr algn="l"/>
            <a:r>
              <a:rPr lang="en-US" dirty="0">
                <a:solidFill>
                  <a:schemeClr val="tx1"/>
                </a:solidFill>
              </a:rPr>
              <a:t>General Fund 2020 original budget:			$40.78m</a:t>
            </a:r>
          </a:p>
          <a:p>
            <a:pPr algn="l"/>
            <a:r>
              <a:rPr lang="en-US" dirty="0">
                <a:solidFill>
                  <a:schemeClr val="tx1"/>
                </a:solidFill>
              </a:rPr>
              <a:t>Projected change from original 2020 budget:  -11.8%</a:t>
            </a:r>
          </a:p>
          <a:p>
            <a:pPr algn="l"/>
            <a:r>
              <a:rPr lang="en-US" dirty="0" smtClean="0">
                <a:solidFill>
                  <a:schemeClr val="tx1"/>
                </a:solidFill>
              </a:rPr>
              <a:t>Projected </a:t>
            </a:r>
            <a:r>
              <a:rPr lang="en-US" dirty="0">
                <a:solidFill>
                  <a:schemeClr val="tx1"/>
                </a:solidFill>
              </a:rPr>
              <a:t>increases:	cannabis sales tax (Jul-Dec); property </a:t>
            </a:r>
            <a:r>
              <a:rPr lang="en-US" dirty="0" smtClean="0">
                <a:solidFill>
                  <a:schemeClr val="tx1"/>
                </a:solidFill>
              </a:rPr>
              <a:t>tax </a:t>
            </a:r>
          </a:p>
          <a:p>
            <a:pPr algn="l"/>
            <a:r>
              <a:rPr lang="en-US" dirty="0" smtClean="0">
                <a:solidFill>
                  <a:schemeClr val="tx1"/>
                </a:solidFill>
              </a:rPr>
              <a:t>Projected </a:t>
            </a:r>
            <a:r>
              <a:rPr lang="en-US" dirty="0">
                <a:solidFill>
                  <a:schemeClr val="tx1"/>
                </a:solidFill>
              </a:rPr>
              <a:t>decreases:	one-cent sales tax; court fees/fines; property tax 						hospital ruling; video gaming tax; income tax; use 						tax; event security; licenses/permits</a:t>
            </a:r>
          </a:p>
          <a:p>
            <a:pPr algn="l"/>
            <a:r>
              <a:rPr lang="en-US" dirty="0" smtClean="0">
                <a:solidFill>
                  <a:schemeClr val="tx1"/>
                </a:solidFill>
              </a:rPr>
              <a:t>Fund </a:t>
            </a:r>
            <a:r>
              <a:rPr lang="en-US" dirty="0">
                <a:solidFill>
                  <a:schemeClr val="tx1"/>
                </a:solidFill>
              </a:rPr>
              <a:t>balance as % of expenditure	16.8% (unaudited closeout 2019)</a:t>
            </a:r>
          </a:p>
          <a:p>
            <a:pPr algn="l"/>
            <a:r>
              <a:rPr lang="en-US" dirty="0">
                <a:solidFill>
                  <a:schemeClr val="tx1"/>
                </a:solidFill>
              </a:rPr>
              <a:t>								   9.9% (projected 2020)</a:t>
            </a:r>
          </a:p>
          <a:p>
            <a:pPr algn="l"/>
            <a:r>
              <a:rPr lang="en-US" dirty="0">
                <a:solidFill>
                  <a:schemeClr val="tx1"/>
                </a:solidFill>
              </a:rPr>
              <a:t>								   3.1% (projected 2021)</a:t>
            </a:r>
          </a:p>
          <a:p>
            <a:pPr algn="l"/>
            <a:r>
              <a:rPr lang="en-US" dirty="0">
                <a:solidFill>
                  <a:schemeClr val="tx1"/>
                </a:solidFill>
              </a:rPr>
              <a:t>								  </a:t>
            </a:r>
            <a:r>
              <a:rPr lang="en-US" dirty="0" smtClean="0">
                <a:solidFill>
                  <a:schemeClr val="tx1"/>
                </a:solidFill>
              </a:rPr>
              <a:t>-2.3% </a:t>
            </a:r>
            <a:r>
              <a:rPr lang="en-US" dirty="0">
                <a:solidFill>
                  <a:schemeClr val="tx1"/>
                </a:solidFill>
              </a:rPr>
              <a:t>(projected 2022)	</a:t>
            </a:r>
          </a:p>
          <a:p>
            <a:pPr algn="l"/>
            <a:endParaRPr lang="en-US" dirty="0">
              <a:solidFill>
                <a:schemeClr val="tx1"/>
              </a:solidFill>
            </a:endParaRPr>
          </a:p>
          <a:p>
            <a:pPr algn="l"/>
            <a:r>
              <a:rPr lang="en-US" sz="1700" dirty="0">
                <a:solidFill>
                  <a:schemeClr val="tx1"/>
                </a:solidFill>
              </a:rPr>
              <a:t>See </a:t>
            </a:r>
            <a:r>
              <a:rPr lang="en-US" sz="1700" i="1" dirty="0">
                <a:solidFill>
                  <a:schemeClr val="tx1"/>
                </a:solidFill>
              </a:rPr>
              <a:t>Five-Year Financial Forecast for Fiscal Years 2020-2024 </a:t>
            </a:r>
            <a:r>
              <a:rPr lang="en-US" sz="1700" dirty="0">
                <a:solidFill>
                  <a:schemeClr val="tx1"/>
                </a:solidFill>
              </a:rPr>
              <a:t>for additional details on county budget projections.</a:t>
            </a:r>
            <a:r>
              <a:rPr lang="en-US" dirty="0">
                <a:solidFill>
                  <a:schemeClr val="tx1"/>
                </a:solidFill>
              </a:rPr>
              <a:t>				</a:t>
            </a:r>
          </a:p>
        </p:txBody>
      </p:sp>
    </p:spTree>
    <p:extLst>
      <p:ext uri="{BB962C8B-B14F-4D97-AF65-F5344CB8AC3E}">
        <p14:creationId xmlns:p14="http://schemas.microsoft.com/office/powerpoint/2010/main" val="28560275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Chart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0045" y="1930400"/>
            <a:ext cx="6765536" cy="3767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pPr algn="ctr"/>
            <a:r>
              <a:rPr lang="en-US" dirty="0"/>
              <a:t>Champaign County Finances</a:t>
            </a:r>
            <a:br>
              <a:rPr lang="en-US" dirty="0"/>
            </a:br>
            <a:r>
              <a:rPr lang="en-US" sz="2000" b="1" dirty="0">
                <a:solidFill>
                  <a:schemeClr val="accent2">
                    <a:lumMod val="75000"/>
                  </a:schemeClr>
                </a:solidFill>
              </a:rPr>
              <a:t>County Expenditure Summary</a:t>
            </a:r>
            <a:endParaRPr lang="en-US" dirty="0">
              <a:solidFill>
                <a:schemeClr val="accent2">
                  <a:lumMod val="75000"/>
                </a:schemeClr>
              </a:solidFill>
            </a:endParaRPr>
          </a:p>
        </p:txBody>
      </p:sp>
      <p:sp>
        <p:nvSpPr>
          <p:cNvPr id="6" name="Slide Number Placeholder 9">
            <a:extLst>
              <a:ext uri="{FF2B5EF4-FFF2-40B4-BE49-F238E27FC236}">
                <a16:creationId xmlns:a16="http://schemas.microsoft.com/office/drawing/2014/main" id="{9DD97238-80A1-460D-80BC-38DFF119D50C}"/>
              </a:ext>
            </a:extLst>
          </p:cNvPr>
          <p:cNvSpPr>
            <a:spLocks noGrp="1"/>
          </p:cNvSpPr>
          <p:nvPr>
            <p:ph type="sldNum" sz="quarter" idx="12"/>
          </p:nvPr>
        </p:nvSpPr>
        <p:spPr>
          <a:xfrm>
            <a:off x="11559253" y="6510459"/>
            <a:ext cx="683339" cy="365125"/>
          </a:xfrm>
        </p:spPr>
        <p:txBody>
          <a:bodyPr/>
          <a:lstStyle/>
          <a:p>
            <a:fld id="{519954A3-9DFD-4C44-94BA-B95130A3BA1C}" type="slidenum">
              <a:rPr lang="en-US" sz="1400" smtClean="0">
                <a:solidFill>
                  <a:srgbClr val="286D9F"/>
                </a:solidFill>
              </a:rPr>
              <a:t>13</a:t>
            </a:fld>
            <a:endParaRPr lang="en-US" sz="1400" dirty="0">
              <a:solidFill>
                <a:srgbClr val="286D9F"/>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126204766"/>
              </p:ext>
            </p:extLst>
          </p:nvPr>
        </p:nvGraphicFramePr>
        <p:xfrm>
          <a:off x="513567" y="2730673"/>
          <a:ext cx="3236478" cy="3490795"/>
        </p:xfrm>
        <a:graphic>
          <a:graphicData uri="http://schemas.openxmlformats.org/drawingml/2006/table">
            <a:tbl>
              <a:tblPr firstRow="1" firstCol="1" bandRow="1">
                <a:tableStyleId>{5C22544A-7EE6-4342-B048-85BDC9FD1C3A}</a:tableStyleId>
              </a:tblPr>
              <a:tblGrid>
                <a:gridCol w="2474124">
                  <a:extLst>
                    <a:ext uri="{9D8B030D-6E8A-4147-A177-3AD203B41FA5}">
                      <a16:colId xmlns:a16="http://schemas.microsoft.com/office/drawing/2014/main" val="2890752392"/>
                    </a:ext>
                  </a:extLst>
                </a:gridCol>
                <a:gridCol w="762354">
                  <a:extLst>
                    <a:ext uri="{9D8B030D-6E8A-4147-A177-3AD203B41FA5}">
                      <a16:colId xmlns:a16="http://schemas.microsoft.com/office/drawing/2014/main" val="15277470"/>
                    </a:ext>
                  </a:extLst>
                </a:gridCol>
              </a:tblGrid>
              <a:tr h="295018">
                <a:tc>
                  <a:txBody>
                    <a:bodyPr/>
                    <a:lstStyle/>
                    <a:p>
                      <a:pPr marL="0" marR="0">
                        <a:spcBef>
                          <a:spcPts val="0"/>
                        </a:spcBef>
                        <a:spcAft>
                          <a:spcPts val="0"/>
                        </a:spcAft>
                      </a:pPr>
                      <a:r>
                        <a:rPr lang="en-US" sz="1200" dirty="0">
                          <a:solidFill>
                            <a:schemeClr val="tx1"/>
                          </a:solidFill>
                          <a:effectLst/>
                        </a:rPr>
                        <a:t>General Corporate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40000"/>
                        <a:lumOff val="60000"/>
                      </a:schemeClr>
                    </a:solidFill>
                  </a:tcPr>
                </a:tc>
                <a:tc>
                  <a:txBody>
                    <a:bodyPr/>
                    <a:lstStyle/>
                    <a:p>
                      <a:pPr marL="0" marR="0" algn="r">
                        <a:spcBef>
                          <a:spcPts val="0"/>
                        </a:spcBef>
                        <a:spcAft>
                          <a:spcPts val="0"/>
                        </a:spcAft>
                      </a:pPr>
                      <a:r>
                        <a:rPr lang="en-US" sz="1400" dirty="0">
                          <a:solidFill>
                            <a:schemeClr val="tx1"/>
                          </a:solidFill>
                          <a:effectLst/>
                        </a:rPr>
                        <a:t>$40.8</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40000"/>
                        <a:lumOff val="60000"/>
                      </a:schemeClr>
                    </a:solidFill>
                  </a:tcPr>
                </a:tc>
                <a:extLst>
                  <a:ext uri="{0D108BD9-81ED-4DB2-BD59-A6C34878D82A}">
                    <a16:rowId xmlns:a16="http://schemas.microsoft.com/office/drawing/2014/main" val="4021187850"/>
                  </a:ext>
                </a:extLst>
              </a:tr>
              <a:tr h="319367">
                <a:tc>
                  <a:txBody>
                    <a:bodyPr/>
                    <a:lstStyle/>
                    <a:p>
                      <a:pPr marL="0" marR="0">
                        <a:spcBef>
                          <a:spcPts val="0"/>
                        </a:spcBef>
                        <a:spcAft>
                          <a:spcPts val="0"/>
                        </a:spcAft>
                      </a:pPr>
                      <a:r>
                        <a:rPr lang="en-US" sz="1200" dirty="0">
                          <a:solidFill>
                            <a:schemeClr val="tx1"/>
                          </a:solidFill>
                          <a:effectLst/>
                        </a:rPr>
                        <a:t>Regional Planning Commission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40000"/>
                        <a:lumOff val="60000"/>
                      </a:schemeClr>
                    </a:solidFill>
                  </a:tcPr>
                </a:tc>
                <a:tc>
                  <a:txBody>
                    <a:bodyPr/>
                    <a:lstStyle/>
                    <a:p>
                      <a:pPr marL="0" marR="0" algn="r">
                        <a:spcBef>
                          <a:spcPts val="0"/>
                        </a:spcBef>
                        <a:spcAft>
                          <a:spcPts val="0"/>
                        </a:spcAft>
                      </a:pPr>
                      <a:r>
                        <a:rPr lang="en-US" sz="1400" dirty="0">
                          <a:solidFill>
                            <a:schemeClr val="tx1"/>
                          </a:solidFill>
                          <a:effectLst/>
                        </a:rPr>
                        <a:t>$32.5</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57242533"/>
                  </a:ext>
                </a:extLst>
              </a:tr>
              <a:tr h="319367">
                <a:tc>
                  <a:txBody>
                    <a:bodyPr/>
                    <a:lstStyle/>
                    <a:p>
                      <a:pPr marL="0" marR="0">
                        <a:spcBef>
                          <a:spcPts val="0"/>
                        </a:spcBef>
                        <a:spcAft>
                          <a:spcPts val="0"/>
                        </a:spcAft>
                      </a:pPr>
                      <a:r>
                        <a:rPr lang="en-US" sz="1200" dirty="0">
                          <a:solidFill>
                            <a:schemeClr val="tx1"/>
                          </a:solidFill>
                          <a:effectLst/>
                        </a:rPr>
                        <a:t>Special Revenue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40000"/>
                        <a:lumOff val="60000"/>
                      </a:schemeClr>
                    </a:solidFill>
                  </a:tcPr>
                </a:tc>
                <a:tc>
                  <a:txBody>
                    <a:bodyPr/>
                    <a:lstStyle/>
                    <a:p>
                      <a:pPr marL="0" marR="0" algn="r">
                        <a:spcBef>
                          <a:spcPts val="0"/>
                        </a:spcBef>
                        <a:spcAft>
                          <a:spcPts val="0"/>
                        </a:spcAft>
                      </a:pPr>
                      <a:r>
                        <a:rPr lang="en-US" sz="1400" dirty="0">
                          <a:solidFill>
                            <a:schemeClr val="tx1"/>
                          </a:solidFill>
                          <a:effectLst/>
                        </a:rPr>
                        <a:t>$20.5</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72244157"/>
                  </a:ext>
                </a:extLst>
              </a:tr>
              <a:tr h="321474">
                <a:tc>
                  <a:txBody>
                    <a:bodyPr/>
                    <a:lstStyle/>
                    <a:p>
                      <a:pPr marL="0" marR="0">
                        <a:spcBef>
                          <a:spcPts val="0"/>
                        </a:spcBef>
                        <a:spcAft>
                          <a:spcPts val="0"/>
                        </a:spcAft>
                      </a:pPr>
                      <a:r>
                        <a:rPr lang="en-US" sz="1200" dirty="0">
                          <a:solidFill>
                            <a:schemeClr val="tx1"/>
                          </a:solidFill>
                          <a:effectLst/>
                        </a:rPr>
                        <a:t>Internal Service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40000"/>
                        <a:lumOff val="60000"/>
                      </a:schemeClr>
                    </a:solidFill>
                  </a:tcPr>
                </a:tc>
                <a:tc>
                  <a:txBody>
                    <a:bodyPr/>
                    <a:lstStyle/>
                    <a:p>
                      <a:pPr marL="0" marR="0" algn="r">
                        <a:spcBef>
                          <a:spcPts val="0"/>
                        </a:spcBef>
                        <a:spcAft>
                          <a:spcPts val="0"/>
                        </a:spcAft>
                      </a:pPr>
                      <a:r>
                        <a:rPr lang="en-US" sz="1400" dirty="0">
                          <a:solidFill>
                            <a:schemeClr val="tx1"/>
                          </a:solidFill>
                          <a:effectLst/>
                        </a:rPr>
                        <a:t>$10.9</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55247102"/>
                  </a:ext>
                </a:extLst>
              </a:tr>
              <a:tr h="319367">
                <a:tc>
                  <a:txBody>
                    <a:bodyPr/>
                    <a:lstStyle/>
                    <a:p>
                      <a:pPr marL="0" marR="0">
                        <a:spcBef>
                          <a:spcPts val="0"/>
                        </a:spcBef>
                        <a:spcAft>
                          <a:spcPts val="0"/>
                        </a:spcAft>
                      </a:pPr>
                      <a:r>
                        <a:rPr lang="en-US" sz="1200" dirty="0">
                          <a:solidFill>
                            <a:schemeClr val="tx1"/>
                          </a:solidFill>
                          <a:effectLst/>
                        </a:rPr>
                        <a:t>Mental Health &amp; DD Boards</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40000"/>
                        <a:lumOff val="60000"/>
                      </a:schemeClr>
                    </a:solidFill>
                  </a:tcPr>
                </a:tc>
                <a:tc>
                  <a:txBody>
                    <a:bodyPr/>
                    <a:lstStyle/>
                    <a:p>
                      <a:pPr marL="0" marR="0" algn="r">
                        <a:spcBef>
                          <a:spcPts val="0"/>
                        </a:spcBef>
                        <a:spcAft>
                          <a:spcPts val="0"/>
                        </a:spcAft>
                      </a:pPr>
                      <a:r>
                        <a:rPr lang="en-US" sz="1400" dirty="0">
                          <a:solidFill>
                            <a:schemeClr val="tx1"/>
                          </a:solidFill>
                          <a:effectLst/>
                        </a:rPr>
                        <a:t>$10.1</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76164392"/>
                  </a:ext>
                </a:extLst>
              </a:tr>
              <a:tr h="319367">
                <a:tc>
                  <a:txBody>
                    <a:bodyPr/>
                    <a:lstStyle/>
                    <a:p>
                      <a:pPr marL="0" marR="0">
                        <a:spcBef>
                          <a:spcPts val="0"/>
                        </a:spcBef>
                        <a:spcAft>
                          <a:spcPts val="0"/>
                        </a:spcAft>
                      </a:pPr>
                      <a:r>
                        <a:rPr lang="en-US" sz="1200" dirty="0">
                          <a:solidFill>
                            <a:schemeClr val="tx1"/>
                          </a:solidFill>
                          <a:effectLst/>
                        </a:rPr>
                        <a:t>Highway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40000"/>
                        <a:lumOff val="60000"/>
                      </a:schemeClr>
                    </a:solidFill>
                  </a:tcPr>
                </a:tc>
                <a:tc>
                  <a:txBody>
                    <a:bodyPr/>
                    <a:lstStyle/>
                    <a:p>
                      <a:pPr marL="0" marR="0" algn="r">
                        <a:spcBef>
                          <a:spcPts val="0"/>
                        </a:spcBef>
                        <a:spcAft>
                          <a:spcPts val="0"/>
                        </a:spcAft>
                      </a:pPr>
                      <a:r>
                        <a:rPr lang="en-US" sz="1400" dirty="0">
                          <a:solidFill>
                            <a:schemeClr val="tx1"/>
                          </a:solidFill>
                          <a:effectLst/>
                        </a:rPr>
                        <a:t>$9.5</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33185239"/>
                  </a:ext>
                </a:extLst>
              </a:tr>
              <a:tr h="319367">
                <a:tc>
                  <a:txBody>
                    <a:bodyPr/>
                    <a:lstStyle/>
                    <a:p>
                      <a:pPr marL="0" marR="0">
                        <a:spcBef>
                          <a:spcPts val="0"/>
                        </a:spcBef>
                        <a:spcAft>
                          <a:spcPts val="0"/>
                        </a:spcAft>
                      </a:pPr>
                      <a:r>
                        <a:rPr lang="en-US" sz="1200" dirty="0">
                          <a:solidFill>
                            <a:schemeClr val="tx1"/>
                          </a:solidFill>
                          <a:effectLst/>
                        </a:rPr>
                        <a:t>Capital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40000"/>
                        <a:lumOff val="60000"/>
                      </a:schemeClr>
                    </a:solidFill>
                  </a:tcPr>
                </a:tc>
                <a:tc>
                  <a:txBody>
                    <a:bodyPr/>
                    <a:lstStyle/>
                    <a:p>
                      <a:pPr marL="0" marR="0" algn="r">
                        <a:spcBef>
                          <a:spcPts val="0"/>
                        </a:spcBef>
                        <a:spcAft>
                          <a:spcPts val="0"/>
                        </a:spcAft>
                      </a:pPr>
                      <a:r>
                        <a:rPr lang="en-US" sz="1400" dirty="0">
                          <a:solidFill>
                            <a:schemeClr val="tx1"/>
                          </a:solidFill>
                          <a:effectLst/>
                        </a:rPr>
                        <a:t>$3.5</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6381890"/>
                  </a:ext>
                </a:extLst>
              </a:tr>
              <a:tr h="319367">
                <a:tc>
                  <a:txBody>
                    <a:bodyPr/>
                    <a:lstStyle/>
                    <a:p>
                      <a:pPr marL="0" marR="0">
                        <a:spcBef>
                          <a:spcPts val="0"/>
                        </a:spcBef>
                        <a:spcAft>
                          <a:spcPts val="0"/>
                        </a:spcAft>
                      </a:pPr>
                      <a:r>
                        <a:rPr lang="en-US" sz="1200" dirty="0">
                          <a:solidFill>
                            <a:schemeClr val="tx1"/>
                          </a:solidFill>
                          <a:effectLst/>
                        </a:rPr>
                        <a:t>Enterprise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40000"/>
                        <a:lumOff val="60000"/>
                      </a:schemeClr>
                    </a:solidFill>
                  </a:tcPr>
                </a:tc>
                <a:tc>
                  <a:txBody>
                    <a:bodyPr/>
                    <a:lstStyle/>
                    <a:p>
                      <a:pPr marL="0" marR="0" algn="r">
                        <a:spcBef>
                          <a:spcPts val="0"/>
                        </a:spcBef>
                        <a:spcAft>
                          <a:spcPts val="0"/>
                        </a:spcAft>
                      </a:pPr>
                      <a:r>
                        <a:rPr lang="en-US" sz="1400" dirty="0">
                          <a:solidFill>
                            <a:schemeClr val="tx1"/>
                          </a:solidFill>
                          <a:effectLst/>
                        </a:rPr>
                        <a:t>$0.6</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5050813"/>
                  </a:ext>
                </a:extLst>
              </a:tr>
              <a:tr h="319367">
                <a:tc>
                  <a:txBody>
                    <a:bodyPr/>
                    <a:lstStyle/>
                    <a:p>
                      <a:pPr marL="0" marR="0">
                        <a:spcBef>
                          <a:spcPts val="0"/>
                        </a:spcBef>
                        <a:spcAft>
                          <a:spcPts val="0"/>
                        </a:spcAft>
                      </a:pPr>
                      <a:r>
                        <a:rPr lang="en-US" sz="1200" dirty="0">
                          <a:solidFill>
                            <a:schemeClr val="tx1"/>
                          </a:solidFill>
                          <a:effectLst/>
                        </a:rPr>
                        <a:t>Debt Service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40000"/>
                        <a:lumOff val="60000"/>
                      </a:schemeClr>
                    </a:solidFill>
                  </a:tcPr>
                </a:tc>
                <a:tc>
                  <a:txBody>
                    <a:bodyPr/>
                    <a:lstStyle/>
                    <a:p>
                      <a:pPr marL="0" marR="0" algn="r">
                        <a:spcBef>
                          <a:spcPts val="0"/>
                        </a:spcBef>
                        <a:spcAft>
                          <a:spcPts val="0"/>
                        </a:spcAft>
                      </a:pPr>
                      <a:r>
                        <a:rPr lang="en-US" sz="1400" dirty="0">
                          <a:solidFill>
                            <a:schemeClr val="tx1"/>
                          </a:solidFill>
                          <a:effectLst/>
                        </a:rPr>
                        <a:t>$0</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50525470"/>
                  </a:ext>
                </a:extLst>
              </a:tr>
              <a:tr h="319367">
                <a:tc>
                  <a:txBody>
                    <a:bodyPr/>
                    <a:lstStyle/>
                    <a:p>
                      <a:pPr marL="0" marR="0">
                        <a:spcBef>
                          <a:spcPts val="0"/>
                        </a:spcBef>
                        <a:spcAft>
                          <a:spcPts val="0"/>
                        </a:spcAft>
                      </a:pPr>
                      <a:r>
                        <a:rPr lang="en-US" sz="1200" dirty="0">
                          <a:solidFill>
                            <a:schemeClr val="tx1"/>
                          </a:solidFill>
                          <a:effectLst/>
                        </a:rPr>
                        <a:t>Joint Venture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40000"/>
                        <a:lumOff val="60000"/>
                      </a:schemeClr>
                    </a:solidFill>
                  </a:tcPr>
                </a:tc>
                <a:tc>
                  <a:txBody>
                    <a:bodyPr/>
                    <a:lstStyle/>
                    <a:p>
                      <a:pPr marL="0" marR="0" algn="r">
                        <a:spcBef>
                          <a:spcPts val="0"/>
                        </a:spcBef>
                        <a:spcAft>
                          <a:spcPts val="0"/>
                        </a:spcAft>
                      </a:pPr>
                      <a:r>
                        <a:rPr lang="en-US" sz="1400" dirty="0">
                          <a:solidFill>
                            <a:schemeClr val="tx1"/>
                          </a:solidFill>
                          <a:effectLst/>
                        </a:rPr>
                        <a:t>$0.6</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16957020"/>
                  </a:ext>
                </a:extLst>
              </a:tr>
              <a:tr h="319367">
                <a:tc>
                  <a:txBody>
                    <a:bodyPr/>
                    <a:lstStyle/>
                    <a:p>
                      <a:pPr marL="0" marR="0">
                        <a:spcBef>
                          <a:spcPts val="0"/>
                        </a:spcBef>
                        <a:spcAft>
                          <a:spcPts val="0"/>
                        </a:spcAft>
                      </a:pPr>
                      <a:r>
                        <a:rPr lang="en-US" sz="1200" dirty="0">
                          <a:solidFill>
                            <a:schemeClr val="tx1"/>
                          </a:solidFill>
                          <a:effectLst/>
                        </a:rPr>
                        <a:t>TOTAL EXPENDITURE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40000"/>
                        <a:lumOff val="60000"/>
                      </a:schemeClr>
                    </a:solidFill>
                  </a:tcPr>
                </a:tc>
                <a:tc>
                  <a:txBody>
                    <a:bodyPr/>
                    <a:lstStyle/>
                    <a:p>
                      <a:pPr marL="0" marR="0" algn="r">
                        <a:spcBef>
                          <a:spcPts val="0"/>
                        </a:spcBef>
                        <a:spcAft>
                          <a:spcPts val="0"/>
                        </a:spcAft>
                      </a:pPr>
                      <a:r>
                        <a:rPr lang="en-US" sz="1400" dirty="0">
                          <a:solidFill>
                            <a:schemeClr val="tx1"/>
                          </a:solidFill>
                          <a:effectLst/>
                        </a:rPr>
                        <a:t>$129.1</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99701182"/>
                  </a:ext>
                </a:extLst>
              </a:tr>
            </a:tbl>
          </a:graphicData>
        </a:graphic>
      </p:graphicFrame>
      <p:sp>
        <p:nvSpPr>
          <p:cNvPr id="7" name="Rectangle 3"/>
          <p:cNvSpPr>
            <a:spLocks noChangeArrowheads="1"/>
          </p:cNvSpPr>
          <p:nvPr/>
        </p:nvSpPr>
        <p:spPr bwMode="auto">
          <a:xfrm>
            <a:off x="513567" y="2102453"/>
            <a:ext cx="345120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Expenditure by Fund Type (in millions)</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
        <p:nvSpPr>
          <p:cNvPr id="3" name="TextBox 2"/>
          <p:cNvSpPr txBox="1"/>
          <p:nvPr/>
        </p:nvSpPr>
        <p:spPr>
          <a:xfrm>
            <a:off x="4125804" y="5698248"/>
            <a:ext cx="4684735" cy="738664"/>
          </a:xfrm>
          <a:prstGeom prst="rect">
            <a:avLst/>
          </a:prstGeom>
          <a:noFill/>
        </p:spPr>
        <p:txBody>
          <a:bodyPr wrap="square" rtlCol="0">
            <a:spAutoFit/>
          </a:bodyPr>
          <a:lstStyle/>
          <a:p>
            <a:r>
              <a:rPr lang="en-US" sz="1400" dirty="0"/>
              <a:t>Monthly year-to-date financial information is provided for the General Fund at the Board’s Committee of the Whole meetings.</a:t>
            </a:r>
          </a:p>
        </p:txBody>
      </p:sp>
    </p:spTree>
    <p:extLst>
      <p:ext uri="{BB962C8B-B14F-4D97-AF65-F5344CB8AC3E}">
        <p14:creationId xmlns:p14="http://schemas.microsoft.com/office/powerpoint/2010/main" val="2152105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9017811" cy="993732"/>
          </a:xfrm>
        </p:spPr>
        <p:txBody>
          <a:bodyPr/>
          <a:lstStyle/>
          <a:p>
            <a:pPr algn="ctr"/>
            <a:r>
              <a:rPr lang="en-US" dirty="0"/>
              <a:t>Champaign County Finances</a:t>
            </a:r>
            <a:br>
              <a:rPr lang="en-US" dirty="0"/>
            </a:br>
            <a:r>
              <a:rPr lang="en-US" sz="2000" b="1" dirty="0">
                <a:solidFill>
                  <a:schemeClr val="accent2">
                    <a:lumMod val="75000"/>
                  </a:schemeClr>
                </a:solidFill>
              </a:rPr>
              <a:t>Projects to increase revenue/decrease expenses</a:t>
            </a:r>
            <a:endParaRPr lang="en-US" sz="2000" dirty="0"/>
          </a:p>
        </p:txBody>
      </p:sp>
      <p:sp>
        <p:nvSpPr>
          <p:cNvPr id="3" name="Content Placeholder 2"/>
          <p:cNvSpPr>
            <a:spLocks noGrp="1"/>
          </p:cNvSpPr>
          <p:nvPr>
            <p:ph sz="half" idx="1"/>
          </p:nvPr>
        </p:nvSpPr>
        <p:spPr>
          <a:xfrm>
            <a:off x="677334" y="1766170"/>
            <a:ext cx="4184035" cy="4275191"/>
          </a:xfrm>
        </p:spPr>
        <p:txBody>
          <a:bodyPr/>
          <a:lstStyle/>
          <a:p>
            <a:pPr marL="0" indent="0">
              <a:buNone/>
            </a:pPr>
            <a:r>
              <a:rPr lang="en-US" b="1" dirty="0">
                <a:solidFill>
                  <a:schemeClr val="accent2">
                    <a:lumMod val="75000"/>
                  </a:schemeClr>
                </a:solidFill>
              </a:rPr>
              <a:t>Completed in 2019-2020</a:t>
            </a:r>
          </a:p>
          <a:p>
            <a:pPr>
              <a:buFont typeface="Wingdings" panose="05000000000000000000" pitchFamily="2" charset="2"/>
              <a:buChar char="Ø"/>
            </a:pPr>
            <a:r>
              <a:rPr lang="en-US" dirty="0"/>
              <a:t>Increase pet registration fees; update contract terms with municipalities to close service gaps </a:t>
            </a:r>
          </a:p>
          <a:p>
            <a:pPr>
              <a:buFont typeface="Wingdings" panose="05000000000000000000" pitchFamily="2" charset="2"/>
              <a:buChar char="Ø"/>
            </a:pPr>
            <a:r>
              <a:rPr lang="en-US" dirty="0"/>
              <a:t>Implement cannabis sales tax </a:t>
            </a:r>
          </a:p>
          <a:p>
            <a:pPr>
              <a:buFont typeface="Wingdings" panose="05000000000000000000" pitchFamily="2" charset="2"/>
              <a:buChar char="Ø"/>
            </a:pPr>
            <a:r>
              <a:rPr lang="en-US" dirty="0"/>
              <a:t>Increase waste hauler fees</a:t>
            </a:r>
          </a:p>
          <a:p>
            <a:pPr>
              <a:buFont typeface="Wingdings" panose="05000000000000000000" pitchFamily="2" charset="2"/>
              <a:buChar char="Ø"/>
            </a:pPr>
            <a:r>
              <a:rPr lang="en-US" dirty="0"/>
              <a:t>Negotiate favorable renewal contracts for health insurance broker, copier rental, utilities</a:t>
            </a:r>
          </a:p>
          <a:p>
            <a:pPr>
              <a:buFont typeface="Wingdings" panose="05000000000000000000" pitchFamily="2" charset="2"/>
              <a:buChar char="Ø"/>
            </a:pPr>
            <a:r>
              <a:rPr lang="en-US" dirty="0"/>
              <a:t>Reinstatement of state AOIC subsidy for court services staff </a:t>
            </a:r>
          </a:p>
        </p:txBody>
      </p:sp>
      <p:sp>
        <p:nvSpPr>
          <p:cNvPr id="4" name="Content Placeholder 3"/>
          <p:cNvSpPr>
            <a:spLocks noGrp="1"/>
          </p:cNvSpPr>
          <p:nvPr>
            <p:ph sz="half" idx="2"/>
          </p:nvPr>
        </p:nvSpPr>
        <p:spPr>
          <a:xfrm>
            <a:off x="5089970" y="1766171"/>
            <a:ext cx="4184034" cy="4275192"/>
          </a:xfrm>
        </p:spPr>
        <p:txBody>
          <a:bodyPr/>
          <a:lstStyle/>
          <a:p>
            <a:pPr marL="0" indent="0">
              <a:buNone/>
            </a:pPr>
            <a:r>
              <a:rPr lang="en-US" dirty="0">
                <a:solidFill>
                  <a:schemeClr val="accent2">
                    <a:lumMod val="75000"/>
                  </a:schemeClr>
                </a:solidFill>
              </a:rPr>
              <a:t>In progress</a:t>
            </a:r>
          </a:p>
          <a:p>
            <a:pPr>
              <a:buFont typeface="Wingdings" panose="05000000000000000000" pitchFamily="2" charset="2"/>
              <a:buChar char="Ø"/>
            </a:pPr>
            <a:r>
              <a:rPr lang="en-US" dirty="0">
                <a:solidFill>
                  <a:schemeClr val="tx1"/>
                </a:solidFill>
              </a:rPr>
              <a:t>An offer to join the Douglas County Enterprise Zone for a solar farm project (summer 2020)</a:t>
            </a:r>
          </a:p>
          <a:p>
            <a:pPr>
              <a:buFont typeface="Wingdings" panose="05000000000000000000" pitchFamily="2" charset="2"/>
              <a:buChar char="Ø"/>
            </a:pPr>
            <a:r>
              <a:rPr lang="en-US" dirty="0">
                <a:solidFill>
                  <a:schemeClr val="tx1"/>
                </a:solidFill>
              </a:rPr>
              <a:t>Exploration of an intergovernmental agreement with Urbana to share IT support services (fall 2020)</a:t>
            </a:r>
          </a:p>
          <a:p>
            <a:pPr>
              <a:buFont typeface="Wingdings" panose="05000000000000000000" pitchFamily="2" charset="2"/>
              <a:buChar char="Ø"/>
            </a:pPr>
            <a:r>
              <a:rPr lang="en-US" dirty="0">
                <a:solidFill>
                  <a:schemeClr val="tx1"/>
                </a:solidFill>
              </a:rPr>
              <a:t>Evaluation of options for county purchasing for package delivery, vending services, office supplies (summer 2020)</a:t>
            </a:r>
          </a:p>
          <a:p>
            <a:pPr>
              <a:buFont typeface="Wingdings" panose="05000000000000000000" pitchFamily="2" charset="2"/>
              <a:buChar char="Ø"/>
            </a:pPr>
            <a:endParaRPr lang="en-US" dirty="0">
              <a:solidFill>
                <a:schemeClr val="tx1"/>
              </a:solidFill>
            </a:endParaRPr>
          </a:p>
          <a:p>
            <a:endParaRPr lang="en-US" dirty="0"/>
          </a:p>
        </p:txBody>
      </p:sp>
    </p:spTree>
    <p:extLst>
      <p:ext uri="{BB962C8B-B14F-4D97-AF65-F5344CB8AC3E}">
        <p14:creationId xmlns:p14="http://schemas.microsoft.com/office/powerpoint/2010/main" val="1092787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2" y="331304"/>
            <a:ext cx="8596668" cy="1320800"/>
          </a:xfrm>
        </p:spPr>
        <p:txBody>
          <a:bodyPr/>
          <a:lstStyle/>
          <a:p>
            <a:pPr algn="ctr"/>
            <a:r>
              <a:rPr lang="en-US" dirty="0"/>
              <a:t>Champaign County Government</a:t>
            </a:r>
            <a:br>
              <a:rPr lang="en-US" dirty="0"/>
            </a:br>
            <a:r>
              <a:rPr lang="en-US" sz="1800" b="1" dirty="0">
                <a:solidFill>
                  <a:schemeClr val="accent2">
                    <a:lumMod val="75000"/>
                  </a:schemeClr>
                </a:solidFill>
              </a:rPr>
              <a:t>Nursing Home Obligations to Other County Funds</a:t>
            </a:r>
            <a:endParaRPr lang="en-US" sz="1800" dirty="0">
              <a:solidFill>
                <a:schemeClr val="accent2">
                  <a:lumMod val="75000"/>
                </a:schemeClr>
              </a:solidFill>
            </a:endParaRPr>
          </a:p>
        </p:txBody>
      </p:sp>
      <p:sp>
        <p:nvSpPr>
          <p:cNvPr id="6" name="Slide Number Placeholder 9">
            <a:extLst>
              <a:ext uri="{FF2B5EF4-FFF2-40B4-BE49-F238E27FC236}">
                <a16:creationId xmlns:a16="http://schemas.microsoft.com/office/drawing/2014/main" id="{21D1F5B2-365C-4EAD-B2AD-1DD10D6A9D93}"/>
              </a:ext>
            </a:extLst>
          </p:cNvPr>
          <p:cNvSpPr>
            <a:spLocks noGrp="1"/>
          </p:cNvSpPr>
          <p:nvPr>
            <p:ph type="sldNum" sz="quarter" idx="12"/>
          </p:nvPr>
        </p:nvSpPr>
        <p:spPr>
          <a:xfrm>
            <a:off x="11559253" y="6510459"/>
            <a:ext cx="683339" cy="365125"/>
          </a:xfrm>
        </p:spPr>
        <p:txBody>
          <a:bodyPr/>
          <a:lstStyle/>
          <a:p>
            <a:fld id="{519954A3-9DFD-4C44-94BA-B95130A3BA1C}" type="slidenum">
              <a:rPr lang="en-US" sz="1400" smtClean="0">
                <a:solidFill>
                  <a:srgbClr val="286D9F"/>
                </a:solidFill>
              </a:rPr>
              <a:t>15</a:t>
            </a:fld>
            <a:endParaRPr lang="en-US" sz="1400" dirty="0">
              <a:solidFill>
                <a:srgbClr val="286D9F"/>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547431581"/>
              </p:ext>
            </p:extLst>
          </p:nvPr>
        </p:nvGraphicFramePr>
        <p:xfrm>
          <a:off x="531560" y="1237050"/>
          <a:ext cx="9275049" cy="5495056"/>
        </p:xfrm>
        <a:graphic>
          <a:graphicData uri="http://schemas.openxmlformats.org/drawingml/2006/table">
            <a:tbl>
              <a:tblPr firstRow="1" firstCol="1" bandRow="1">
                <a:tableStyleId>{5C22544A-7EE6-4342-B048-85BDC9FD1C3A}</a:tableStyleId>
              </a:tblPr>
              <a:tblGrid>
                <a:gridCol w="6292616">
                  <a:extLst>
                    <a:ext uri="{9D8B030D-6E8A-4147-A177-3AD203B41FA5}">
                      <a16:colId xmlns:a16="http://schemas.microsoft.com/office/drawing/2014/main" val="3076556256"/>
                    </a:ext>
                  </a:extLst>
                </a:gridCol>
                <a:gridCol w="2512462">
                  <a:extLst>
                    <a:ext uri="{9D8B030D-6E8A-4147-A177-3AD203B41FA5}">
                      <a16:colId xmlns:a16="http://schemas.microsoft.com/office/drawing/2014/main" val="1669797295"/>
                    </a:ext>
                  </a:extLst>
                </a:gridCol>
                <a:gridCol w="297804">
                  <a:extLst>
                    <a:ext uri="{9D8B030D-6E8A-4147-A177-3AD203B41FA5}">
                      <a16:colId xmlns:a16="http://schemas.microsoft.com/office/drawing/2014/main" val="2225207940"/>
                    </a:ext>
                  </a:extLst>
                </a:gridCol>
                <a:gridCol w="172167">
                  <a:extLst>
                    <a:ext uri="{9D8B030D-6E8A-4147-A177-3AD203B41FA5}">
                      <a16:colId xmlns:a16="http://schemas.microsoft.com/office/drawing/2014/main" val="4260391501"/>
                    </a:ext>
                  </a:extLst>
                </a:gridCol>
              </a:tblGrid>
              <a:tr h="322736">
                <a:tc>
                  <a:txBody>
                    <a:bodyPr/>
                    <a:lstStyle/>
                    <a:p>
                      <a:pPr marL="0" marR="0" algn="ctr">
                        <a:spcBef>
                          <a:spcPts val="0"/>
                        </a:spcBef>
                        <a:spcAft>
                          <a:spcPts val="0"/>
                        </a:spcAft>
                      </a:pPr>
                      <a:r>
                        <a:rPr lang="en-US" sz="1400" dirty="0">
                          <a:solidFill>
                            <a:schemeClr val="tx1"/>
                          </a:solidFill>
                          <a:effectLst/>
                        </a:rPr>
                        <a:t>CHAMPAIGN COUNTY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bg1">
                        <a:lumMod val="85000"/>
                      </a:schemeClr>
                    </a:solidFill>
                  </a:tcPr>
                </a:tc>
                <a:tc>
                  <a:txBody>
                    <a:bodyPr/>
                    <a:lstStyle/>
                    <a:p>
                      <a:pPr marL="0" marR="0" algn="ctr">
                        <a:spcBef>
                          <a:spcPts val="0"/>
                        </a:spcBef>
                        <a:spcAft>
                          <a:spcPts val="0"/>
                        </a:spcAft>
                      </a:pPr>
                      <a:r>
                        <a:rPr lang="en-US" sz="1400" dirty="0">
                          <a:solidFill>
                            <a:schemeClr val="tx1"/>
                          </a:solidFill>
                          <a:effectLst/>
                        </a:rPr>
                        <a:t>TOTAL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bg1">
                        <a:lumMod val="85000"/>
                      </a:schemeClr>
                    </a:solidFill>
                  </a:tcPr>
                </a:tc>
                <a:tc>
                  <a:txBody>
                    <a:bodyPr/>
                    <a:lstStyle/>
                    <a:p>
                      <a:endParaRPr lang="en-US" sz="1000" dirty="0">
                        <a:effectLst/>
                        <a:latin typeface="Times New Roman" panose="02020603050405020304" pitchFamily="18" charset="0"/>
                      </a:endParaRPr>
                    </a:p>
                  </a:txBody>
                  <a:tcPr marL="68580" marR="68580" marT="0" marB="0" anchor="b">
                    <a:solidFill>
                      <a:schemeClr val="bg1">
                        <a:lumMod val="85000"/>
                      </a:schemeClr>
                    </a:solidFill>
                  </a:tcPr>
                </a:tc>
                <a:tc>
                  <a:txBody>
                    <a:bodyPr/>
                    <a:lstStyle/>
                    <a:p>
                      <a:pPr marL="0" marR="0">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lumMod val="85000"/>
                      </a:schemeClr>
                    </a:solidFill>
                  </a:tcPr>
                </a:tc>
                <a:extLst>
                  <a:ext uri="{0D108BD9-81ED-4DB2-BD59-A6C34878D82A}">
                    <a16:rowId xmlns:a16="http://schemas.microsoft.com/office/drawing/2014/main" val="2108001955"/>
                  </a:ext>
                </a:extLst>
              </a:tr>
              <a:tr h="314748">
                <a:tc>
                  <a:txBody>
                    <a:bodyPr/>
                    <a:lstStyle/>
                    <a:p>
                      <a:pPr marL="0" marR="0" indent="139700">
                        <a:spcBef>
                          <a:spcPts val="0"/>
                        </a:spcBef>
                        <a:spcAft>
                          <a:spcPts val="0"/>
                        </a:spcAft>
                      </a:pPr>
                      <a:r>
                        <a:rPr lang="en-US" sz="1400" dirty="0" smtClean="0">
                          <a:solidFill>
                            <a:schemeClr val="tx1"/>
                          </a:solidFill>
                          <a:effectLst/>
                        </a:rPr>
                        <a:t>CARF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tx2">
                        <a:lumMod val="20000"/>
                        <a:lumOff val="80000"/>
                      </a:schemeClr>
                    </a:solidFill>
                  </a:tcPr>
                </a:tc>
                <a:tc>
                  <a:txBody>
                    <a:bodyPr/>
                    <a:lstStyle/>
                    <a:p>
                      <a:pPr marL="0" marR="0" algn="r">
                        <a:spcBef>
                          <a:spcPts val="0"/>
                        </a:spcBef>
                        <a:spcAft>
                          <a:spcPts val="0"/>
                        </a:spcAft>
                      </a:pPr>
                      <a:r>
                        <a:rPr lang="en-US" sz="1400" b="1" dirty="0">
                          <a:solidFill>
                            <a:schemeClr val="tx1"/>
                          </a:solidFill>
                          <a:effectLst/>
                        </a:rPr>
                        <a:t> $        609,506.59</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endParaRPr lang="en-US" sz="1000" dirty="0">
                        <a:effectLst/>
                        <a:latin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702942885"/>
                  </a:ext>
                </a:extLst>
              </a:tr>
              <a:tr h="314748">
                <a:tc>
                  <a:txBody>
                    <a:bodyPr/>
                    <a:lstStyle/>
                    <a:p>
                      <a:pPr marL="0" marR="0" indent="139700">
                        <a:spcBef>
                          <a:spcPts val="0"/>
                        </a:spcBef>
                        <a:spcAft>
                          <a:spcPts val="0"/>
                        </a:spcAft>
                      </a:pPr>
                      <a:r>
                        <a:rPr lang="en-US" sz="1400" dirty="0">
                          <a:solidFill>
                            <a:schemeClr val="tx1"/>
                          </a:solidFill>
                          <a:effectLst/>
                        </a:rPr>
                        <a:t> </a:t>
                      </a:r>
                      <a:r>
                        <a:rPr lang="en-US" sz="1400" dirty="0" smtClean="0">
                          <a:solidFill>
                            <a:schemeClr val="tx1"/>
                          </a:solidFill>
                          <a:effectLst/>
                        </a:rPr>
                        <a:t>HWY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tx2">
                        <a:lumMod val="20000"/>
                        <a:lumOff val="80000"/>
                      </a:schemeClr>
                    </a:solidFill>
                  </a:tcPr>
                </a:tc>
                <a:tc>
                  <a:txBody>
                    <a:bodyPr/>
                    <a:lstStyle/>
                    <a:p>
                      <a:pPr marL="0" marR="0" algn="r">
                        <a:spcBef>
                          <a:spcPts val="0"/>
                        </a:spcBef>
                        <a:spcAft>
                          <a:spcPts val="0"/>
                        </a:spcAft>
                      </a:pPr>
                      <a:r>
                        <a:rPr lang="en-US" sz="1400" b="1" dirty="0">
                          <a:solidFill>
                            <a:schemeClr val="tx1"/>
                          </a:solidFill>
                          <a:effectLst/>
                        </a:rPr>
                        <a:t> $            6,344.80 </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endParaRPr lang="en-US" sz="1000" dirty="0">
                        <a:effectLst/>
                        <a:latin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563856351"/>
                  </a:ext>
                </a:extLst>
              </a:tr>
              <a:tr h="314748">
                <a:tc>
                  <a:txBody>
                    <a:bodyPr/>
                    <a:lstStyle/>
                    <a:p>
                      <a:pPr marL="0" marR="0" indent="139700">
                        <a:spcBef>
                          <a:spcPts val="0"/>
                        </a:spcBef>
                        <a:spcAft>
                          <a:spcPts val="0"/>
                        </a:spcAft>
                      </a:pPr>
                      <a:r>
                        <a:rPr lang="en-US" sz="1400" dirty="0" smtClean="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080-071-341.39</a:t>
                      </a:r>
                      <a:endParaRPr lang="en-US" sz="14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endParaRPr>
                    </a:p>
                  </a:txBody>
                  <a:tcPr marL="68580" marR="68580" marT="0" marB="0" anchor="b">
                    <a:solidFill>
                      <a:schemeClr val="tx2">
                        <a:lumMod val="20000"/>
                        <a:lumOff val="80000"/>
                      </a:schemeClr>
                    </a:solidFill>
                  </a:tcPr>
                </a:tc>
                <a:tc>
                  <a:txBody>
                    <a:bodyPr/>
                    <a:lstStyle/>
                    <a:p>
                      <a:pPr marL="0" marR="0" algn="r">
                        <a:spcBef>
                          <a:spcPts val="0"/>
                        </a:spcBef>
                        <a:spcAft>
                          <a:spcPts val="0"/>
                        </a:spcAft>
                      </a:pPr>
                      <a:r>
                        <a:rPr lang="en-US" sz="14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13,771.54</a:t>
                      </a:r>
                    </a:p>
                  </a:txBody>
                  <a:tcPr marL="68580" marR="68580" marT="0" marB="0" anchor="b"/>
                </a:tc>
                <a:tc>
                  <a:txBody>
                    <a:bodyPr/>
                    <a:lstStyle/>
                    <a:p>
                      <a:endParaRPr lang="en-US" sz="1000" dirty="0">
                        <a:effectLst/>
                        <a:latin typeface="Times New Roman" panose="02020603050405020304" pitchFamily="18" charset="0"/>
                      </a:endParaRPr>
                    </a:p>
                  </a:txBody>
                  <a:tcPr marL="68580" marR="68580" marT="0" marB="0" anchor="b"/>
                </a:tc>
                <a:tc>
                  <a:txBody>
                    <a:bodyPr/>
                    <a:lstStyle/>
                    <a:p>
                      <a:pPr marL="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757395656"/>
                  </a:ext>
                </a:extLst>
              </a:tr>
              <a:tr h="314748">
                <a:tc>
                  <a:txBody>
                    <a:bodyPr/>
                    <a:lstStyle/>
                    <a:p>
                      <a:pPr marL="0" marR="0" indent="139700">
                        <a:spcBef>
                          <a:spcPts val="0"/>
                        </a:spcBef>
                        <a:spcAft>
                          <a:spcPts val="0"/>
                        </a:spcAft>
                      </a:pPr>
                      <a:r>
                        <a:rPr lang="en-US" sz="1400" dirty="0" smtClean="0">
                          <a:solidFill>
                            <a:schemeClr val="tx1"/>
                          </a:solidFill>
                          <a:effectLst/>
                        </a:rPr>
                        <a:t>Gen </a:t>
                      </a:r>
                      <a:r>
                        <a:rPr lang="en-US" sz="1400" dirty="0">
                          <a:solidFill>
                            <a:schemeClr val="tx1"/>
                          </a:solidFill>
                          <a:effectLst/>
                        </a:rPr>
                        <a:t>Corp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tx2">
                        <a:lumMod val="20000"/>
                        <a:lumOff val="80000"/>
                      </a:schemeClr>
                    </a:solidFill>
                  </a:tcPr>
                </a:tc>
                <a:tc>
                  <a:txBody>
                    <a:bodyPr/>
                    <a:lstStyle/>
                    <a:p>
                      <a:pPr marL="0" marR="0" algn="r">
                        <a:spcBef>
                          <a:spcPts val="0"/>
                        </a:spcBef>
                        <a:spcAft>
                          <a:spcPts val="0"/>
                        </a:spcAft>
                      </a:pPr>
                      <a:r>
                        <a:rPr lang="en-US" sz="1400" b="1" dirty="0">
                          <a:solidFill>
                            <a:schemeClr val="tx1"/>
                          </a:solidFill>
                          <a:effectLst/>
                        </a:rPr>
                        <a:t> $     2,195,636.58</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endParaRPr lang="en-US" sz="1400" dirty="0">
                        <a:effectLst/>
                        <a:latin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380924"/>
                  </a:ext>
                </a:extLst>
              </a:tr>
              <a:tr h="314748">
                <a:tc>
                  <a:txBody>
                    <a:bodyPr/>
                    <a:lstStyle/>
                    <a:p>
                      <a:pPr marL="0" marR="0" indent="139700">
                        <a:spcBef>
                          <a:spcPts val="0"/>
                        </a:spcBef>
                        <a:spcAft>
                          <a:spcPts val="0"/>
                        </a:spcAft>
                      </a:pPr>
                      <a:r>
                        <a:rPr lang="en-US" sz="1400" dirty="0" smtClean="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Gen </a:t>
                      </a:r>
                      <a:r>
                        <a:rPr lang="en-US" sz="1400"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Corp Post-closure acct.</a:t>
                      </a:r>
                    </a:p>
                  </a:txBody>
                  <a:tcPr marL="68580" marR="68580" marT="0" marB="0" anchor="b">
                    <a:solidFill>
                      <a:schemeClr val="tx2">
                        <a:lumMod val="20000"/>
                        <a:lumOff val="80000"/>
                      </a:schemeClr>
                    </a:solidFill>
                  </a:tcPr>
                </a:tc>
                <a:tc>
                  <a:txBody>
                    <a:bodyPr/>
                    <a:lstStyle/>
                    <a:p>
                      <a:pPr marL="0" marR="0" algn="r">
                        <a:spcBef>
                          <a:spcPts val="0"/>
                        </a:spcBef>
                        <a:spcAft>
                          <a:spcPts val="0"/>
                        </a:spcAft>
                      </a:pPr>
                      <a:r>
                        <a:rPr lang="en-US" sz="14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69,705.00</a:t>
                      </a:r>
                    </a:p>
                  </a:txBody>
                  <a:tcPr marL="68580" marR="68580" marT="0" marB="0" anchor="b"/>
                </a:tc>
                <a:tc>
                  <a:txBody>
                    <a:bodyPr/>
                    <a:lstStyle/>
                    <a:p>
                      <a:endParaRPr lang="en-US" sz="1400" dirty="0">
                        <a:effectLst/>
                        <a:latin typeface="Times New Roman" panose="02020603050405020304" pitchFamily="18" charset="0"/>
                      </a:endParaRPr>
                    </a:p>
                  </a:txBody>
                  <a:tcPr marL="68580" marR="68580" marT="0" marB="0" anchor="b"/>
                </a:tc>
                <a:tc>
                  <a:txBody>
                    <a:bodyPr/>
                    <a:lstStyle/>
                    <a:p>
                      <a:pPr marL="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718836829"/>
                  </a:ext>
                </a:extLst>
              </a:tr>
              <a:tr h="314748">
                <a:tc>
                  <a:txBody>
                    <a:bodyPr/>
                    <a:lstStyle/>
                    <a:p>
                      <a:pPr marL="0" marR="0" indent="139700">
                        <a:spcBef>
                          <a:spcPts val="0"/>
                        </a:spcBef>
                        <a:spcAft>
                          <a:spcPts val="0"/>
                        </a:spcAft>
                      </a:pPr>
                      <a:r>
                        <a:rPr lang="en-US" sz="1400" dirty="0" smtClean="0">
                          <a:solidFill>
                            <a:schemeClr val="tx1"/>
                          </a:solidFill>
                          <a:effectLst/>
                        </a:rPr>
                        <a:t>Health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tx2">
                        <a:lumMod val="20000"/>
                        <a:lumOff val="80000"/>
                      </a:schemeClr>
                    </a:solidFill>
                  </a:tcPr>
                </a:tc>
                <a:tc>
                  <a:txBody>
                    <a:bodyPr/>
                    <a:lstStyle/>
                    <a:p>
                      <a:pPr marL="0" marR="0" algn="r">
                        <a:spcBef>
                          <a:spcPts val="0"/>
                        </a:spcBef>
                        <a:spcAft>
                          <a:spcPts val="0"/>
                        </a:spcAft>
                      </a:pPr>
                      <a:r>
                        <a:rPr lang="en-US" sz="1400" b="1" dirty="0">
                          <a:solidFill>
                            <a:schemeClr val="tx1"/>
                          </a:solidFill>
                          <a:effectLst/>
                        </a:rPr>
                        <a:t> $        456,466.74 </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endParaRPr lang="en-US" sz="1400" dirty="0">
                        <a:effectLst/>
                        <a:latin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53609458"/>
                  </a:ext>
                </a:extLst>
              </a:tr>
              <a:tr h="314748">
                <a:tc>
                  <a:txBody>
                    <a:bodyPr/>
                    <a:lstStyle/>
                    <a:p>
                      <a:pPr marL="0" marR="0" indent="139700">
                        <a:spcBef>
                          <a:spcPts val="0"/>
                        </a:spcBef>
                        <a:spcAft>
                          <a:spcPts val="0"/>
                        </a:spcAft>
                      </a:pPr>
                      <a:r>
                        <a:rPr lang="en-US" sz="1400" dirty="0" smtClean="0">
                          <a:solidFill>
                            <a:schemeClr val="tx1"/>
                          </a:solidFill>
                          <a:effectLst/>
                        </a:rPr>
                        <a:t>IMRF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tx2">
                        <a:lumMod val="20000"/>
                        <a:lumOff val="80000"/>
                      </a:schemeClr>
                    </a:solidFill>
                  </a:tcPr>
                </a:tc>
                <a:tc>
                  <a:txBody>
                    <a:bodyPr/>
                    <a:lstStyle/>
                    <a:p>
                      <a:pPr marL="0" marR="0" algn="r">
                        <a:spcBef>
                          <a:spcPts val="0"/>
                        </a:spcBef>
                        <a:spcAft>
                          <a:spcPts val="0"/>
                        </a:spcAft>
                      </a:pPr>
                      <a:r>
                        <a:rPr lang="en-US" sz="1400" b="1" dirty="0">
                          <a:solidFill>
                            <a:schemeClr val="tx1"/>
                          </a:solidFill>
                          <a:effectLst/>
                        </a:rPr>
                        <a:t> $        182,642.60 </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dirty="0">
                          <a:effectLst/>
                        </a:rPr>
                        <a:t> </a:t>
                      </a:r>
                    </a:p>
                  </a:txBody>
                  <a:tcPr marL="0" marR="0" marT="0" marB="0" anchor="ctr"/>
                </a:tc>
                <a:extLst>
                  <a:ext uri="{0D108BD9-81ED-4DB2-BD59-A6C34878D82A}">
                    <a16:rowId xmlns:a16="http://schemas.microsoft.com/office/drawing/2014/main" val="4241584773"/>
                  </a:ext>
                </a:extLst>
              </a:tr>
              <a:tr h="314748">
                <a:tc>
                  <a:txBody>
                    <a:bodyPr/>
                    <a:lstStyle/>
                    <a:p>
                      <a:pPr marL="0" marR="0" indent="139700">
                        <a:spcBef>
                          <a:spcPts val="0"/>
                        </a:spcBef>
                        <a:spcAft>
                          <a:spcPts val="0"/>
                        </a:spcAft>
                      </a:pPr>
                      <a:r>
                        <a:rPr lang="en-US" sz="1400" dirty="0" smtClean="0">
                          <a:solidFill>
                            <a:schemeClr val="tx1"/>
                          </a:solidFill>
                          <a:effectLst/>
                        </a:rPr>
                        <a:t>MAINTENANCE </a:t>
                      </a:r>
                      <a:endParaRPr lang="en-US" sz="1400" dirty="0">
                        <a:solidFill>
                          <a:schemeClr val="tx1"/>
                        </a:solidFill>
                        <a:effectLst/>
                      </a:endParaRPr>
                    </a:p>
                  </a:txBody>
                  <a:tcPr marL="68580" marR="68580" marT="0" marB="0" anchor="b">
                    <a:solidFill>
                      <a:schemeClr val="tx2">
                        <a:lumMod val="20000"/>
                        <a:lumOff val="80000"/>
                      </a:schemeClr>
                    </a:solidFill>
                  </a:tcPr>
                </a:tc>
                <a:tc>
                  <a:txBody>
                    <a:bodyPr/>
                    <a:lstStyle/>
                    <a:p>
                      <a:pPr marL="0" marR="0" algn="r">
                        <a:spcBef>
                          <a:spcPts val="0"/>
                        </a:spcBef>
                        <a:spcAft>
                          <a:spcPts val="0"/>
                        </a:spcAft>
                      </a:pPr>
                      <a:r>
                        <a:rPr lang="en-US" sz="1400" b="1" dirty="0">
                          <a:solidFill>
                            <a:schemeClr val="tx1"/>
                          </a:solidFill>
                          <a:effectLst/>
                        </a:rPr>
                        <a:t> $        132,883.83 </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endParaRPr lang="en-US" sz="1400" dirty="0">
                        <a:effectLst/>
                        <a:latin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512288618"/>
                  </a:ext>
                </a:extLst>
              </a:tr>
              <a:tr h="314748">
                <a:tc>
                  <a:txBody>
                    <a:bodyPr/>
                    <a:lstStyle/>
                    <a:p>
                      <a:pPr marL="0" marR="0" indent="139700">
                        <a:spcBef>
                          <a:spcPts val="0"/>
                        </a:spcBef>
                        <a:spcAft>
                          <a:spcPts val="0"/>
                        </a:spcAft>
                      </a:pPr>
                      <a:r>
                        <a:rPr lang="en-US" sz="1400" dirty="0" smtClean="0">
                          <a:solidFill>
                            <a:schemeClr val="tx1"/>
                          </a:solidFill>
                          <a:effectLst/>
                        </a:rPr>
                        <a:t>NH</a:t>
                      </a:r>
                      <a:endParaRPr lang="en-US" sz="1400" dirty="0">
                        <a:solidFill>
                          <a:schemeClr val="tx1"/>
                        </a:solidFill>
                        <a:effectLst/>
                      </a:endParaRPr>
                    </a:p>
                  </a:txBody>
                  <a:tcPr marL="68580" marR="68580" marT="0" marB="0" anchor="b">
                    <a:solidFill>
                      <a:schemeClr val="tx2">
                        <a:lumMod val="20000"/>
                        <a:lumOff val="80000"/>
                      </a:schemeClr>
                    </a:solidFill>
                  </a:tcPr>
                </a:tc>
                <a:tc>
                  <a:txBody>
                    <a:bodyPr/>
                    <a:lstStyle/>
                    <a:p>
                      <a:pPr marL="0" marR="0" algn="r">
                        <a:spcBef>
                          <a:spcPts val="0"/>
                        </a:spcBef>
                        <a:spcAft>
                          <a:spcPts val="0"/>
                        </a:spcAft>
                      </a:pPr>
                      <a:r>
                        <a:rPr lang="en-US" sz="14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                 35.99</a:t>
                      </a:r>
                    </a:p>
                  </a:txBody>
                  <a:tcPr marL="68580" marR="68580" marT="0" marB="0" anchor="b"/>
                </a:tc>
                <a:tc>
                  <a:txBody>
                    <a:bodyPr/>
                    <a:lstStyle/>
                    <a:p>
                      <a:endParaRPr lang="en-US" sz="1400" dirty="0">
                        <a:effectLst/>
                        <a:latin typeface="Times New Roman" panose="02020603050405020304" pitchFamily="18" charset="0"/>
                      </a:endParaRPr>
                    </a:p>
                  </a:txBody>
                  <a:tcPr marL="68580" marR="68580" marT="0" marB="0" anchor="b"/>
                </a:tc>
                <a:tc>
                  <a:txBody>
                    <a:bodyPr/>
                    <a:lstStyle/>
                    <a:p>
                      <a:pPr marL="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897014500"/>
                  </a:ext>
                </a:extLst>
              </a:tr>
              <a:tr h="314748">
                <a:tc>
                  <a:txBody>
                    <a:bodyPr/>
                    <a:lstStyle/>
                    <a:p>
                      <a:pPr marL="0" marR="0" indent="139700">
                        <a:spcBef>
                          <a:spcPts val="0"/>
                        </a:spcBef>
                        <a:spcAft>
                          <a:spcPts val="0"/>
                        </a:spcAft>
                      </a:pPr>
                      <a:r>
                        <a:rPr lang="en-US" sz="1400" dirty="0" smtClean="0">
                          <a:solidFill>
                            <a:schemeClr val="tx1"/>
                          </a:solidFill>
                          <a:effectLst/>
                        </a:rPr>
                        <a:t>Postage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tx2">
                        <a:lumMod val="20000"/>
                        <a:lumOff val="80000"/>
                      </a:schemeClr>
                    </a:solidFill>
                  </a:tcPr>
                </a:tc>
                <a:tc>
                  <a:txBody>
                    <a:bodyPr/>
                    <a:lstStyle/>
                    <a:p>
                      <a:pPr marL="0" marR="0" algn="r">
                        <a:spcBef>
                          <a:spcPts val="0"/>
                        </a:spcBef>
                        <a:spcAft>
                          <a:spcPts val="0"/>
                        </a:spcAft>
                      </a:pPr>
                      <a:r>
                        <a:rPr lang="en-US" sz="1400" b="1" dirty="0">
                          <a:solidFill>
                            <a:schemeClr val="tx1"/>
                          </a:solidFill>
                          <a:effectLst/>
                        </a:rPr>
                        <a:t> $            7,544.56 </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endParaRPr lang="en-US" sz="1400" dirty="0">
                        <a:effectLst/>
                        <a:latin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724064157"/>
                  </a:ext>
                </a:extLst>
              </a:tr>
              <a:tr h="314748">
                <a:tc>
                  <a:txBody>
                    <a:bodyPr/>
                    <a:lstStyle/>
                    <a:p>
                      <a:pPr marL="0" marR="0" indent="139700">
                        <a:spcBef>
                          <a:spcPts val="0"/>
                        </a:spcBef>
                        <a:spcAft>
                          <a:spcPts val="0"/>
                        </a:spcAft>
                      </a:pPr>
                      <a:r>
                        <a:rPr lang="en-US" sz="1400" dirty="0" smtClean="0">
                          <a:solidFill>
                            <a:schemeClr val="tx1"/>
                          </a:solidFill>
                          <a:effectLst/>
                        </a:rPr>
                        <a:t>SELF </a:t>
                      </a:r>
                      <a:r>
                        <a:rPr lang="en-US" sz="1400" dirty="0">
                          <a:solidFill>
                            <a:schemeClr val="tx1"/>
                          </a:solidFill>
                          <a:effectLst/>
                        </a:rPr>
                        <a:t>FUNDED INS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tx2">
                        <a:lumMod val="20000"/>
                        <a:lumOff val="80000"/>
                      </a:schemeClr>
                    </a:solidFill>
                  </a:tcPr>
                </a:tc>
                <a:tc>
                  <a:txBody>
                    <a:bodyPr/>
                    <a:lstStyle/>
                    <a:p>
                      <a:pPr marL="0" marR="0" algn="r">
                        <a:spcBef>
                          <a:spcPts val="0"/>
                        </a:spcBef>
                        <a:spcAft>
                          <a:spcPts val="0"/>
                        </a:spcAft>
                      </a:pPr>
                      <a:r>
                        <a:rPr lang="en-US" sz="1400" b="1" dirty="0">
                          <a:solidFill>
                            <a:schemeClr val="tx1"/>
                          </a:solidFill>
                          <a:effectLst/>
                        </a:rPr>
                        <a:t> $     2,169,996.08 </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400" dirty="0">
                          <a:effectLst/>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49448905"/>
                  </a:ext>
                </a:extLst>
              </a:tr>
              <a:tr h="314748">
                <a:tc>
                  <a:txBody>
                    <a:bodyPr/>
                    <a:lstStyle/>
                    <a:p>
                      <a:pPr marL="0" marR="0" indent="139700">
                        <a:spcBef>
                          <a:spcPts val="0"/>
                        </a:spcBef>
                        <a:spcAft>
                          <a:spcPts val="0"/>
                        </a:spcAft>
                      </a:pPr>
                      <a:r>
                        <a:rPr lang="en-US" sz="1400" dirty="0" smtClean="0">
                          <a:solidFill>
                            <a:schemeClr val="tx1"/>
                          </a:solidFill>
                          <a:effectLst/>
                        </a:rPr>
                        <a:t>SS </a:t>
                      </a:r>
                      <a:r>
                        <a:rPr lang="en-US" sz="1400" dirty="0">
                          <a:solidFill>
                            <a:schemeClr val="tx1"/>
                          </a:solidFill>
                          <a:effectLst/>
                        </a:rPr>
                        <a:t>Fund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tx2">
                        <a:lumMod val="20000"/>
                        <a:lumOff val="80000"/>
                      </a:schemeClr>
                    </a:solidFill>
                  </a:tcPr>
                </a:tc>
                <a:tc>
                  <a:txBody>
                    <a:bodyPr/>
                    <a:lstStyle/>
                    <a:p>
                      <a:pPr marL="0" marR="0" algn="r">
                        <a:spcBef>
                          <a:spcPts val="0"/>
                        </a:spcBef>
                        <a:spcAft>
                          <a:spcPts val="0"/>
                        </a:spcAft>
                      </a:pPr>
                      <a:r>
                        <a:rPr lang="en-US" sz="1400" b="1" dirty="0">
                          <a:solidFill>
                            <a:schemeClr val="tx1"/>
                          </a:solidFill>
                          <a:effectLst/>
                        </a:rPr>
                        <a:t> $        232,333.55 </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spcBef>
                          <a:spcPts val="0"/>
                        </a:spcBef>
                        <a:spcAft>
                          <a:spcPts val="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872435487"/>
                  </a:ext>
                </a:extLst>
              </a:tr>
              <a:tr h="314748">
                <a:tc>
                  <a:txBody>
                    <a:bodyPr/>
                    <a:lstStyle/>
                    <a:p>
                      <a:pPr marL="0" marR="0" indent="139700">
                        <a:spcBef>
                          <a:spcPts val="0"/>
                        </a:spcBef>
                        <a:spcAft>
                          <a:spcPts val="0"/>
                        </a:spcAft>
                      </a:pPr>
                      <a:r>
                        <a:rPr lang="en-US" sz="1400" dirty="0" smtClean="0">
                          <a:solidFill>
                            <a:schemeClr val="tx1"/>
                          </a:solidFill>
                          <a:effectLst/>
                        </a:rPr>
                        <a:t>Workers </a:t>
                      </a:r>
                      <a:r>
                        <a:rPr lang="en-US" sz="1400" dirty="0">
                          <a:solidFill>
                            <a:schemeClr val="tx1"/>
                          </a:solidFill>
                          <a:effectLst/>
                        </a:rPr>
                        <a:t>Comp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tx2">
                        <a:lumMod val="20000"/>
                        <a:lumOff val="80000"/>
                      </a:schemeClr>
                    </a:solidFill>
                  </a:tcPr>
                </a:tc>
                <a:tc>
                  <a:txBody>
                    <a:bodyPr/>
                    <a:lstStyle/>
                    <a:p>
                      <a:pPr marL="0" marR="0" algn="r">
                        <a:spcBef>
                          <a:spcPts val="0"/>
                        </a:spcBef>
                        <a:spcAft>
                          <a:spcPts val="0"/>
                        </a:spcAft>
                      </a:pPr>
                      <a:r>
                        <a:rPr lang="en-US" sz="1400" b="1" dirty="0">
                          <a:solidFill>
                            <a:schemeClr val="tx1"/>
                          </a:solidFill>
                          <a:effectLst/>
                        </a:rPr>
                        <a:t> $        389,089.09 </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endParaRPr lang="en-US" sz="1400" dirty="0">
                        <a:effectLst/>
                        <a:latin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752561058"/>
                  </a:ext>
                </a:extLst>
              </a:tr>
              <a:tr h="314748">
                <a:tc>
                  <a:txBody>
                    <a:bodyPr/>
                    <a:lstStyle/>
                    <a:p>
                      <a:pPr marL="0" marR="0" indent="139700">
                        <a:spcBef>
                          <a:spcPts val="0"/>
                        </a:spcBef>
                        <a:spcAft>
                          <a:spcPts val="0"/>
                        </a:spcAft>
                      </a:pPr>
                      <a:r>
                        <a:rPr lang="en-US" sz="1400" dirty="0" smtClean="0">
                          <a:solidFill>
                            <a:schemeClr val="tx1"/>
                          </a:solidFill>
                          <a:effectLst/>
                        </a:rPr>
                        <a:t>Gen </a:t>
                      </a:r>
                      <a:r>
                        <a:rPr lang="en-US" sz="1400" dirty="0">
                          <a:solidFill>
                            <a:schemeClr val="tx1"/>
                          </a:solidFill>
                          <a:effectLst/>
                        </a:rPr>
                        <a:t>Corp Loans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tx2">
                        <a:lumMod val="20000"/>
                        <a:lumOff val="80000"/>
                      </a:schemeClr>
                    </a:solidFill>
                  </a:tcPr>
                </a:tc>
                <a:tc>
                  <a:txBody>
                    <a:bodyPr/>
                    <a:lstStyle/>
                    <a:p>
                      <a:pPr marL="0" marR="0" algn="r">
                        <a:spcBef>
                          <a:spcPts val="0"/>
                        </a:spcBef>
                        <a:spcAft>
                          <a:spcPts val="0"/>
                        </a:spcAft>
                      </a:pPr>
                      <a:r>
                        <a:rPr lang="en-US" sz="1400" b="1" dirty="0">
                          <a:solidFill>
                            <a:schemeClr val="tx1"/>
                          </a:solidFill>
                          <a:effectLst/>
                        </a:rPr>
                        <a:t> $     1,000,000.00 </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endParaRPr lang="en-US" sz="1000" dirty="0">
                        <a:effectLst/>
                        <a:latin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557272983"/>
                  </a:ext>
                </a:extLst>
              </a:tr>
              <a:tr h="314748">
                <a:tc>
                  <a:txBody>
                    <a:bodyPr/>
                    <a:lstStyle/>
                    <a:p>
                      <a:pPr marL="0" marR="0">
                        <a:spcBef>
                          <a:spcPts val="0"/>
                        </a:spcBef>
                        <a:spcAft>
                          <a:spcPts val="0"/>
                        </a:spcAft>
                      </a:pPr>
                      <a:r>
                        <a:rPr lang="en-US" sz="1400" dirty="0">
                          <a:solidFill>
                            <a:schemeClr val="tx1"/>
                          </a:solidFill>
                          <a:effectLst/>
                        </a:rPr>
                        <a:t> </a:t>
                      </a:r>
                      <a:r>
                        <a:rPr lang="en-US" sz="1400" dirty="0" smtClean="0">
                          <a:solidFill>
                            <a:schemeClr val="tx1"/>
                          </a:solidFill>
                          <a:effectLst/>
                        </a:rPr>
                        <a:t>TOTAL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tx2">
                        <a:lumMod val="20000"/>
                        <a:lumOff val="80000"/>
                      </a:schemeClr>
                    </a:solidFill>
                  </a:tcPr>
                </a:tc>
                <a:tc>
                  <a:txBody>
                    <a:bodyPr/>
                    <a:lstStyle/>
                    <a:p>
                      <a:pPr marL="0" marR="0" algn="r">
                        <a:spcBef>
                          <a:spcPts val="0"/>
                        </a:spcBef>
                        <a:spcAft>
                          <a:spcPts val="0"/>
                        </a:spcAft>
                      </a:pPr>
                      <a:r>
                        <a:rPr lang="en-US" sz="1400" b="1" dirty="0">
                          <a:solidFill>
                            <a:schemeClr val="tx1"/>
                          </a:solidFill>
                          <a:effectLst/>
                        </a:rPr>
                        <a:t> $     7,465,956.95 </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endParaRPr lang="en-US" sz="1000" dirty="0">
                        <a:effectLst/>
                        <a:latin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547474032"/>
                  </a:ext>
                </a:extLst>
              </a:tr>
              <a:tr h="451100">
                <a:tc gridSpan="4">
                  <a:txBody>
                    <a:bodyPr/>
                    <a:lstStyle/>
                    <a:p>
                      <a:pPr marL="0" marR="0">
                        <a:spcBef>
                          <a:spcPts val="0"/>
                        </a:spcBef>
                        <a:spcAft>
                          <a:spcPts val="0"/>
                        </a:spcAft>
                      </a:pPr>
                      <a:r>
                        <a:rPr lang="en-US" sz="1300" dirty="0">
                          <a:solidFill>
                            <a:schemeClr val="tx1"/>
                          </a:solidFill>
                          <a:effectLst/>
                        </a:rPr>
                        <a:t>*FY2020 Property Tax Levy reallocated $1.32 million to Tort Immunity Levy, which will reduce the total owed to the Self-Funded Insurance Fund.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chemeClr val="tx2">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394848182"/>
                  </a:ext>
                </a:extLst>
              </a:tr>
            </a:tbl>
          </a:graphicData>
        </a:graphic>
      </p:graphicFrame>
    </p:spTree>
    <p:extLst>
      <p:ext uri="{BB962C8B-B14F-4D97-AF65-F5344CB8AC3E}">
        <p14:creationId xmlns:p14="http://schemas.microsoft.com/office/powerpoint/2010/main" val="18339730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4184035" cy="1320800"/>
          </a:xfrm>
        </p:spPr>
        <p:txBody>
          <a:bodyPr/>
          <a:lstStyle/>
          <a:p>
            <a:r>
              <a:rPr lang="en-US" dirty="0"/>
              <a:t>COVID-19 Update</a:t>
            </a:r>
            <a:br>
              <a:rPr lang="en-US" dirty="0"/>
            </a:br>
            <a:r>
              <a:rPr lang="en-US" dirty="0"/>
              <a:t>Board of Health</a:t>
            </a:r>
          </a:p>
        </p:txBody>
      </p:sp>
      <p:sp>
        <p:nvSpPr>
          <p:cNvPr id="3" name="Content Placeholder 2"/>
          <p:cNvSpPr>
            <a:spLocks noGrp="1"/>
          </p:cNvSpPr>
          <p:nvPr>
            <p:ph sz="half" idx="1"/>
          </p:nvPr>
        </p:nvSpPr>
        <p:spPr>
          <a:xfrm>
            <a:off x="677334" y="2160589"/>
            <a:ext cx="4546020" cy="4259462"/>
          </a:xfrm>
        </p:spPr>
        <p:txBody>
          <a:bodyPr>
            <a:normAutofit/>
          </a:bodyPr>
          <a:lstStyle/>
          <a:p>
            <a:pPr marL="0" indent="0">
              <a:buNone/>
            </a:pPr>
            <a:r>
              <a:rPr lang="en-US" sz="1400" dirty="0">
                <a:latin typeface="Calibri" panose="020F0502020204030204" pitchFamily="34" charset="0"/>
              </a:rPr>
              <a:t>CUPHD is currently working on 14 outbreaks of COVID-19.  As of today, we have around 600 people in quarantine and over 175 in isolation.  The Rantoul Foods outbreak, the largest of the outbreaks in Champaign County, is ongoing.  CUPHD has had to move staff from other areas (Dental, Maternal &amp; Child Health, Infectious Disease, and Wellness and Health Promotion) and cross-train them in case investigation and contact tracing.  </a:t>
            </a:r>
          </a:p>
          <a:p>
            <a:pPr marL="0" indent="0">
              <a:buNone/>
            </a:pPr>
            <a:r>
              <a:rPr lang="en-US" sz="1400" dirty="0">
                <a:latin typeface="Calibri" panose="020F0502020204030204" pitchFamily="34" charset="0"/>
              </a:rPr>
              <a:t>Additionally, we have had to hire 4 translators to assist with contact tracing in Lingala and Q'anjob'al, two languages spoken by many employees at Rantoul Foods and other employers.  The role of CUPHD at this stage in the pandemic is on public education, case investigation, contact tracing, isolation and quarantine, and providing site visits to monitor for infection control practices.  </a:t>
            </a:r>
          </a:p>
          <a:p>
            <a:pPr marL="0" indent="0">
              <a:buNone/>
            </a:pPr>
            <a:r>
              <a:rPr lang="en-US" sz="1400" dirty="0">
                <a:latin typeface="Calibri" panose="020F0502020204030204" pitchFamily="34" charset="0"/>
              </a:rPr>
              <a:t>Additionally we have staff working on reviewing plans for businesses and sectors that will reopen in Phase 3.</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3286490922"/>
              </p:ext>
            </p:extLst>
          </p:nvPr>
        </p:nvGraphicFramePr>
        <p:xfrm>
          <a:off x="5749489" y="273903"/>
          <a:ext cx="5194435" cy="6475735"/>
        </p:xfrm>
        <a:graphic>
          <a:graphicData uri="http://schemas.openxmlformats.org/drawingml/2006/table">
            <a:tbl>
              <a:tblPr/>
              <a:tblGrid>
                <a:gridCol w="1633605">
                  <a:extLst>
                    <a:ext uri="{9D8B030D-6E8A-4147-A177-3AD203B41FA5}">
                      <a16:colId xmlns:a16="http://schemas.microsoft.com/office/drawing/2014/main" val="1896769497"/>
                    </a:ext>
                  </a:extLst>
                </a:gridCol>
                <a:gridCol w="2066027">
                  <a:extLst>
                    <a:ext uri="{9D8B030D-6E8A-4147-A177-3AD203B41FA5}">
                      <a16:colId xmlns:a16="http://schemas.microsoft.com/office/drawing/2014/main" val="2797743842"/>
                    </a:ext>
                  </a:extLst>
                </a:gridCol>
                <a:gridCol w="1494803">
                  <a:extLst>
                    <a:ext uri="{9D8B030D-6E8A-4147-A177-3AD203B41FA5}">
                      <a16:colId xmlns:a16="http://schemas.microsoft.com/office/drawing/2014/main" val="1707992815"/>
                    </a:ext>
                  </a:extLst>
                </a:gridCol>
              </a:tblGrid>
              <a:tr h="129078">
                <a:tc gridSpan="2">
                  <a:txBody>
                    <a:bodyPr/>
                    <a:lstStyle/>
                    <a:p>
                      <a:pPr algn="l" fontAlgn="t"/>
                      <a:r>
                        <a:rPr lang="en-US" sz="1400" b="0" i="0" u="none" strike="noStrike" dirty="0">
                          <a:solidFill>
                            <a:srgbClr val="000000"/>
                          </a:solidFill>
                          <a:effectLst/>
                          <a:latin typeface="Calibri" panose="020F0502020204030204" pitchFamily="34" charset="0"/>
                          <a:cs typeface="Calibri" panose="020F0502020204030204" pitchFamily="34" charset="0"/>
                        </a:rPr>
                        <a:t>March 15, 2020 - May 15, 2020</a:t>
                      </a:r>
                    </a:p>
                  </a:txBody>
                  <a:tcPr marL="6753" marR="6753" marT="6753" marB="0">
                    <a:lnL>
                      <a:noFill/>
                    </a:lnL>
                    <a:lnR>
                      <a:noFill/>
                    </a:lnR>
                    <a:lnT>
                      <a:noFill/>
                    </a:lnT>
                    <a:lnB>
                      <a:noFill/>
                    </a:lnB>
                  </a:tcPr>
                </a:tc>
                <a:tc hMerge="1">
                  <a:txBody>
                    <a:bodyPr/>
                    <a:lstStyle/>
                    <a:p>
                      <a:endParaRPr lang="en-US"/>
                    </a:p>
                  </a:txBody>
                  <a:tcPr/>
                </a:tc>
                <a:tc>
                  <a:txBody>
                    <a:bodyPr/>
                    <a:lstStyle/>
                    <a:p>
                      <a:pPr algn="l" fontAlgn="b"/>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6753" marR="6753" marT="6753" marB="0" anchor="b">
                    <a:lnL>
                      <a:noFill/>
                    </a:lnL>
                    <a:lnR>
                      <a:noFill/>
                    </a:lnR>
                    <a:lnT>
                      <a:noFill/>
                    </a:lnT>
                    <a:lnB>
                      <a:noFill/>
                    </a:lnB>
                  </a:tcPr>
                </a:tc>
                <a:extLst>
                  <a:ext uri="{0D108BD9-81ED-4DB2-BD59-A6C34878D82A}">
                    <a16:rowId xmlns:a16="http://schemas.microsoft.com/office/drawing/2014/main" val="2515761518"/>
                  </a:ext>
                </a:extLst>
              </a:tr>
              <a:tr h="186089">
                <a:tc>
                  <a:txBody>
                    <a:bodyPr/>
                    <a:lstStyle/>
                    <a:p>
                      <a:pPr algn="l" fontAlgn="t"/>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6753" marR="6753" marT="6753" marB="0">
                    <a:lnL>
                      <a:noFill/>
                    </a:lnL>
                    <a:lnR>
                      <a:noFill/>
                    </a:lnR>
                    <a:lnT>
                      <a:noFill/>
                    </a:lnT>
                    <a:lnB>
                      <a:noFill/>
                    </a:lnB>
                  </a:tcPr>
                </a:tc>
                <a:tc>
                  <a:txBody>
                    <a:bodyPr/>
                    <a:lstStyle/>
                    <a:p>
                      <a:pPr algn="l" fontAlgn="t"/>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6753" marR="6753" marT="6753" marB="0">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6753" marR="6753" marT="6753" marB="0" anchor="b">
                    <a:lnL>
                      <a:noFill/>
                    </a:lnL>
                    <a:lnR>
                      <a:noFill/>
                    </a:lnR>
                    <a:lnT>
                      <a:noFill/>
                    </a:lnT>
                    <a:lnB>
                      <a:noFill/>
                    </a:lnB>
                  </a:tcPr>
                </a:tc>
                <a:extLst>
                  <a:ext uri="{0D108BD9-81ED-4DB2-BD59-A6C34878D82A}">
                    <a16:rowId xmlns:a16="http://schemas.microsoft.com/office/drawing/2014/main" val="1298072280"/>
                  </a:ext>
                </a:extLst>
              </a:tr>
              <a:tr h="186089">
                <a:tc>
                  <a:txBody>
                    <a:bodyPr/>
                    <a:lstStyle/>
                    <a:p>
                      <a:pPr algn="l" fontAlgn="t"/>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6753" marR="6753" marT="6753"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cs typeface="Calibri" panose="020F0502020204030204" pitchFamily="34" charset="0"/>
                        </a:rPr>
                        <a:t>Personnel Services</a:t>
                      </a:r>
                    </a:p>
                  </a:txBody>
                  <a:tcPr marL="6753" marR="6753" marT="6753" marB="0">
                    <a:lnL>
                      <a:noFill/>
                    </a:lnL>
                    <a:lnR>
                      <a:noFill/>
                    </a:lnR>
                    <a:lnT>
                      <a:noFill/>
                    </a:lnT>
                    <a:lnB>
                      <a:noFill/>
                    </a:lnB>
                  </a:tcPr>
                </a:tc>
                <a:tc>
                  <a:txBody>
                    <a:bodyPr/>
                    <a:lstStyle/>
                    <a:p>
                      <a:pPr algn="r" fontAlgn="t"/>
                      <a:r>
                        <a:rPr lang="en-US" sz="1400" b="0" i="0" u="none" strike="noStrike" dirty="0">
                          <a:solidFill>
                            <a:srgbClr val="000000"/>
                          </a:solidFill>
                          <a:effectLst/>
                          <a:latin typeface="Calibri" panose="020F0502020204030204" pitchFamily="34" charset="0"/>
                          <a:cs typeface="Calibri" panose="020F0502020204030204" pitchFamily="34" charset="0"/>
                        </a:rPr>
                        <a:t>$103,467.63</a:t>
                      </a:r>
                    </a:p>
                  </a:txBody>
                  <a:tcPr marL="6753" marR="6753" marT="6753" marB="0">
                    <a:lnL>
                      <a:noFill/>
                    </a:lnL>
                    <a:lnR>
                      <a:noFill/>
                    </a:lnR>
                    <a:lnT>
                      <a:noFill/>
                    </a:lnT>
                    <a:lnB>
                      <a:noFill/>
                    </a:lnB>
                  </a:tcPr>
                </a:tc>
                <a:extLst>
                  <a:ext uri="{0D108BD9-81ED-4DB2-BD59-A6C34878D82A}">
                    <a16:rowId xmlns:a16="http://schemas.microsoft.com/office/drawing/2014/main" val="2489085624"/>
                  </a:ext>
                </a:extLst>
              </a:tr>
              <a:tr h="186089">
                <a:tc>
                  <a:txBody>
                    <a:bodyPr/>
                    <a:lstStyle/>
                    <a:p>
                      <a:pPr algn="l" fontAlgn="t"/>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6753" marR="6753" marT="6753"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cs typeface="Calibri" panose="020F0502020204030204" pitchFamily="34" charset="0"/>
                        </a:rPr>
                        <a:t>Fringe Benefits</a:t>
                      </a:r>
                    </a:p>
                  </a:txBody>
                  <a:tcPr marL="6753" marR="6753" marT="6753" marB="0">
                    <a:lnL>
                      <a:noFill/>
                    </a:lnL>
                    <a:lnR>
                      <a:noFill/>
                    </a:lnR>
                    <a:lnT>
                      <a:noFill/>
                    </a:lnT>
                    <a:lnB>
                      <a:noFill/>
                    </a:lnB>
                  </a:tcPr>
                </a:tc>
                <a:tc>
                  <a:txBody>
                    <a:bodyPr/>
                    <a:lstStyle/>
                    <a:p>
                      <a:pPr algn="r" fontAlgn="t"/>
                      <a:r>
                        <a:rPr lang="en-US" sz="1400" b="0" i="0" u="none" strike="noStrike" dirty="0">
                          <a:solidFill>
                            <a:srgbClr val="000000"/>
                          </a:solidFill>
                          <a:effectLst/>
                          <a:latin typeface="Calibri" panose="020F0502020204030204" pitchFamily="34" charset="0"/>
                          <a:cs typeface="Calibri" panose="020F0502020204030204" pitchFamily="34" charset="0"/>
                        </a:rPr>
                        <a:t>$33,411.29</a:t>
                      </a:r>
                    </a:p>
                  </a:txBody>
                  <a:tcPr marL="6753" marR="6753" marT="6753" marB="0">
                    <a:lnL>
                      <a:noFill/>
                    </a:lnL>
                    <a:lnR>
                      <a:noFill/>
                    </a:lnR>
                    <a:lnT>
                      <a:noFill/>
                    </a:lnT>
                    <a:lnB>
                      <a:noFill/>
                    </a:lnB>
                  </a:tcPr>
                </a:tc>
                <a:extLst>
                  <a:ext uri="{0D108BD9-81ED-4DB2-BD59-A6C34878D82A}">
                    <a16:rowId xmlns:a16="http://schemas.microsoft.com/office/drawing/2014/main" val="808321359"/>
                  </a:ext>
                </a:extLst>
              </a:tr>
              <a:tr h="186089">
                <a:tc>
                  <a:txBody>
                    <a:bodyPr/>
                    <a:lstStyle/>
                    <a:p>
                      <a:pPr algn="l" fontAlgn="t"/>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6753" marR="6753" marT="6753"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cs typeface="Calibri" panose="020F0502020204030204" pitchFamily="34" charset="0"/>
                        </a:rPr>
                        <a:t>Supplies</a:t>
                      </a:r>
                    </a:p>
                  </a:txBody>
                  <a:tcPr marL="6753" marR="6753" marT="6753" marB="0">
                    <a:lnL>
                      <a:noFill/>
                    </a:lnL>
                    <a:lnR>
                      <a:noFill/>
                    </a:lnR>
                    <a:lnT>
                      <a:noFill/>
                    </a:lnT>
                    <a:lnB>
                      <a:noFill/>
                    </a:lnB>
                  </a:tcPr>
                </a:tc>
                <a:tc>
                  <a:txBody>
                    <a:bodyPr/>
                    <a:lstStyle/>
                    <a:p>
                      <a:pPr algn="r" fontAlgn="t"/>
                      <a:r>
                        <a:rPr lang="en-US" sz="1400" b="0" i="0" u="none" strike="noStrike" dirty="0">
                          <a:solidFill>
                            <a:srgbClr val="000000"/>
                          </a:solidFill>
                          <a:effectLst/>
                          <a:latin typeface="Calibri" panose="020F0502020204030204" pitchFamily="34" charset="0"/>
                          <a:cs typeface="Calibri" panose="020F0502020204030204" pitchFamily="34" charset="0"/>
                        </a:rPr>
                        <a:t>$4,884.54</a:t>
                      </a:r>
                    </a:p>
                  </a:txBody>
                  <a:tcPr marL="6753" marR="6753" marT="6753" marB="0">
                    <a:lnL>
                      <a:noFill/>
                    </a:lnL>
                    <a:lnR>
                      <a:noFill/>
                    </a:lnR>
                    <a:lnT>
                      <a:noFill/>
                    </a:lnT>
                    <a:lnB>
                      <a:noFill/>
                    </a:lnB>
                  </a:tcPr>
                </a:tc>
                <a:extLst>
                  <a:ext uri="{0D108BD9-81ED-4DB2-BD59-A6C34878D82A}">
                    <a16:rowId xmlns:a16="http://schemas.microsoft.com/office/drawing/2014/main" val="1166374344"/>
                  </a:ext>
                </a:extLst>
              </a:tr>
              <a:tr h="186089">
                <a:tc>
                  <a:txBody>
                    <a:bodyPr/>
                    <a:lstStyle/>
                    <a:p>
                      <a:pPr algn="l" fontAlgn="t"/>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6753" marR="6753" marT="6753"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cs typeface="Calibri" panose="020F0502020204030204" pitchFamily="34" charset="0"/>
                        </a:rPr>
                        <a:t>Photocopying</a:t>
                      </a:r>
                    </a:p>
                  </a:txBody>
                  <a:tcPr marL="6753" marR="6753" marT="6753" marB="0">
                    <a:lnL>
                      <a:noFill/>
                    </a:lnL>
                    <a:lnR>
                      <a:noFill/>
                    </a:lnR>
                    <a:lnT>
                      <a:noFill/>
                    </a:lnT>
                    <a:lnB>
                      <a:noFill/>
                    </a:lnB>
                  </a:tcPr>
                </a:tc>
                <a:tc>
                  <a:txBody>
                    <a:bodyPr/>
                    <a:lstStyle/>
                    <a:p>
                      <a:pPr algn="r" fontAlgn="t"/>
                      <a:r>
                        <a:rPr lang="en-US" sz="1400" b="0" i="0" u="none" strike="noStrike" dirty="0">
                          <a:solidFill>
                            <a:srgbClr val="000000"/>
                          </a:solidFill>
                          <a:effectLst/>
                          <a:latin typeface="Calibri" panose="020F0502020204030204" pitchFamily="34" charset="0"/>
                          <a:cs typeface="Calibri" panose="020F0502020204030204" pitchFamily="34" charset="0"/>
                        </a:rPr>
                        <a:t>$53.46</a:t>
                      </a:r>
                    </a:p>
                  </a:txBody>
                  <a:tcPr marL="6753" marR="6753" marT="6753" marB="0">
                    <a:lnL>
                      <a:noFill/>
                    </a:lnL>
                    <a:lnR>
                      <a:noFill/>
                    </a:lnR>
                    <a:lnT>
                      <a:noFill/>
                    </a:lnT>
                    <a:lnB>
                      <a:noFill/>
                    </a:lnB>
                  </a:tcPr>
                </a:tc>
                <a:extLst>
                  <a:ext uri="{0D108BD9-81ED-4DB2-BD59-A6C34878D82A}">
                    <a16:rowId xmlns:a16="http://schemas.microsoft.com/office/drawing/2014/main" val="750333638"/>
                  </a:ext>
                </a:extLst>
              </a:tr>
              <a:tr h="186089">
                <a:tc>
                  <a:txBody>
                    <a:bodyPr/>
                    <a:lstStyle/>
                    <a:p>
                      <a:pPr algn="l" fontAlgn="t"/>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6753" marR="6753" marT="6753"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cs typeface="Calibri" panose="020F0502020204030204" pitchFamily="34" charset="0"/>
                        </a:rPr>
                        <a:t>Travel Expenses</a:t>
                      </a:r>
                    </a:p>
                  </a:txBody>
                  <a:tcPr marL="6753" marR="6753" marT="6753" marB="0">
                    <a:lnL>
                      <a:noFill/>
                    </a:lnL>
                    <a:lnR>
                      <a:noFill/>
                    </a:lnR>
                    <a:lnT>
                      <a:noFill/>
                    </a:lnT>
                    <a:lnB>
                      <a:noFill/>
                    </a:lnB>
                  </a:tcPr>
                </a:tc>
                <a:tc>
                  <a:txBody>
                    <a:bodyPr/>
                    <a:lstStyle/>
                    <a:p>
                      <a:pPr algn="r" fontAlgn="t"/>
                      <a:r>
                        <a:rPr lang="en-US" sz="1400" b="0" i="0" u="none" strike="noStrike" dirty="0">
                          <a:solidFill>
                            <a:srgbClr val="000000"/>
                          </a:solidFill>
                          <a:effectLst/>
                          <a:latin typeface="Calibri" panose="020F0502020204030204" pitchFamily="34" charset="0"/>
                          <a:cs typeface="Calibri" panose="020F0502020204030204" pitchFamily="34" charset="0"/>
                        </a:rPr>
                        <a:t>$1,651.27</a:t>
                      </a:r>
                    </a:p>
                  </a:txBody>
                  <a:tcPr marL="6753" marR="6753" marT="6753" marB="0">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8334305"/>
                  </a:ext>
                </a:extLst>
              </a:tr>
              <a:tr h="186089">
                <a:tc>
                  <a:txBody>
                    <a:bodyPr/>
                    <a:lstStyle/>
                    <a:p>
                      <a:pPr algn="l" fontAlgn="b"/>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6753" marR="6753" marT="6753" marB="0" anchor="b">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cs typeface="Calibri" panose="020F0502020204030204" pitchFamily="34" charset="0"/>
                        </a:rPr>
                        <a:t>   Total Expenses</a:t>
                      </a:r>
                    </a:p>
                  </a:txBody>
                  <a:tcPr marL="81032" marR="6753" marT="6753" marB="0">
                    <a:lnL>
                      <a:noFill/>
                    </a:lnL>
                    <a:lnR>
                      <a:noFill/>
                    </a:lnR>
                    <a:lnT>
                      <a:noFill/>
                    </a:lnT>
                    <a:lnB>
                      <a:noFill/>
                    </a:lnB>
                  </a:tcPr>
                </a:tc>
                <a:tc>
                  <a:txBody>
                    <a:bodyPr/>
                    <a:lstStyle/>
                    <a:p>
                      <a:pPr algn="r" fontAlgn="t"/>
                      <a:r>
                        <a:rPr lang="en-US" sz="1400" b="0" i="0" u="none" strike="noStrike" dirty="0">
                          <a:solidFill>
                            <a:srgbClr val="000000"/>
                          </a:solidFill>
                          <a:effectLst/>
                          <a:latin typeface="Calibri" panose="020F0502020204030204" pitchFamily="34" charset="0"/>
                          <a:cs typeface="Calibri" panose="020F0502020204030204" pitchFamily="34" charset="0"/>
                        </a:rPr>
                        <a:t>$143,468.19</a:t>
                      </a:r>
                    </a:p>
                  </a:txBody>
                  <a:tcPr marL="6753" marR="6753" marT="6753"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7996720"/>
                  </a:ext>
                </a:extLst>
              </a:tr>
              <a:tr h="186089">
                <a:tc>
                  <a:txBody>
                    <a:bodyPr/>
                    <a:lstStyle/>
                    <a:p>
                      <a:pPr algn="l" fontAlgn="t"/>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6753" marR="6753" marT="6753"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cs typeface="Calibri" panose="020F0502020204030204" pitchFamily="34" charset="0"/>
                        </a:rPr>
                        <a:t>County % per IDPH</a:t>
                      </a:r>
                    </a:p>
                  </a:txBody>
                  <a:tcPr marL="6753" marR="6753" marT="6753" marB="0">
                    <a:lnL>
                      <a:noFill/>
                    </a:lnL>
                    <a:lnR>
                      <a:noFill/>
                    </a:lnR>
                    <a:lnT>
                      <a:noFill/>
                    </a:lnT>
                    <a:lnB>
                      <a:noFill/>
                    </a:lnB>
                  </a:tcPr>
                </a:tc>
                <a:tc>
                  <a:txBody>
                    <a:bodyPr/>
                    <a:lstStyle/>
                    <a:p>
                      <a:pPr algn="r" fontAlgn="t"/>
                      <a:r>
                        <a:rPr lang="en-US" sz="1400" b="0" i="0" u="none" strike="noStrike" dirty="0">
                          <a:solidFill>
                            <a:srgbClr val="000000"/>
                          </a:solidFill>
                          <a:effectLst/>
                          <a:latin typeface="Calibri" panose="020F0502020204030204" pitchFamily="34" charset="0"/>
                          <a:cs typeface="Calibri" panose="020F0502020204030204" pitchFamily="34" charset="0"/>
                        </a:rPr>
                        <a:t>44%</a:t>
                      </a:r>
                    </a:p>
                  </a:txBody>
                  <a:tcPr marL="6753" marR="6753" marT="6753" marB="0">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987170175"/>
                  </a:ext>
                </a:extLst>
              </a:tr>
              <a:tr h="180429">
                <a:tc>
                  <a:txBody>
                    <a:bodyPr/>
                    <a:lstStyle/>
                    <a:p>
                      <a:pPr algn="l" fontAlgn="b"/>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6753" marR="6753" marT="6753" marB="0" anchor="b">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cs typeface="Calibri" panose="020F0502020204030204" pitchFamily="34" charset="0"/>
                        </a:rPr>
                        <a:t>   Champaign County</a:t>
                      </a:r>
                    </a:p>
                  </a:txBody>
                  <a:tcPr marL="81032" marR="6753" marT="6753" marB="0">
                    <a:lnL>
                      <a:noFill/>
                    </a:lnL>
                    <a:lnR>
                      <a:noFill/>
                    </a:lnR>
                    <a:lnT>
                      <a:noFill/>
                    </a:lnT>
                    <a:lnB>
                      <a:noFill/>
                    </a:lnB>
                  </a:tcPr>
                </a:tc>
                <a:tc>
                  <a:txBody>
                    <a:bodyPr/>
                    <a:lstStyle/>
                    <a:p>
                      <a:pPr algn="r" fontAlgn="t"/>
                      <a:r>
                        <a:rPr lang="en-US" sz="1400" b="0" i="0" u="none" strike="noStrike" dirty="0">
                          <a:solidFill>
                            <a:srgbClr val="000000"/>
                          </a:solidFill>
                          <a:effectLst/>
                          <a:latin typeface="Calibri" panose="020F0502020204030204" pitchFamily="34" charset="0"/>
                          <a:cs typeface="Calibri" panose="020F0502020204030204" pitchFamily="34" charset="0"/>
                        </a:rPr>
                        <a:t>$63,126.00</a:t>
                      </a:r>
                    </a:p>
                  </a:txBody>
                  <a:tcPr marL="6753" marR="6753" marT="6753" marB="0">
                    <a:lnL>
                      <a:noFill/>
                    </a:lnL>
                    <a:lnR>
                      <a:noFill/>
                    </a:lnR>
                    <a:lnT>
                      <a:noFill/>
                    </a:lnT>
                    <a:lnB>
                      <a:noFill/>
                    </a:lnB>
                  </a:tcPr>
                </a:tc>
                <a:extLst>
                  <a:ext uri="{0D108BD9-81ED-4DB2-BD59-A6C34878D82A}">
                    <a16:rowId xmlns:a16="http://schemas.microsoft.com/office/drawing/2014/main" val="2339432834"/>
                  </a:ext>
                </a:extLst>
              </a:tr>
              <a:tr h="180429">
                <a:tc>
                  <a:txBody>
                    <a:bodyPr/>
                    <a:lstStyle/>
                    <a:p>
                      <a:pPr algn="l" fontAlgn="b"/>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6753" marR="6753" marT="6753" marB="0" anchor="b">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cs typeface="Calibri" panose="020F0502020204030204" pitchFamily="34" charset="0"/>
                        </a:rPr>
                        <a:t>   CUPHD</a:t>
                      </a:r>
                    </a:p>
                  </a:txBody>
                  <a:tcPr marL="81032" marR="6753" marT="6753" marB="0">
                    <a:lnL>
                      <a:noFill/>
                    </a:lnL>
                    <a:lnR>
                      <a:noFill/>
                    </a:lnR>
                    <a:lnT>
                      <a:noFill/>
                    </a:lnT>
                    <a:lnB>
                      <a:noFill/>
                    </a:lnB>
                  </a:tcPr>
                </a:tc>
                <a:tc>
                  <a:txBody>
                    <a:bodyPr/>
                    <a:lstStyle/>
                    <a:p>
                      <a:pPr algn="r" fontAlgn="t"/>
                      <a:r>
                        <a:rPr lang="en-US" sz="1400" b="0" i="0" u="none" strike="noStrike" dirty="0">
                          <a:solidFill>
                            <a:srgbClr val="000000"/>
                          </a:solidFill>
                          <a:effectLst/>
                          <a:latin typeface="Calibri" panose="020F0502020204030204" pitchFamily="34" charset="0"/>
                          <a:cs typeface="Calibri" panose="020F0502020204030204" pitchFamily="34" charset="0"/>
                        </a:rPr>
                        <a:t>$80,342.19</a:t>
                      </a:r>
                    </a:p>
                  </a:txBody>
                  <a:tcPr marL="6753" marR="6753" marT="6753" marB="0">
                    <a:lnL>
                      <a:noFill/>
                    </a:lnL>
                    <a:lnR>
                      <a:noFill/>
                    </a:lnR>
                    <a:lnT>
                      <a:noFill/>
                    </a:lnT>
                    <a:lnB>
                      <a:noFill/>
                    </a:lnB>
                  </a:tcPr>
                </a:tc>
                <a:extLst>
                  <a:ext uri="{0D108BD9-81ED-4DB2-BD59-A6C34878D82A}">
                    <a16:rowId xmlns:a16="http://schemas.microsoft.com/office/drawing/2014/main" val="1816364218"/>
                  </a:ext>
                </a:extLst>
              </a:tr>
              <a:tr h="180429">
                <a:tc>
                  <a:txBody>
                    <a:bodyPr/>
                    <a:lstStyle/>
                    <a:p>
                      <a:pPr algn="l" fontAlgn="b"/>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6753" marR="6753" marT="6753"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6753" marR="6753" marT="6753"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6753" marR="6753" marT="6753" marB="0" anchor="b">
                    <a:lnL>
                      <a:noFill/>
                    </a:lnL>
                    <a:lnR>
                      <a:noFill/>
                    </a:lnR>
                    <a:lnT>
                      <a:noFill/>
                    </a:lnT>
                    <a:lnB>
                      <a:noFill/>
                    </a:lnB>
                  </a:tcPr>
                </a:tc>
                <a:extLst>
                  <a:ext uri="{0D108BD9-81ED-4DB2-BD59-A6C34878D82A}">
                    <a16:rowId xmlns:a16="http://schemas.microsoft.com/office/drawing/2014/main" val="987748698"/>
                  </a:ext>
                </a:extLst>
              </a:tr>
              <a:tr h="350241">
                <a:tc gridSpan="3">
                  <a:txBody>
                    <a:bodyPr/>
                    <a:lstStyle/>
                    <a:p>
                      <a:pPr algn="l" fontAlgn="t"/>
                      <a:r>
                        <a:rPr lang="en-US" sz="1400" b="0" i="0" u="none" strike="noStrike" dirty="0">
                          <a:solidFill>
                            <a:srgbClr val="000000"/>
                          </a:solidFill>
                          <a:effectLst/>
                          <a:latin typeface="Calibri" panose="020F0502020204030204" pitchFamily="34" charset="0"/>
                          <a:cs typeface="Calibri" panose="020F0502020204030204" pitchFamily="34" charset="0"/>
                        </a:rPr>
                        <a:t>State of Illinois CUPHD vs County Split is based upon 2010 census.</a:t>
                      </a:r>
                    </a:p>
                  </a:txBody>
                  <a:tcPr marL="6753" marR="6753" marT="6753" marB="0">
                    <a:lnL>
                      <a:noFill/>
                    </a:lnL>
                    <a:lnR>
                      <a:noFill/>
                    </a:lnR>
                    <a:lnT>
                      <a:noFill/>
                    </a:lnT>
                    <a:lnB>
                      <a:noFill/>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6029229"/>
                  </a:ext>
                </a:extLst>
              </a:tr>
              <a:tr h="180429">
                <a:tc>
                  <a:txBody>
                    <a:bodyPr/>
                    <a:lstStyle/>
                    <a:p>
                      <a:pPr algn="l" fontAlgn="t"/>
                      <a:r>
                        <a:rPr lang="en-US" sz="1400" b="0" i="0" u="none" strike="noStrike" dirty="0">
                          <a:solidFill>
                            <a:srgbClr val="000000"/>
                          </a:solidFill>
                          <a:effectLst/>
                          <a:latin typeface="Calibri" panose="020F0502020204030204" pitchFamily="34" charset="0"/>
                          <a:cs typeface="Calibri" panose="020F0502020204030204" pitchFamily="34" charset="0"/>
                        </a:rPr>
                        <a:t>CUPHD</a:t>
                      </a:r>
                    </a:p>
                  </a:txBody>
                  <a:tcPr marL="6753" marR="6753" marT="6753" marB="0">
                    <a:lnL>
                      <a:noFill/>
                    </a:lnL>
                    <a:lnR>
                      <a:noFill/>
                    </a:lnR>
                    <a:lnT>
                      <a:noFill/>
                    </a:lnT>
                    <a:lnB>
                      <a:noFill/>
                    </a:lnB>
                  </a:tcPr>
                </a:tc>
                <a:tc>
                  <a:txBody>
                    <a:bodyPr/>
                    <a:lstStyle/>
                    <a:p>
                      <a:pPr algn="r" fontAlgn="t"/>
                      <a:r>
                        <a:rPr lang="en-US" sz="1400" b="0" i="0" u="none" strike="noStrike" dirty="0">
                          <a:solidFill>
                            <a:srgbClr val="000000"/>
                          </a:solidFill>
                          <a:effectLst/>
                          <a:latin typeface="Calibri" panose="020F0502020204030204" pitchFamily="34" charset="0"/>
                          <a:cs typeface="Calibri" panose="020F0502020204030204" pitchFamily="34" charset="0"/>
                        </a:rPr>
                        <a:t>56%</a:t>
                      </a:r>
                    </a:p>
                  </a:txBody>
                  <a:tcPr marL="6753" marR="6753" marT="6753" marB="0">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6753" marR="6753" marT="6753" marB="0" anchor="b">
                    <a:lnL>
                      <a:noFill/>
                    </a:lnL>
                    <a:lnR>
                      <a:noFill/>
                    </a:lnR>
                    <a:lnT>
                      <a:noFill/>
                    </a:lnT>
                    <a:lnB>
                      <a:noFill/>
                    </a:lnB>
                  </a:tcPr>
                </a:tc>
                <a:extLst>
                  <a:ext uri="{0D108BD9-81ED-4DB2-BD59-A6C34878D82A}">
                    <a16:rowId xmlns:a16="http://schemas.microsoft.com/office/drawing/2014/main" val="2103835247"/>
                  </a:ext>
                </a:extLst>
              </a:tr>
              <a:tr h="180429">
                <a:tc>
                  <a:txBody>
                    <a:bodyPr/>
                    <a:lstStyle/>
                    <a:p>
                      <a:pPr algn="l" fontAlgn="t"/>
                      <a:r>
                        <a:rPr lang="en-US" sz="1400" b="0" i="0" u="none" strike="noStrike" dirty="0">
                          <a:solidFill>
                            <a:srgbClr val="000000"/>
                          </a:solidFill>
                          <a:effectLst/>
                          <a:latin typeface="Calibri" panose="020F0502020204030204" pitchFamily="34" charset="0"/>
                          <a:cs typeface="Calibri" panose="020F0502020204030204" pitchFamily="34" charset="0"/>
                        </a:rPr>
                        <a:t>County</a:t>
                      </a:r>
                    </a:p>
                  </a:txBody>
                  <a:tcPr marL="6753" marR="6753" marT="6753" marB="0">
                    <a:lnL>
                      <a:noFill/>
                    </a:lnL>
                    <a:lnR>
                      <a:noFill/>
                    </a:lnR>
                    <a:lnT>
                      <a:noFill/>
                    </a:lnT>
                    <a:lnB>
                      <a:noFill/>
                    </a:lnB>
                  </a:tcPr>
                </a:tc>
                <a:tc>
                  <a:txBody>
                    <a:bodyPr/>
                    <a:lstStyle/>
                    <a:p>
                      <a:pPr algn="r" fontAlgn="t"/>
                      <a:r>
                        <a:rPr lang="en-US" sz="1400" b="0" i="0" u="none" strike="noStrike" dirty="0">
                          <a:solidFill>
                            <a:srgbClr val="000000"/>
                          </a:solidFill>
                          <a:effectLst/>
                          <a:latin typeface="Calibri" panose="020F0502020204030204" pitchFamily="34" charset="0"/>
                          <a:cs typeface="Calibri" panose="020F0502020204030204" pitchFamily="34" charset="0"/>
                        </a:rPr>
                        <a:t>44%</a:t>
                      </a:r>
                    </a:p>
                  </a:txBody>
                  <a:tcPr marL="6753" marR="6753" marT="6753" marB="0">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6753" marR="6753" marT="6753" marB="0" anchor="b">
                    <a:lnL>
                      <a:noFill/>
                    </a:lnL>
                    <a:lnR>
                      <a:noFill/>
                    </a:lnR>
                    <a:lnT>
                      <a:noFill/>
                    </a:lnT>
                    <a:lnB>
                      <a:noFill/>
                    </a:lnB>
                  </a:tcPr>
                </a:tc>
                <a:extLst>
                  <a:ext uri="{0D108BD9-81ED-4DB2-BD59-A6C34878D82A}">
                    <a16:rowId xmlns:a16="http://schemas.microsoft.com/office/drawing/2014/main" val="2879488142"/>
                  </a:ext>
                </a:extLst>
              </a:tr>
              <a:tr h="191042">
                <a:tc>
                  <a:txBody>
                    <a:bodyPr/>
                    <a:lstStyle/>
                    <a:p>
                      <a:pPr algn="l" fontAlgn="t"/>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6753" marR="6753" marT="6753" marB="0">
                    <a:lnL>
                      <a:noFill/>
                    </a:lnL>
                    <a:lnR>
                      <a:noFill/>
                    </a:lnR>
                    <a:lnT>
                      <a:noFill/>
                    </a:lnT>
                    <a:lnB>
                      <a:noFill/>
                    </a:lnB>
                  </a:tcPr>
                </a:tc>
                <a:tc>
                  <a:txBody>
                    <a:bodyPr/>
                    <a:lstStyle/>
                    <a:p>
                      <a:pPr algn="r" fontAlgn="t"/>
                      <a:r>
                        <a:rPr lang="en-US" sz="1400" b="0" i="0" u="none" strike="noStrike" dirty="0">
                          <a:solidFill>
                            <a:srgbClr val="000000"/>
                          </a:solidFill>
                          <a:effectLst/>
                          <a:latin typeface="Calibri" panose="020F0502020204030204" pitchFamily="34" charset="0"/>
                          <a:cs typeface="Calibri" panose="020F0502020204030204" pitchFamily="34" charset="0"/>
                        </a:rPr>
                        <a:t>100%</a:t>
                      </a:r>
                    </a:p>
                  </a:txBody>
                  <a:tcPr marL="6753" marR="6753" marT="6753" marB="0">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6753" marR="6753" marT="6753" marB="0" anchor="b">
                    <a:lnL>
                      <a:noFill/>
                    </a:lnL>
                    <a:lnR>
                      <a:noFill/>
                    </a:lnR>
                    <a:lnT>
                      <a:noFill/>
                    </a:lnT>
                    <a:lnB>
                      <a:noFill/>
                    </a:lnB>
                  </a:tcPr>
                </a:tc>
                <a:extLst>
                  <a:ext uri="{0D108BD9-81ED-4DB2-BD59-A6C34878D82A}">
                    <a16:rowId xmlns:a16="http://schemas.microsoft.com/office/drawing/2014/main" val="1777382784"/>
                  </a:ext>
                </a:extLst>
              </a:tr>
              <a:tr h="191042">
                <a:tc>
                  <a:txBody>
                    <a:bodyPr/>
                    <a:lstStyle/>
                    <a:p>
                      <a:pPr algn="l" fontAlgn="t"/>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6753" marR="6753" marT="6753" marB="0">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6753" marR="6753" marT="6753"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6753" marR="6753" marT="6753" marB="0" anchor="b">
                    <a:lnL>
                      <a:noFill/>
                    </a:lnL>
                    <a:lnR>
                      <a:noFill/>
                    </a:lnR>
                    <a:lnT>
                      <a:noFill/>
                    </a:lnT>
                    <a:lnB>
                      <a:noFill/>
                    </a:lnB>
                  </a:tcPr>
                </a:tc>
                <a:extLst>
                  <a:ext uri="{0D108BD9-81ED-4DB2-BD59-A6C34878D82A}">
                    <a16:rowId xmlns:a16="http://schemas.microsoft.com/office/drawing/2014/main" val="1995737411"/>
                  </a:ext>
                </a:extLst>
              </a:tr>
              <a:tr h="520058">
                <a:tc gridSpan="3">
                  <a:txBody>
                    <a:bodyPr/>
                    <a:lstStyle/>
                    <a:p>
                      <a:pPr algn="l" fontAlgn="t"/>
                      <a:r>
                        <a:rPr lang="en-US" sz="1400" b="0" i="0" u="none" strike="noStrike" dirty="0">
                          <a:solidFill>
                            <a:srgbClr val="000000"/>
                          </a:solidFill>
                          <a:effectLst/>
                          <a:latin typeface="Calibri" panose="020F0502020204030204" pitchFamily="34" charset="0"/>
                          <a:cs typeface="Calibri" panose="020F0502020204030204" pitchFamily="34" charset="0"/>
                        </a:rPr>
                        <a:t>Note:  These expenses are recorded directly into Project # 1298 and may not be final numbers for this time period.</a:t>
                      </a:r>
                    </a:p>
                  </a:txBody>
                  <a:tcPr marL="6753" marR="6753" marT="6753" marB="0">
                    <a:lnL>
                      <a:noFill/>
                    </a:lnL>
                    <a:lnR>
                      <a:noFill/>
                    </a:lnR>
                    <a:lnT>
                      <a:noFill/>
                    </a:lnT>
                    <a:lnB>
                      <a:noFill/>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73566635"/>
                  </a:ext>
                </a:extLst>
              </a:tr>
              <a:tr h="380399">
                <a:tc gridSpan="3">
                  <a:txBody>
                    <a:bodyPr/>
                    <a:lstStyle/>
                    <a:p>
                      <a:pPr algn="l" fontAlgn="t"/>
                      <a:r>
                        <a:rPr lang="en-US" sz="1400" b="0" i="0" u="none" strike="noStrike" dirty="0">
                          <a:solidFill>
                            <a:srgbClr val="000000"/>
                          </a:solidFill>
                          <a:effectLst/>
                          <a:latin typeface="Calibri" panose="020F0502020204030204" pitchFamily="34" charset="0"/>
                          <a:cs typeface="Calibri" panose="020F0502020204030204" pitchFamily="34" charset="0"/>
                        </a:rPr>
                        <a:t>The actual ending amounts will be based upon funds received from other grants or sources to cover COVID-19.</a:t>
                      </a:r>
                    </a:p>
                  </a:txBody>
                  <a:tcPr marL="6753" marR="6753" marT="6753" marB="0">
                    <a:lnL>
                      <a:noFill/>
                    </a:lnL>
                    <a:lnR>
                      <a:noFill/>
                    </a:lnR>
                    <a:lnT>
                      <a:noFill/>
                    </a:lnT>
                    <a:lnB>
                      <a:noFill/>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26584608"/>
                  </a:ext>
                </a:extLst>
              </a:tr>
              <a:tr h="180429">
                <a:tc>
                  <a:txBody>
                    <a:bodyPr/>
                    <a:lstStyle/>
                    <a:p>
                      <a:pPr algn="l" fontAlgn="b"/>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6753" marR="6753" marT="6753"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6753" marR="6753" marT="6753"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6753" marR="6753" marT="6753" marB="0" anchor="b">
                    <a:lnL>
                      <a:noFill/>
                    </a:lnL>
                    <a:lnR>
                      <a:noFill/>
                    </a:lnR>
                    <a:lnT>
                      <a:noFill/>
                    </a:lnT>
                    <a:lnB>
                      <a:noFill/>
                    </a:lnB>
                  </a:tcPr>
                </a:tc>
                <a:extLst>
                  <a:ext uri="{0D108BD9-81ED-4DB2-BD59-A6C34878D82A}">
                    <a16:rowId xmlns:a16="http://schemas.microsoft.com/office/drawing/2014/main" val="2945015596"/>
                  </a:ext>
                </a:extLst>
              </a:tr>
              <a:tr h="689871">
                <a:tc gridSpan="3">
                  <a:txBody>
                    <a:bodyPr/>
                    <a:lstStyle/>
                    <a:p>
                      <a:pPr algn="l" fontAlgn="t"/>
                      <a:r>
                        <a:rPr lang="en-US" sz="1400" b="0" i="0" u="none" strike="noStrike" dirty="0">
                          <a:solidFill>
                            <a:srgbClr val="000000"/>
                          </a:solidFill>
                          <a:effectLst/>
                          <a:latin typeface="Calibri" panose="020F0502020204030204" pitchFamily="34" charset="0"/>
                          <a:cs typeface="Calibri" panose="020F0502020204030204" pitchFamily="34" charset="0"/>
                        </a:rPr>
                        <a:t>We also need to keep in mind the expenses are continuing to increase over this period as the number of cases continue to increase.  As a result, an average will not be indicative of the actual picture.</a:t>
                      </a:r>
                    </a:p>
                  </a:txBody>
                  <a:tcPr marL="6753" marR="6753" marT="6753" marB="0">
                    <a:lnL>
                      <a:noFill/>
                    </a:lnL>
                    <a:lnR>
                      <a:noFill/>
                    </a:lnR>
                    <a:lnT>
                      <a:noFill/>
                    </a:lnT>
                    <a:lnB>
                      <a:noFill/>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90130570"/>
                  </a:ext>
                </a:extLst>
              </a:tr>
              <a:tr h="129078">
                <a:tc>
                  <a:txBody>
                    <a:bodyPr/>
                    <a:lstStyle/>
                    <a:p>
                      <a:pPr algn="l" fontAlgn="t"/>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6753" marR="6753" marT="6753" marB="0">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6753" marR="6753" marT="6753"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Calibri" panose="020F0502020204030204" pitchFamily="34" charset="0"/>
                        <a:cs typeface="Calibri" panose="020F0502020204030204" pitchFamily="34" charset="0"/>
                      </a:endParaRPr>
                    </a:p>
                  </a:txBody>
                  <a:tcPr marL="6753" marR="6753" marT="6753" marB="0" anchor="b">
                    <a:lnL>
                      <a:noFill/>
                    </a:lnL>
                    <a:lnR>
                      <a:noFill/>
                    </a:lnR>
                    <a:lnT>
                      <a:noFill/>
                    </a:lnT>
                    <a:lnB>
                      <a:noFill/>
                    </a:lnB>
                  </a:tcPr>
                </a:tc>
                <a:extLst>
                  <a:ext uri="{0D108BD9-81ED-4DB2-BD59-A6C34878D82A}">
                    <a16:rowId xmlns:a16="http://schemas.microsoft.com/office/drawing/2014/main" val="3697814886"/>
                  </a:ext>
                </a:extLst>
              </a:tr>
              <a:tr h="520058">
                <a:tc gridSpan="3">
                  <a:txBody>
                    <a:bodyPr/>
                    <a:lstStyle/>
                    <a:p>
                      <a:pPr algn="l" fontAlgn="t"/>
                      <a:r>
                        <a:rPr lang="en-US" sz="1400" b="0" i="0" u="none" strike="noStrike" dirty="0">
                          <a:solidFill>
                            <a:srgbClr val="000000"/>
                          </a:solidFill>
                          <a:effectLst/>
                          <a:latin typeface="Calibri" panose="020F0502020204030204" pitchFamily="34" charset="0"/>
                          <a:cs typeface="Calibri" panose="020F0502020204030204" pitchFamily="34" charset="0"/>
                        </a:rPr>
                        <a:t>The estimated expenses above have already exceeded the amount of the grant we received from the state on behalf of Champaign County.</a:t>
                      </a:r>
                    </a:p>
                  </a:txBody>
                  <a:tcPr marL="6753" marR="6753" marT="6753" marB="0">
                    <a:lnL>
                      <a:noFill/>
                    </a:lnL>
                    <a:lnR>
                      <a:noFill/>
                    </a:lnR>
                    <a:lnT>
                      <a:noFill/>
                    </a:lnT>
                    <a:lnB>
                      <a:noFill/>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86143677"/>
                  </a:ext>
                </a:extLst>
              </a:tr>
            </a:tbl>
          </a:graphicData>
        </a:graphic>
      </p:graphicFrame>
    </p:spTree>
    <p:extLst>
      <p:ext uri="{BB962C8B-B14F-4D97-AF65-F5344CB8AC3E}">
        <p14:creationId xmlns:p14="http://schemas.microsoft.com/office/powerpoint/2010/main" val="2644792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COVID-19 Update</a:t>
            </a:r>
            <a:br>
              <a:rPr lang="en-US" dirty="0"/>
            </a:br>
            <a:r>
              <a:rPr lang="en-US" dirty="0"/>
              <a:t>Emergency Operations Center</a:t>
            </a:r>
          </a:p>
        </p:txBody>
      </p:sp>
      <p:sp>
        <p:nvSpPr>
          <p:cNvPr id="3" name="Content Placeholder 2"/>
          <p:cNvSpPr>
            <a:spLocks noGrp="1"/>
          </p:cNvSpPr>
          <p:nvPr>
            <p:ph sz="half" idx="1"/>
          </p:nvPr>
        </p:nvSpPr>
        <p:spPr>
          <a:xfrm>
            <a:off x="571459" y="1959275"/>
            <a:ext cx="4991946" cy="4482926"/>
          </a:xfrm>
        </p:spPr>
        <p:txBody>
          <a:bodyPr>
            <a:noAutofit/>
          </a:bodyPr>
          <a:lstStyle/>
          <a:p>
            <a:pPr marL="0" indent="0">
              <a:buNone/>
            </a:pPr>
            <a:r>
              <a:rPr lang="en-US" sz="1400" dirty="0">
                <a:latin typeface="Calibri" panose="020F0502020204030204" pitchFamily="34" charset="0"/>
                <a:cs typeface="Calibri" panose="020F0502020204030204" pitchFamily="34" charset="0"/>
              </a:rPr>
              <a:t>The EOC has issued </a:t>
            </a:r>
            <a:r>
              <a:rPr lang="en-US" sz="1400" dirty="0">
                <a:solidFill>
                  <a:schemeClr val="accent1">
                    <a:lumMod val="75000"/>
                  </a:schemeClr>
                </a:solidFill>
                <a:latin typeface="Calibri" panose="020F0502020204030204" pitchFamily="34" charset="0"/>
                <a:cs typeface="Calibri" panose="020F0502020204030204" pitchFamily="34" charset="0"/>
              </a:rPr>
              <a:t>58,449</a:t>
            </a:r>
            <a:r>
              <a:rPr lang="en-US" sz="1400" dirty="0">
                <a:latin typeface="Calibri" panose="020F0502020204030204" pitchFamily="34" charset="0"/>
                <a:cs typeface="Calibri" panose="020F0502020204030204" pitchFamily="34" charset="0"/>
              </a:rPr>
              <a:t> units of personal protective equipment (PPE) to </a:t>
            </a:r>
            <a:r>
              <a:rPr lang="en-US" sz="1400" dirty="0">
                <a:solidFill>
                  <a:schemeClr val="accent1">
                    <a:lumMod val="75000"/>
                  </a:schemeClr>
                </a:solidFill>
                <a:latin typeface="Calibri" panose="020F0502020204030204" pitchFamily="34" charset="0"/>
                <a:cs typeface="Calibri" panose="020F0502020204030204" pitchFamily="34" charset="0"/>
              </a:rPr>
              <a:t>22 different organizations </a:t>
            </a:r>
            <a:r>
              <a:rPr lang="en-US" sz="1400" dirty="0">
                <a:latin typeface="Calibri" panose="020F0502020204030204" pitchFamily="34" charset="0"/>
                <a:cs typeface="Calibri" panose="020F0502020204030204" pitchFamily="34" charset="0"/>
              </a:rPr>
              <a:t>across Champaign County. This includes 1,220 N95 respirators, 14,950 surgical masks, 19,360 gloves, 6,670 packages of hand sanitizer, and other supplies.  Recently obtained were surgical masks to distribute to non-essential government workers and visitors as they return to work.</a:t>
            </a:r>
          </a:p>
          <a:p>
            <a:pPr marL="0" indent="0">
              <a:buNone/>
            </a:pPr>
            <a:r>
              <a:rPr lang="en-US" sz="1400" dirty="0">
                <a:latin typeface="Calibri" panose="020F0502020204030204" pitchFamily="34" charset="0"/>
                <a:cs typeface="Calibri" panose="020F0502020204030204" pitchFamily="34" charset="0"/>
              </a:rPr>
              <a:t>EMA will be supporting the State Testing </a:t>
            </a:r>
            <a:r>
              <a:rPr lang="en-US" sz="1400" dirty="0" smtClean="0">
                <a:latin typeface="Calibri" panose="020F0502020204030204" pitchFamily="34" charset="0"/>
                <a:cs typeface="Calibri" panose="020F0502020204030204" pitchFamily="34" charset="0"/>
              </a:rPr>
              <a:t>Site at </a:t>
            </a:r>
            <a:r>
              <a:rPr lang="en-US" sz="1400" dirty="0">
                <a:latin typeface="Calibri" panose="020F0502020204030204" pitchFamily="34" charset="0"/>
                <a:cs typeface="Calibri" panose="020F0502020204030204" pitchFamily="34" charset="0"/>
              </a:rPr>
              <a:t>Marketplace Mall </a:t>
            </a:r>
            <a:r>
              <a:rPr lang="en-US" sz="1400" dirty="0" smtClean="0">
                <a:latin typeface="Calibri" panose="020F0502020204030204" pitchFamily="34" charset="0"/>
                <a:cs typeface="Calibri" panose="020F0502020204030204" pitchFamily="34" charset="0"/>
              </a:rPr>
              <a:t>with </a:t>
            </a:r>
            <a:r>
              <a:rPr lang="en-US" sz="1400" dirty="0">
                <a:latin typeface="Calibri" panose="020F0502020204030204" pitchFamily="34" charset="0"/>
                <a:cs typeface="Calibri" panose="020F0502020204030204" pitchFamily="34" charset="0"/>
              </a:rPr>
              <a:t>the County’s Mobile Command Post.  </a:t>
            </a:r>
          </a:p>
          <a:p>
            <a:pPr marL="0" indent="0">
              <a:buNone/>
            </a:pPr>
            <a:r>
              <a:rPr lang="en-US" sz="1400" dirty="0">
                <a:latin typeface="Calibri" panose="020F0502020204030204" pitchFamily="34" charset="0"/>
                <a:cs typeface="Calibri" panose="020F0502020204030204" pitchFamily="34" charset="0"/>
              </a:rPr>
              <a:t>This week, EMA was able to leverage Illinois Volunteer Organizations Assisting in Disasters (VOAD) to support those affected by the outbreak at Rantoul Foods and in other areas in the county in terms of direct services and supplies (hygiene kits, food, PPE).</a:t>
            </a:r>
          </a:p>
          <a:p>
            <a:pPr marL="0" indent="0">
              <a:buNone/>
            </a:pPr>
            <a:r>
              <a:rPr lang="en-US" sz="1400" dirty="0">
                <a:latin typeface="Calibri" panose="020F0502020204030204" pitchFamily="34" charset="0"/>
                <a:cs typeface="Calibri" panose="020F0502020204030204" pitchFamily="34" charset="0"/>
              </a:rPr>
              <a:t>To date, direct EOC-related expenses supplied by the County have been for staff time of the EMA Coordinator and Deputy Coordinator. Departments are tracking expenses for PPE, supplies, administrative leave time, computers and other items through department budgets for potential FEMA reimbursement of 75%.</a:t>
            </a:r>
          </a:p>
        </p:txBody>
      </p:sp>
      <p:sp>
        <p:nvSpPr>
          <p:cNvPr id="4" name="Content Placeholder 3"/>
          <p:cNvSpPr>
            <a:spLocks noGrp="1"/>
          </p:cNvSpPr>
          <p:nvPr>
            <p:ph sz="half" idx="2"/>
          </p:nvPr>
        </p:nvSpPr>
        <p:spPr>
          <a:xfrm>
            <a:off x="5839026" y="2166243"/>
            <a:ext cx="4527382" cy="4041185"/>
          </a:xfrm>
        </p:spPr>
        <p:txBody>
          <a:bodyPr>
            <a:noAutofit/>
          </a:bodyPr>
          <a:lstStyle/>
          <a:p>
            <a:r>
              <a:rPr lang="en-US" sz="1400" b="1" dirty="0">
                <a:latin typeface="Calibri" panose="020F0502020204030204" pitchFamily="34" charset="0"/>
                <a:cs typeface="Calibri" panose="020F0502020204030204" pitchFamily="34" charset="0"/>
              </a:rPr>
              <a:t>EOC Planning, Operations  and Logistics Groups </a:t>
            </a:r>
            <a:r>
              <a:rPr lang="en-US" sz="1400" dirty="0">
                <a:latin typeface="Calibri" panose="020F0502020204030204" pitchFamily="34" charset="0"/>
                <a:cs typeface="Calibri" panose="020F0502020204030204" pitchFamily="34" charset="0"/>
              </a:rPr>
              <a:t>- focus on continued containment of the pandemic and increasing local testing </a:t>
            </a:r>
          </a:p>
          <a:p>
            <a:r>
              <a:rPr lang="en-US" sz="1400" b="1" dirty="0">
                <a:latin typeface="Calibri" panose="020F0502020204030204" pitchFamily="34" charset="0"/>
                <a:cs typeface="Calibri" panose="020F0502020204030204" pitchFamily="34" charset="0"/>
              </a:rPr>
              <a:t>EOC Policy and Economic Development Groups </a:t>
            </a:r>
            <a:r>
              <a:rPr lang="en-US" sz="1400" dirty="0">
                <a:latin typeface="Calibri" panose="020F0502020204030204" pitchFamily="34" charset="0"/>
                <a:cs typeface="Calibri" panose="020F0502020204030204" pitchFamily="34" charset="0"/>
              </a:rPr>
              <a:t>-focus on strategies for re-opening safely</a:t>
            </a:r>
          </a:p>
          <a:p>
            <a:r>
              <a:rPr lang="en-US" sz="1400" b="1" dirty="0">
                <a:latin typeface="Calibri" panose="020F0502020204030204" pitchFamily="34" charset="0"/>
                <a:cs typeface="Calibri" panose="020F0502020204030204" pitchFamily="34" charset="0"/>
              </a:rPr>
              <a:t>EOC Finance Group </a:t>
            </a:r>
            <a:r>
              <a:rPr lang="en-US" sz="1400" dirty="0">
                <a:latin typeface="Calibri" panose="020F0502020204030204" pitchFamily="34" charset="0"/>
                <a:cs typeface="Calibri" panose="020F0502020204030204" pitchFamily="34" charset="0"/>
              </a:rPr>
              <a:t>– focus on applying for relief/reimbursements for expenses for local efforts; Champaign Fire Dept has applied for $200,000 for 10 Fire Districts for PPE</a:t>
            </a:r>
          </a:p>
          <a:p>
            <a:r>
              <a:rPr lang="en-US" sz="1400" b="1" dirty="0">
                <a:latin typeface="Calibri" panose="020F0502020204030204" pitchFamily="34" charset="0"/>
                <a:cs typeface="Calibri" panose="020F0502020204030204" pitchFamily="34" charset="0"/>
              </a:rPr>
              <a:t>EOC Communications Group </a:t>
            </a:r>
            <a:r>
              <a:rPr lang="en-US" sz="1400" dirty="0">
                <a:latin typeface="Calibri" panose="020F0502020204030204" pitchFamily="34" charset="0"/>
                <a:cs typeface="Calibri" panose="020F0502020204030204" pitchFamily="34" charset="0"/>
              </a:rPr>
              <a:t>– focus on accurate and timely messaging for EOC activities and pandemic issues</a:t>
            </a:r>
          </a:p>
          <a:p>
            <a:pPr marL="0" indent="0">
              <a:buNone/>
            </a:pPr>
            <a:endParaRPr lang="en-US" sz="1400" dirty="0">
              <a:latin typeface="Calibri" panose="020F0502020204030204" pitchFamily="34" charset="0"/>
              <a:cs typeface="Calibri" panose="020F0502020204030204" pitchFamily="34" charset="0"/>
            </a:endParaRPr>
          </a:p>
          <a:p>
            <a:pPr marL="0" indent="0">
              <a:buNone/>
            </a:pPr>
            <a:r>
              <a:rPr lang="en-US" sz="1400" dirty="0">
                <a:latin typeface="Calibri" panose="020F0502020204030204" pitchFamily="34" charset="0"/>
                <a:cs typeface="Calibri" panose="020F0502020204030204" pitchFamily="34" charset="0"/>
              </a:rPr>
              <a:t>Please see additional </a:t>
            </a:r>
            <a:r>
              <a:rPr lang="en-US" sz="1400" dirty="0" smtClean="0">
                <a:latin typeface="Calibri" panose="020F0502020204030204" pitchFamily="34" charset="0"/>
                <a:cs typeface="Calibri" panose="020F0502020204030204" pitchFamily="34" charset="0"/>
              </a:rPr>
              <a:t>handout </a:t>
            </a:r>
            <a:r>
              <a:rPr lang="en-US" sz="1400" dirty="0">
                <a:latin typeface="Calibri" panose="020F0502020204030204" pitchFamily="34" charset="0"/>
                <a:cs typeface="Calibri" panose="020F0502020204030204" pitchFamily="34" charset="0"/>
              </a:rPr>
              <a:t>for legal questions regarding re-opening strategies and sample re-opening plans for local businesses that will meet public health guidelines.</a:t>
            </a:r>
          </a:p>
        </p:txBody>
      </p:sp>
    </p:spTree>
    <p:extLst>
      <p:ext uri="{BB962C8B-B14F-4D97-AF65-F5344CB8AC3E}">
        <p14:creationId xmlns:p14="http://schemas.microsoft.com/office/powerpoint/2010/main" val="29916096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568524"/>
            <a:ext cx="8596668" cy="1051117"/>
          </a:xfrm>
        </p:spPr>
        <p:txBody>
          <a:bodyPr>
            <a:normAutofit/>
          </a:bodyPr>
          <a:lstStyle/>
          <a:p>
            <a:pPr algn="ctr"/>
            <a:r>
              <a:rPr lang="en-US" dirty="0"/>
              <a:t>Champaign County Government</a:t>
            </a:r>
            <a:br>
              <a:rPr lang="en-US" dirty="0"/>
            </a:br>
            <a:r>
              <a:rPr lang="en-US" sz="1800" b="1" dirty="0">
                <a:solidFill>
                  <a:schemeClr val="accent2">
                    <a:lumMod val="75000"/>
                  </a:schemeClr>
                </a:solidFill>
              </a:rPr>
              <a:t>Preparing for 2021</a:t>
            </a:r>
            <a:endParaRPr lang="en-US" sz="1800" b="1" dirty="0"/>
          </a:p>
        </p:txBody>
      </p:sp>
      <p:sp>
        <p:nvSpPr>
          <p:cNvPr id="3" name="Content Placeholder 2"/>
          <p:cNvSpPr>
            <a:spLocks noGrp="1"/>
          </p:cNvSpPr>
          <p:nvPr>
            <p:ph idx="1"/>
          </p:nvPr>
        </p:nvSpPr>
        <p:spPr>
          <a:xfrm>
            <a:off x="677334" y="1808958"/>
            <a:ext cx="8905077" cy="4278692"/>
          </a:xfrm>
        </p:spPr>
        <p:txBody>
          <a:bodyPr>
            <a:normAutofit/>
          </a:bodyPr>
          <a:lstStyle/>
          <a:p>
            <a:pPr>
              <a:buFont typeface="Wingdings" panose="05000000000000000000" pitchFamily="2" charset="2"/>
              <a:buChar char="Ø"/>
            </a:pPr>
            <a:r>
              <a:rPr lang="en-US" dirty="0"/>
              <a:t>Re-opening county facilities and services to the “new normal” (June - Dec 			2020)</a:t>
            </a:r>
          </a:p>
          <a:p>
            <a:pPr>
              <a:buFont typeface="Wingdings" panose="05000000000000000000" pitchFamily="2" charset="2"/>
              <a:buChar char="Ø"/>
            </a:pPr>
            <a:r>
              <a:rPr lang="en-US" dirty="0"/>
              <a:t>Reduce spending to close expected revenue deficit gap (June – Dec 2020)</a:t>
            </a:r>
          </a:p>
          <a:p>
            <a:pPr>
              <a:buFont typeface="Wingdings" panose="05000000000000000000" pitchFamily="2" charset="2"/>
              <a:buChar char="Ø"/>
            </a:pPr>
            <a:r>
              <a:rPr lang="en-US" dirty="0"/>
              <a:t>Census 2020 (summer 2020)</a:t>
            </a:r>
          </a:p>
          <a:p>
            <a:pPr>
              <a:buFont typeface="Wingdings" panose="05000000000000000000" pitchFamily="2" charset="2"/>
              <a:buChar char="Ø"/>
            </a:pPr>
            <a:r>
              <a:rPr lang="en-US" dirty="0"/>
              <a:t>Adopt a 6-Year Human Resources Plan (June 2020)</a:t>
            </a:r>
          </a:p>
          <a:p>
            <a:pPr>
              <a:buFont typeface="Wingdings" panose="05000000000000000000" pitchFamily="2" charset="2"/>
              <a:buChar char="Ø"/>
            </a:pPr>
            <a:r>
              <a:rPr lang="en-US" dirty="0"/>
              <a:t>Review progress on 10-year Facilities Plan, 6-Year IT plan and County 				Strategic Plan (June 2020)</a:t>
            </a:r>
          </a:p>
          <a:p>
            <a:pPr>
              <a:buFont typeface="Wingdings" panose="05000000000000000000" pitchFamily="2" charset="2"/>
              <a:buChar char="Ø"/>
            </a:pPr>
            <a:r>
              <a:rPr lang="en-US" dirty="0"/>
              <a:t>Adopt a 2021 Budget (Nov 2020)</a:t>
            </a:r>
          </a:p>
          <a:p>
            <a:pPr>
              <a:buFont typeface="Wingdings" panose="05000000000000000000" pitchFamily="2" charset="2"/>
              <a:buChar char="Ø"/>
            </a:pPr>
            <a:r>
              <a:rPr lang="en-US" dirty="0"/>
              <a:t>Hold General Elections (Nov 2020)</a:t>
            </a:r>
          </a:p>
          <a:p>
            <a:pPr>
              <a:buFont typeface="Wingdings" panose="05000000000000000000" pitchFamily="2" charset="2"/>
              <a:buChar char="Ø"/>
            </a:pPr>
            <a:r>
              <a:rPr lang="en-US" dirty="0"/>
              <a:t>Review of continuing Nursing Home obligations (Dec 2020)</a:t>
            </a:r>
          </a:p>
          <a:p>
            <a:pPr>
              <a:buFont typeface="Wingdings" panose="05000000000000000000" pitchFamily="2" charset="2"/>
              <a:buChar char="Ø"/>
            </a:pPr>
            <a:r>
              <a:rPr lang="en-US" dirty="0"/>
              <a:t>Re-districting county based on 2020 Census (Jan-Jun 2021)</a:t>
            </a:r>
          </a:p>
        </p:txBody>
      </p:sp>
    </p:spTree>
    <p:extLst>
      <p:ext uri="{BB962C8B-B14F-4D97-AF65-F5344CB8AC3E}">
        <p14:creationId xmlns:p14="http://schemas.microsoft.com/office/powerpoint/2010/main" val="23759792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1118" y="359080"/>
            <a:ext cx="7532886" cy="1118991"/>
          </a:xfrm>
        </p:spPr>
        <p:txBody>
          <a:bodyPr>
            <a:normAutofit fontScale="90000"/>
          </a:bodyPr>
          <a:lstStyle/>
          <a:p>
            <a:pPr algn="ctr"/>
            <a:r>
              <a:rPr lang="en-US" dirty="0"/>
              <a:t>Office of the County Executive - Budget</a:t>
            </a:r>
            <a:br>
              <a:rPr lang="en-US" dirty="0"/>
            </a:br>
            <a:r>
              <a:rPr lang="en-US" sz="1800" dirty="0">
                <a:solidFill>
                  <a:schemeClr val="accent2">
                    <a:lumMod val="75000"/>
                  </a:schemeClr>
                </a:solidFill>
              </a:rPr>
              <a:t>Fund balance guideline is 12.5-16.7%. 2020 projected revenue to expenditure deficit is $</a:t>
            </a:r>
            <a:r>
              <a:rPr lang="en-US" sz="1800" dirty="0" smtClean="0">
                <a:solidFill>
                  <a:schemeClr val="accent2">
                    <a:lumMod val="75000"/>
                  </a:schemeClr>
                </a:solidFill>
              </a:rPr>
              <a:t>3.1m</a:t>
            </a:r>
            <a:r>
              <a:rPr lang="en-US" sz="1800" dirty="0">
                <a:solidFill>
                  <a:schemeClr val="accent2">
                    <a:lumMod val="75000"/>
                  </a:schemeClr>
                </a:solidFill>
              </a:rPr>
              <a:t>, which will reduce fund balance to 9.9%. </a:t>
            </a:r>
            <a:r>
              <a:rPr lang="en-US" dirty="0">
                <a:solidFill>
                  <a:schemeClr val="accent2">
                    <a:lumMod val="75000"/>
                  </a:schemeClr>
                </a:solidFill>
              </a:rPr>
              <a:t/>
            </a:r>
            <a:br>
              <a:rPr lang="en-US" dirty="0">
                <a:solidFill>
                  <a:schemeClr val="accent2">
                    <a:lumMod val="75000"/>
                  </a:schemeClr>
                </a:solidFill>
              </a:rPr>
            </a:br>
            <a:endParaRPr lang="en-US" dirty="0"/>
          </a:p>
        </p:txBody>
      </p:sp>
      <p:sp>
        <p:nvSpPr>
          <p:cNvPr id="3" name="Content Placeholder 2"/>
          <p:cNvSpPr>
            <a:spLocks noGrp="1"/>
          </p:cNvSpPr>
          <p:nvPr>
            <p:ph sz="half" idx="1"/>
          </p:nvPr>
        </p:nvSpPr>
        <p:spPr>
          <a:xfrm>
            <a:off x="338203" y="1691012"/>
            <a:ext cx="5051943" cy="4847571"/>
          </a:xfrm>
        </p:spPr>
        <p:txBody>
          <a:bodyPr>
            <a:noAutofit/>
          </a:bodyPr>
          <a:lstStyle/>
          <a:p>
            <a:pPr marL="0" indent="0">
              <a:spcBef>
                <a:spcPts val="600"/>
              </a:spcBef>
              <a:buNone/>
            </a:pPr>
            <a:r>
              <a:rPr lang="en-US" sz="1400" b="1" dirty="0">
                <a:solidFill>
                  <a:schemeClr val="tx1"/>
                </a:solidFill>
                <a:latin typeface="Calibri" panose="020F0502020204030204" pitchFamily="34" charset="0"/>
                <a:cs typeface="Calibri" panose="020F0502020204030204" pitchFamily="34" charset="0"/>
              </a:rPr>
              <a:t>Recommendations for $1.02m to achieve a General Fund balance of 12.9%:</a:t>
            </a:r>
          </a:p>
          <a:p>
            <a:pPr>
              <a:spcBef>
                <a:spcPts val="600"/>
              </a:spcBef>
              <a:buFont typeface="+mj-lt"/>
              <a:buAutoNum type="arabicPeriod"/>
            </a:pPr>
            <a:r>
              <a:rPr lang="en-US" sz="1400" dirty="0">
                <a:solidFill>
                  <a:schemeClr val="tx1"/>
                </a:solidFill>
                <a:latin typeface="Calibri" panose="020F0502020204030204" pitchFamily="34" charset="0"/>
                <a:cs typeface="Calibri" panose="020F0502020204030204" pitchFamily="34" charset="0"/>
              </a:rPr>
              <a:t>Delay facilities capital projects ($700,000)</a:t>
            </a:r>
          </a:p>
          <a:p>
            <a:pPr>
              <a:spcBef>
                <a:spcPts val="600"/>
              </a:spcBef>
              <a:buFont typeface="+mj-lt"/>
              <a:buAutoNum type="arabicPeriod"/>
            </a:pPr>
            <a:r>
              <a:rPr lang="en-US" sz="1400" dirty="0">
                <a:solidFill>
                  <a:schemeClr val="tx1"/>
                </a:solidFill>
                <a:latin typeface="Calibri" panose="020F0502020204030204" pitchFamily="34" charset="0"/>
                <a:cs typeface="Calibri" panose="020F0502020204030204" pitchFamily="34" charset="0"/>
              </a:rPr>
              <a:t>Discontinue assessor mailing for </a:t>
            </a:r>
            <a:r>
              <a:rPr lang="en-US" sz="1400" dirty="0" smtClean="0">
                <a:solidFill>
                  <a:schemeClr val="tx1"/>
                </a:solidFill>
                <a:latin typeface="Calibri" panose="020F0502020204030204" pitchFamily="34" charset="0"/>
                <a:cs typeface="Calibri" panose="020F0502020204030204" pitchFamily="34" charset="0"/>
              </a:rPr>
              <a:t>equalization notices </a:t>
            </a:r>
            <a:r>
              <a:rPr lang="en-US" sz="1400" dirty="0">
                <a:solidFill>
                  <a:schemeClr val="tx1"/>
                </a:solidFill>
                <a:latin typeface="Calibri" panose="020F0502020204030204" pitchFamily="34" charset="0"/>
                <a:cs typeface="Calibri" panose="020F0502020204030204" pitchFamily="34" charset="0"/>
              </a:rPr>
              <a:t>and legal notices </a:t>
            </a:r>
            <a:r>
              <a:rPr lang="en-US" sz="1400" dirty="0" smtClean="0">
                <a:solidFill>
                  <a:schemeClr val="tx1"/>
                </a:solidFill>
                <a:latin typeface="Calibri" panose="020F0502020204030204" pitchFamily="34" charset="0"/>
                <a:cs typeface="Calibri" panose="020F0502020204030204" pitchFamily="34" charset="0"/>
              </a:rPr>
              <a:t>also posted </a:t>
            </a:r>
            <a:r>
              <a:rPr lang="en-US" sz="1400" dirty="0">
                <a:solidFill>
                  <a:schemeClr val="tx1"/>
                </a:solidFill>
                <a:latin typeface="Calibri" panose="020F0502020204030204" pitchFamily="34" charset="0"/>
                <a:cs typeface="Calibri" panose="020F0502020204030204" pitchFamily="34" charset="0"/>
              </a:rPr>
              <a:t>online ($36,000)</a:t>
            </a:r>
          </a:p>
          <a:p>
            <a:pPr>
              <a:spcBef>
                <a:spcPts val="600"/>
              </a:spcBef>
              <a:buFont typeface="+mj-lt"/>
              <a:buAutoNum type="arabicPeriod"/>
            </a:pPr>
            <a:r>
              <a:rPr lang="en-US" sz="1400" dirty="0">
                <a:solidFill>
                  <a:schemeClr val="tx1"/>
                </a:solidFill>
                <a:latin typeface="Calibri" panose="020F0502020204030204" pitchFamily="34" charset="0"/>
                <a:cs typeface="Calibri" panose="020F0502020204030204" pitchFamily="34" charset="0"/>
              </a:rPr>
              <a:t>Underspending Clerk election equipment ($70,000) and transfer grant funds into Gen. Fund (+$30,000)</a:t>
            </a:r>
          </a:p>
          <a:p>
            <a:pPr>
              <a:spcBef>
                <a:spcPts val="600"/>
              </a:spcBef>
              <a:buFont typeface="+mj-lt"/>
              <a:buAutoNum type="arabicPeriod"/>
            </a:pPr>
            <a:r>
              <a:rPr lang="en-US" sz="1400" dirty="0">
                <a:solidFill>
                  <a:schemeClr val="tx1"/>
                </a:solidFill>
                <a:latin typeface="Calibri" panose="020F0502020204030204" pitchFamily="34" charset="0"/>
                <a:cs typeface="Calibri" panose="020F0502020204030204" pitchFamily="34" charset="0"/>
              </a:rPr>
              <a:t>Projected savings from Auditor, Recorder, P &amp; Z ($28,000)</a:t>
            </a:r>
          </a:p>
          <a:p>
            <a:pPr>
              <a:spcBef>
                <a:spcPts val="600"/>
              </a:spcBef>
              <a:buFont typeface="+mj-lt"/>
              <a:buAutoNum type="arabicPeriod"/>
            </a:pPr>
            <a:r>
              <a:rPr lang="en-US" sz="1400" dirty="0">
                <a:solidFill>
                  <a:schemeClr val="tx1"/>
                </a:solidFill>
                <a:latin typeface="Calibri" panose="020F0502020204030204" pitchFamily="34" charset="0"/>
                <a:cs typeface="Calibri" panose="020F0502020204030204" pitchFamily="34" charset="0"/>
              </a:rPr>
              <a:t>Support Enforcement Contract increase (+$14,300)</a:t>
            </a:r>
          </a:p>
          <a:p>
            <a:pPr>
              <a:spcBef>
                <a:spcPts val="600"/>
              </a:spcBef>
              <a:buFont typeface="+mj-lt"/>
              <a:buAutoNum type="arabicPeriod"/>
            </a:pPr>
            <a:r>
              <a:rPr lang="en-US" sz="1400" dirty="0">
                <a:solidFill>
                  <a:schemeClr val="tx1"/>
                </a:solidFill>
                <a:latin typeface="Calibri" panose="020F0502020204030204" pitchFamily="34" charset="0"/>
                <a:cs typeface="Calibri" panose="020F0502020204030204" pitchFamily="34" charset="0"/>
              </a:rPr>
              <a:t>No requests for County Board mileage reimbursement ($7,720) </a:t>
            </a:r>
          </a:p>
          <a:p>
            <a:pPr>
              <a:spcBef>
                <a:spcPts val="600"/>
              </a:spcBef>
              <a:buFont typeface="+mj-lt"/>
              <a:buAutoNum type="arabicPeriod"/>
            </a:pPr>
            <a:r>
              <a:rPr lang="en-US" sz="1400" dirty="0" smtClean="0">
                <a:solidFill>
                  <a:schemeClr val="tx1"/>
                </a:solidFill>
                <a:latin typeface="Calibri" panose="020F0502020204030204" pitchFamily="34" charset="0"/>
                <a:cs typeface="Calibri" panose="020F0502020204030204" pitchFamily="34" charset="0"/>
              </a:rPr>
              <a:t>In July, determine need for 2 </a:t>
            </a:r>
            <a:r>
              <a:rPr lang="en-US" sz="1400" dirty="0">
                <a:solidFill>
                  <a:schemeClr val="tx1"/>
                </a:solidFill>
                <a:latin typeface="Calibri" panose="020F0502020204030204" pitchFamily="34" charset="0"/>
                <a:cs typeface="Calibri" panose="020F0502020204030204" pitchFamily="34" charset="0"/>
              </a:rPr>
              <a:t>furlough days for </a:t>
            </a:r>
            <a:r>
              <a:rPr lang="en-US" sz="1400" u="sng" dirty="0">
                <a:solidFill>
                  <a:schemeClr val="tx1"/>
                </a:solidFill>
                <a:latin typeface="Calibri" panose="020F0502020204030204" pitchFamily="34" charset="0"/>
                <a:cs typeface="Calibri" panose="020F0502020204030204" pitchFamily="34" charset="0"/>
              </a:rPr>
              <a:t>all</a:t>
            </a:r>
            <a:r>
              <a:rPr lang="en-US" sz="1400" dirty="0">
                <a:solidFill>
                  <a:schemeClr val="tx1"/>
                </a:solidFill>
                <a:latin typeface="Calibri" panose="020F0502020204030204" pitchFamily="34" charset="0"/>
                <a:cs typeface="Calibri" panose="020F0502020204030204" pitchFamily="34" charset="0"/>
              </a:rPr>
              <a:t> General Fund staff and equivalent elected officials contributions ($183,000)  (as reference – 207 gen. fund staff have taken 3341 days of paid admin leave to date for cost of $553,306)</a:t>
            </a:r>
          </a:p>
          <a:p>
            <a:pPr>
              <a:spcBef>
                <a:spcPts val="600"/>
              </a:spcBef>
              <a:buFont typeface="+mj-lt"/>
              <a:buAutoNum type="arabicPeriod"/>
            </a:pPr>
            <a:r>
              <a:rPr lang="en-US" sz="1400" dirty="0" smtClean="0">
                <a:solidFill>
                  <a:schemeClr val="tx1"/>
                </a:solidFill>
                <a:latin typeface="Calibri" panose="020F0502020204030204" pitchFamily="34" charset="0"/>
                <a:cs typeface="Calibri" panose="020F0502020204030204" pitchFamily="34" charset="0"/>
              </a:rPr>
              <a:t>Possible further </a:t>
            </a:r>
            <a:r>
              <a:rPr lang="en-US" sz="1400" dirty="0">
                <a:solidFill>
                  <a:schemeClr val="tx1"/>
                </a:solidFill>
                <a:latin typeface="Calibri" panose="020F0502020204030204" pitchFamily="34" charset="0"/>
                <a:cs typeface="Calibri" panose="020F0502020204030204" pitchFamily="34" charset="0"/>
              </a:rPr>
              <a:t>savings from underspending of </a:t>
            </a:r>
            <a:r>
              <a:rPr lang="en-US" sz="1400" dirty="0" smtClean="0">
                <a:solidFill>
                  <a:schemeClr val="tx1"/>
                </a:solidFill>
                <a:latin typeface="Calibri" panose="020F0502020204030204" pitchFamily="34" charset="0"/>
                <a:cs typeface="Calibri" panose="020F0502020204030204" pitchFamily="34" charset="0"/>
              </a:rPr>
              <a:t>10 </a:t>
            </a:r>
            <a:r>
              <a:rPr lang="en-US" sz="1400" dirty="0">
                <a:solidFill>
                  <a:schemeClr val="tx1"/>
                </a:solidFill>
                <a:latin typeface="Calibri" panose="020F0502020204030204" pitchFamily="34" charset="0"/>
                <a:cs typeface="Calibri" panose="020F0502020204030204" pitchFamily="34" charset="0"/>
              </a:rPr>
              <a:t>vacancies, supplies, travel, training in all departments because of COVID-19 restrictions will provide additional cushion for 2021. Estimated in Financial Forecast.</a:t>
            </a:r>
          </a:p>
          <a:p>
            <a:endParaRPr lang="en-US" sz="1400" dirty="0">
              <a:latin typeface="Calibri" panose="020F0502020204030204" pitchFamily="34" charset="0"/>
              <a:cs typeface="Calibri" panose="020F0502020204030204" pitchFamily="34" charset="0"/>
            </a:endParaRPr>
          </a:p>
        </p:txBody>
      </p:sp>
      <p:sp>
        <p:nvSpPr>
          <p:cNvPr id="4" name="Content Placeholder 3"/>
          <p:cNvSpPr>
            <a:spLocks noGrp="1"/>
          </p:cNvSpPr>
          <p:nvPr>
            <p:ph sz="half" idx="2"/>
          </p:nvPr>
        </p:nvSpPr>
        <p:spPr>
          <a:xfrm>
            <a:off x="5532730" y="1691012"/>
            <a:ext cx="5502699" cy="4847573"/>
          </a:xfrm>
        </p:spPr>
        <p:txBody>
          <a:bodyPr>
            <a:noAutofit/>
          </a:bodyPr>
          <a:lstStyle/>
          <a:p>
            <a:pPr marL="0" indent="0">
              <a:buNone/>
            </a:pPr>
            <a:r>
              <a:rPr lang="en-US" sz="1400" b="1" dirty="0">
                <a:latin typeface="Calibri" panose="020F0502020204030204" pitchFamily="34" charset="0"/>
                <a:cs typeface="Calibri" panose="020F0502020204030204" pitchFamily="34" charset="0"/>
              </a:rPr>
              <a:t>Recommendations for 2021 </a:t>
            </a:r>
            <a:r>
              <a:rPr lang="en-US" sz="1400" b="1" dirty="0" smtClean="0">
                <a:latin typeface="Calibri" panose="020F0502020204030204" pitchFamily="34" charset="0"/>
                <a:cs typeface="Calibri" panose="020F0502020204030204" pitchFamily="34" charset="0"/>
              </a:rPr>
              <a:t>budget to maintain 13.3% fund balance:</a:t>
            </a:r>
            <a:endParaRPr lang="en-US" sz="1400" b="1" dirty="0">
              <a:latin typeface="Calibri" panose="020F0502020204030204" pitchFamily="34" charset="0"/>
              <a:cs typeface="Calibri" panose="020F0502020204030204" pitchFamily="34" charset="0"/>
            </a:endParaRPr>
          </a:p>
          <a:p>
            <a:pPr>
              <a:buFont typeface="+mj-lt"/>
              <a:buAutoNum type="arabicPeriod"/>
            </a:pPr>
            <a:r>
              <a:rPr lang="en-US" sz="1400" dirty="0">
                <a:latin typeface="Calibri" panose="020F0502020204030204" pitchFamily="34" charset="0"/>
                <a:cs typeface="Calibri" panose="020F0502020204030204" pitchFamily="34" charset="0"/>
              </a:rPr>
              <a:t>Defer 50% of facilities deferred maintenance capital projects ($1.09m)</a:t>
            </a:r>
          </a:p>
          <a:p>
            <a:pPr>
              <a:buFont typeface="+mj-lt"/>
              <a:buAutoNum type="arabicPeriod"/>
            </a:pPr>
            <a:r>
              <a:rPr lang="en-US" sz="1400" dirty="0">
                <a:latin typeface="Calibri" panose="020F0502020204030204" pitchFamily="34" charset="0"/>
                <a:cs typeface="Calibri" panose="020F0502020204030204" pitchFamily="34" charset="0"/>
              </a:rPr>
              <a:t>Maintain planned capital and IT projects an on a case by case basis.</a:t>
            </a:r>
          </a:p>
          <a:p>
            <a:pPr>
              <a:buFont typeface="+mj-lt"/>
              <a:buAutoNum type="arabicPeriod"/>
            </a:pPr>
            <a:r>
              <a:rPr lang="en-US" sz="1400" dirty="0" smtClean="0">
                <a:latin typeface="Calibri" panose="020F0502020204030204" pitchFamily="34" charset="0"/>
                <a:cs typeface="Calibri" panose="020F0502020204030204" pitchFamily="34" charset="0"/>
              </a:rPr>
              <a:t>Reallocate levy to remove </a:t>
            </a:r>
            <a:r>
              <a:rPr lang="en-US" sz="1400" dirty="0">
                <a:latin typeface="Calibri" panose="020F0502020204030204" pitchFamily="34" charset="0"/>
                <a:cs typeface="Calibri" panose="020F0502020204030204" pitchFamily="34" charset="0"/>
              </a:rPr>
              <a:t>nursing home from balance sheet and forgive nursing home loan </a:t>
            </a:r>
            <a:r>
              <a:rPr lang="en-US" sz="1400" dirty="0" smtClean="0">
                <a:latin typeface="Calibri" panose="020F0502020204030204" pitchFamily="34" charset="0"/>
                <a:cs typeface="Calibri" panose="020F0502020204030204" pitchFamily="34" charset="0"/>
              </a:rPr>
              <a:t>(+$</a:t>
            </a:r>
            <a:r>
              <a:rPr lang="en-US" sz="1400" dirty="0">
                <a:latin typeface="Calibri" panose="020F0502020204030204" pitchFamily="34" charset="0"/>
                <a:cs typeface="Calibri" panose="020F0502020204030204" pitchFamily="34" charset="0"/>
              </a:rPr>
              <a:t>300,000)</a:t>
            </a:r>
          </a:p>
          <a:p>
            <a:pPr>
              <a:buFont typeface="+mj-lt"/>
              <a:buAutoNum type="arabicPeriod"/>
            </a:pPr>
            <a:r>
              <a:rPr lang="en-US" sz="1400" dirty="0">
                <a:solidFill>
                  <a:schemeClr val="tx1"/>
                </a:solidFill>
                <a:latin typeface="Calibri" panose="020F0502020204030204" pitchFamily="34" charset="0"/>
                <a:cs typeface="Calibri" panose="020F0502020204030204" pitchFamily="34" charset="0"/>
              </a:rPr>
              <a:t>No requests for County Board mileage reimbursement </a:t>
            </a:r>
            <a:r>
              <a:rPr lang="en-US" sz="1400" dirty="0" smtClean="0">
                <a:solidFill>
                  <a:schemeClr val="tx1"/>
                </a:solidFill>
                <a:latin typeface="Calibri" panose="020F0502020204030204" pitchFamily="34" charset="0"/>
                <a:cs typeface="Calibri" panose="020F0502020204030204" pitchFamily="34" charset="0"/>
              </a:rPr>
              <a:t>($9,000) </a:t>
            </a:r>
            <a:endParaRPr lang="en-US" sz="1400" dirty="0">
              <a:solidFill>
                <a:schemeClr val="tx1"/>
              </a:solidFill>
              <a:latin typeface="Calibri" panose="020F0502020204030204" pitchFamily="34" charset="0"/>
              <a:cs typeface="Calibri" panose="020F0502020204030204" pitchFamily="34" charset="0"/>
            </a:endParaRPr>
          </a:p>
          <a:p>
            <a:pPr>
              <a:buFont typeface="+mj-lt"/>
              <a:buAutoNum type="arabicPeriod"/>
            </a:pPr>
            <a:r>
              <a:rPr lang="en-US" sz="1400" dirty="0">
                <a:latin typeface="Calibri" panose="020F0502020204030204" pitchFamily="34" charset="0"/>
                <a:cs typeface="Calibri" panose="020F0502020204030204" pitchFamily="34" charset="0"/>
              </a:rPr>
              <a:t>Eliminate Re-Entry Program funding ($100,000)</a:t>
            </a:r>
          </a:p>
          <a:p>
            <a:pPr>
              <a:buFont typeface="+mj-lt"/>
              <a:buAutoNum type="arabicPeriod"/>
            </a:pPr>
            <a:r>
              <a:rPr lang="en-US" sz="1400" dirty="0" smtClean="0">
                <a:latin typeface="Calibri" panose="020F0502020204030204" pitchFamily="34" charset="0"/>
                <a:cs typeface="Calibri" panose="020F0502020204030204" pitchFamily="34" charset="0"/>
              </a:rPr>
              <a:t>Ask </a:t>
            </a:r>
            <a:r>
              <a:rPr lang="en-US" sz="1400" dirty="0">
                <a:latin typeface="Calibri" panose="020F0502020204030204" pitchFamily="34" charset="0"/>
                <a:cs typeface="Calibri" panose="020F0502020204030204" pitchFamily="34" charset="0"/>
              </a:rPr>
              <a:t>department operating budgets to demonstrate a bottom line 4% reduction (holding vacancies, programs, equipment, etc.) ($1.62m)</a:t>
            </a:r>
          </a:p>
          <a:p>
            <a:pPr>
              <a:buFont typeface="+mj-lt"/>
              <a:buAutoNum type="arabicPeriod"/>
            </a:pPr>
            <a:r>
              <a:rPr lang="en-US" sz="1400" dirty="0">
                <a:latin typeface="Calibri" panose="020F0502020204030204" pitchFamily="34" charset="0"/>
                <a:cs typeface="Calibri" panose="020F0502020204030204" pitchFamily="34" charset="0"/>
              </a:rPr>
              <a:t>Recommend 2021 budget guidelines at a 2% increase to the salary schedule ranges and 2% across-the-board + 1/2% merit increases for non-bargaining unit employees, which will address compression and maintain consistency with bargaining unit contract increases (cost is $162,180) </a:t>
            </a:r>
          </a:p>
          <a:p>
            <a:pPr>
              <a:buFont typeface="+mj-lt"/>
              <a:buAutoNum type="arabicPeriod"/>
            </a:pPr>
            <a:r>
              <a:rPr lang="en-US" sz="1400" dirty="0" smtClean="0">
                <a:latin typeface="Calibri" panose="020F0502020204030204" pitchFamily="34" charset="0"/>
                <a:cs typeface="Calibri" panose="020F0502020204030204" pitchFamily="34" charset="0"/>
              </a:rPr>
              <a:t>All </a:t>
            </a:r>
            <a:r>
              <a:rPr lang="en-US" sz="1400" dirty="0">
                <a:latin typeface="Calibri" panose="020F0502020204030204" pitchFamily="34" charset="0"/>
                <a:cs typeface="Calibri" panose="020F0502020204030204" pitchFamily="34" charset="0"/>
              </a:rPr>
              <a:t>general fund staff take 1 furlough day and equivalent elected officials contribution ($94,000)</a:t>
            </a:r>
          </a:p>
          <a:p>
            <a:pPr>
              <a:buFont typeface="+mj-lt"/>
              <a:buAutoNum type="arabicPeriod"/>
            </a:pPr>
            <a:endParaRPr lang="en-US"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57045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989" y="500457"/>
            <a:ext cx="8798013" cy="1429943"/>
          </a:xfrm>
        </p:spPr>
        <p:txBody>
          <a:bodyPr/>
          <a:lstStyle/>
          <a:p>
            <a:r>
              <a:rPr lang="en-US" dirty="0"/>
              <a:t>Office of the County Executive</a:t>
            </a:r>
            <a:br>
              <a:rPr lang="en-US" dirty="0"/>
            </a:br>
            <a:r>
              <a:rPr lang="en-US" sz="1800" b="1" dirty="0">
                <a:solidFill>
                  <a:schemeClr val="accent2">
                    <a:lumMod val="75000"/>
                  </a:schemeClr>
                </a:solidFill>
              </a:rPr>
              <a:t>Statutory responsibilities – County Administration &amp; Services</a:t>
            </a:r>
          </a:p>
        </p:txBody>
      </p:sp>
      <p:sp>
        <p:nvSpPr>
          <p:cNvPr id="3" name="Content Placeholder 2"/>
          <p:cNvSpPr>
            <a:spLocks noGrp="1"/>
          </p:cNvSpPr>
          <p:nvPr>
            <p:ph sz="half" idx="1"/>
          </p:nvPr>
        </p:nvSpPr>
        <p:spPr>
          <a:xfrm>
            <a:off x="317454" y="1565753"/>
            <a:ext cx="4555172" cy="5242143"/>
          </a:xfrm>
        </p:spPr>
        <p:txBody>
          <a:bodyPr>
            <a:normAutofit/>
          </a:bodyPr>
          <a:lstStyle/>
          <a:p>
            <a:pPr marL="0" indent="0">
              <a:buNone/>
            </a:pPr>
            <a:r>
              <a:rPr lang="en-US" b="1" dirty="0"/>
              <a:t>County Administration </a:t>
            </a:r>
            <a:r>
              <a:rPr lang="en-US" dirty="0"/>
              <a:t>– </a:t>
            </a:r>
            <a:r>
              <a:rPr lang="en-US" u="sng" dirty="0"/>
              <a:t>executes the Board’s resolutions</a:t>
            </a:r>
            <a:r>
              <a:rPr lang="en-US" dirty="0"/>
              <a:t> through day-to-day coordination with and support for all elected county officials. </a:t>
            </a:r>
          </a:p>
          <a:p>
            <a:pPr lvl="1">
              <a:buFont typeface="Wingdings" panose="05000000000000000000" pitchFamily="2" charset="2"/>
              <a:buChar char="§"/>
            </a:pPr>
            <a:r>
              <a:rPr lang="en-US" dirty="0"/>
              <a:t>Administrative, facilities and IT support </a:t>
            </a:r>
          </a:p>
          <a:p>
            <a:pPr marL="685800" lvl="1">
              <a:buFont typeface="Wingdings" panose="05000000000000000000" pitchFamily="2" charset="2"/>
              <a:buChar char="§"/>
            </a:pPr>
            <a:r>
              <a:rPr lang="en-US" dirty="0"/>
              <a:t>Orientation for new appointed county officials </a:t>
            </a:r>
          </a:p>
          <a:p>
            <a:pPr marL="685800" lvl="1">
              <a:buFont typeface="Wingdings" panose="05000000000000000000" pitchFamily="2" charset="2"/>
              <a:buChar char="§"/>
            </a:pPr>
            <a:r>
              <a:rPr lang="en-US" dirty="0"/>
              <a:t>Significant training and staffing support for Treasurer’s Office</a:t>
            </a:r>
          </a:p>
          <a:p>
            <a:pPr marL="0" indent="0">
              <a:buNone/>
            </a:pPr>
            <a:r>
              <a:rPr lang="en-US" dirty="0"/>
              <a:t>Oversight of departments not under other officials (see diagram)</a:t>
            </a:r>
          </a:p>
          <a:p>
            <a:pPr marL="0" indent="0">
              <a:buNone/>
            </a:pPr>
            <a:r>
              <a:rPr lang="en-US" dirty="0"/>
              <a:t>Other duties: </a:t>
            </a:r>
            <a:r>
              <a:rPr lang="en-US" sz="1600" dirty="0"/>
              <a:t>FOIA Officer, Liquor Commissioner, Aggregate Utility Program Oversight, Public Information Officer</a:t>
            </a:r>
          </a:p>
        </p:txBody>
      </p:sp>
      <p:sp>
        <p:nvSpPr>
          <p:cNvPr id="11" name="Arrow: Bent 10">
            <a:extLst>
              <a:ext uri="{FF2B5EF4-FFF2-40B4-BE49-F238E27FC236}">
                <a16:creationId xmlns:a16="http://schemas.microsoft.com/office/drawing/2014/main" id="{09ABCB57-33AF-45AB-9571-2E6F47B3A871}"/>
              </a:ext>
            </a:extLst>
          </p:cNvPr>
          <p:cNvSpPr/>
          <p:nvPr/>
        </p:nvSpPr>
        <p:spPr>
          <a:xfrm rot="5400000" flipH="1">
            <a:off x="8957237" y="1892557"/>
            <a:ext cx="1739727" cy="2541919"/>
          </a:xfrm>
          <a:prstGeom prst="bentArrow">
            <a:avLst>
              <a:gd name="adj1" fmla="val 8276"/>
              <a:gd name="adj2" fmla="val 17495"/>
              <a:gd name="adj3" fmla="val 20069"/>
              <a:gd name="adj4" fmla="val 43750"/>
            </a:avLst>
          </a:prstGeom>
          <a:gradFill flip="none" rotWithShape="1">
            <a:gsLst>
              <a:gs pos="0">
                <a:srgbClr val="286D9F">
                  <a:tint val="66000"/>
                  <a:satMod val="160000"/>
                </a:srgbClr>
              </a:gs>
              <a:gs pos="50000">
                <a:srgbClr val="286D9F">
                  <a:tint val="44500"/>
                  <a:satMod val="160000"/>
                </a:srgbClr>
              </a:gs>
              <a:gs pos="100000">
                <a:srgbClr val="286D9F">
                  <a:tint val="23500"/>
                  <a:satMod val="160000"/>
                </a:srgbClr>
              </a:gs>
            </a:gsLst>
            <a:path path="circle">
              <a:fillToRect t="100000" r="100000"/>
            </a:path>
            <a:tileRect l="-100000" b="-100000"/>
          </a:gra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4129247592"/>
              </p:ext>
            </p:extLst>
          </p:nvPr>
        </p:nvGraphicFramePr>
        <p:xfrm>
          <a:off x="4971009" y="1185499"/>
          <a:ext cx="5507269" cy="55481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6" name="Group 5">
            <a:extLst>
              <a:ext uri="{FF2B5EF4-FFF2-40B4-BE49-F238E27FC236}">
                <a16:creationId xmlns:a16="http://schemas.microsoft.com/office/drawing/2014/main" id="{CD62635A-66B9-4516-8B8C-2CB44CBB0573}"/>
              </a:ext>
            </a:extLst>
          </p:cNvPr>
          <p:cNvGrpSpPr/>
          <p:nvPr/>
        </p:nvGrpSpPr>
        <p:grpSpPr>
          <a:xfrm>
            <a:off x="9577270" y="199347"/>
            <a:ext cx="2454626" cy="2094307"/>
            <a:chOff x="1523019" y="1789833"/>
            <a:chExt cx="2274956" cy="1967929"/>
          </a:xfrm>
          <a:solidFill>
            <a:srgbClr val="286D9F"/>
          </a:solidFill>
        </p:grpSpPr>
        <p:sp>
          <p:nvSpPr>
            <p:cNvPr id="7" name="Hexagon 6">
              <a:extLst>
                <a:ext uri="{FF2B5EF4-FFF2-40B4-BE49-F238E27FC236}">
                  <a16:creationId xmlns:a16="http://schemas.microsoft.com/office/drawing/2014/main" id="{84A71E6E-0585-401B-A6E0-E89298FA5A0C}"/>
                </a:ext>
              </a:extLst>
            </p:cNvPr>
            <p:cNvSpPr/>
            <p:nvPr/>
          </p:nvSpPr>
          <p:spPr>
            <a:xfrm>
              <a:off x="1523019" y="1789833"/>
              <a:ext cx="2274956" cy="1967929"/>
            </a:xfrm>
            <a:prstGeom prst="hexagon">
              <a:avLst>
                <a:gd name="adj" fmla="val 28570"/>
                <a:gd name="vf" fmla="val 115470"/>
              </a:avLst>
            </a:prstGeom>
            <a:solidFill>
              <a:schemeClr val="accent5">
                <a:lumMod val="40000"/>
                <a:lumOff val="6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Hexagon 4">
              <a:extLst>
                <a:ext uri="{FF2B5EF4-FFF2-40B4-BE49-F238E27FC236}">
                  <a16:creationId xmlns:a16="http://schemas.microsoft.com/office/drawing/2014/main" id="{A341A5B0-FAA3-4818-9D7C-F9F720F9104E}"/>
                </a:ext>
              </a:extLst>
            </p:cNvPr>
            <p:cNvSpPr txBox="1"/>
            <p:nvPr/>
          </p:nvSpPr>
          <p:spPr>
            <a:xfrm>
              <a:off x="1690311" y="2115946"/>
              <a:ext cx="2008386" cy="1315703"/>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p>
              <a:pPr lvl="0" algn="ctr"/>
              <a:r>
                <a:rPr lang="en-US" sz="1400" b="1" dirty="0">
                  <a:solidFill>
                    <a:schemeClr val="tx1"/>
                  </a:solidFill>
                </a:rPr>
                <a:t>Payroll</a:t>
              </a:r>
              <a:endParaRPr lang="en-US" sz="1400" dirty="0">
                <a:solidFill>
                  <a:schemeClr val="tx1"/>
                </a:solidFill>
              </a:endParaRPr>
            </a:p>
            <a:p>
              <a:pPr lvl="0" algn="ctr"/>
              <a:r>
                <a:rPr lang="en-US" sz="1400" b="1" dirty="0">
                  <a:solidFill>
                    <a:schemeClr val="tx1"/>
                  </a:solidFill>
                </a:rPr>
                <a:t>Human Resources</a:t>
              </a:r>
              <a:endParaRPr lang="en-US" sz="1400" dirty="0">
                <a:solidFill>
                  <a:schemeClr val="tx1"/>
                </a:solidFill>
              </a:endParaRPr>
            </a:p>
            <a:p>
              <a:pPr lvl="0" algn="ctr"/>
              <a:r>
                <a:rPr lang="en-US" sz="1400" b="1" dirty="0">
                  <a:solidFill>
                    <a:schemeClr val="tx1"/>
                  </a:solidFill>
                </a:rPr>
                <a:t>Risk Management</a:t>
              </a:r>
              <a:endParaRPr lang="en-US" sz="1400" dirty="0">
                <a:solidFill>
                  <a:schemeClr val="tx1"/>
                </a:solidFill>
              </a:endParaRPr>
            </a:p>
            <a:p>
              <a:pPr lvl="0" algn="ctr"/>
              <a:r>
                <a:rPr lang="en-US" sz="1400" b="1" dirty="0">
                  <a:solidFill>
                    <a:schemeClr val="tx1"/>
                  </a:solidFill>
                </a:rPr>
                <a:t>Information Technology Purchasing</a:t>
              </a:r>
              <a:endParaRPr lang="en-US" sz="1400" dirty="0">
                <a:solidFill>
                  <a:schemeClr val="tx1"/>
                </a:solidFill>
              </a:endParaRPr>
            </a:p>
            <a:p>
              <a:pPr lvl="0" algn="ctr"/>
              <a:r>
                <a:rPr lang="en-US" sz="1400" b="1" dirty="0">
                  <a:solidFill>
                    <a:schemeClr val="tx1"/>
                  </a:solidFill>
                </a:rPr>
                <a:t>Budgeting</a:t>
              </a:r>
              <a:endParaRPr lang="en-US" sz="1400" dirty="0">
                <a:solidFill>
                  <a:schemeClr val="tx1"/>
                </a:solidFill>
              </a:endParaRPr>
            </a:p>
            <a:p>
              <a:pPr lvl="0" algn="ctr"/>
              <a:r>
                <a:rPr lang="en-US" sz="1400" b="1" dirty="0">
                  <a:solidFill>
                    <a:schemeClr val="tx1"/>
                  </a:solidFill>
                </a:rPr>
                <a:t>Facilities</a:t>
              </a:r>
              <a:endParaRPr lang="en-US" sz="1400" dirty="0">
                <a:solidFill>
                  <a:schemeClr val="tx1"/>
                </a:solidFill>
              </a:endParaRPr>
            </a:p>
          </p:txBody>
        </p:sp>
      </p:grpSp>
      <p:sp>
        <p:nvSpPr>
          <p:cNvPr id="10" name="Slide Number Placeholder 9">
            <a:extLst>
              <a:ext uri="{FF2B5EF4-FFF2-40B4-BE49-F238E27FC236}">
                <a16:creationId xmlns:a16="http://schemas.microsoft.com/office/drawing/2014/main" id="{C5C44F78-2515-4C46-95B6-AC869E066665}"/>
              </a:ext>
            </a:extLst>
          </p:cNvPr>
          <p:cNvSpPr>
            <a:spLocks noGrp="1"/>
          </p:cNvSpPr>
          <p:nvPr>
            <p:ph type="sldNum" sz="quarter" idx="12"/>
          </p:nvPr>
        </p:nvSpPr>
        <p:spPr>
          <a:xfrm>
            <a:off x="11559253" y="6510459"/>
            <a:ext cx="683339" cy="365125"/>
          </a:xfrm>
        </p:spPr>
        <p:txBody>
          <a:bodyPr/>
          <a:lstStyle/>
          <a:p>
            <a:fld id="{519954A3-9DFD-4C44-94BA-B95130A3BA1C}" type="slidenum">
              <a:rPr lang="en-US" sz="1400" smtClean="0">
                <a:solidFill>
                  <a:srgbClr val="286D9F"/>
                </a:solidFill>
              </a:rPr>
              <a:t>2</a:t>
            </a:fld>
            <a:endParaRPr lang="en-US" sz="1400" dirty="0">
              <a:solidFill>
                <a:srgbClr val="286D9F"/>
              </a:solidFill>
            </a:endParaRPr>
          </a:p>
        </p:txBody>
      </p:sp>
      <p:sp>
        <p:nvSpPr>
          <p:cNvPr id="4" name="TextBox 3"/>
          <p:cNvSpPr txBox="1"/>
          <p:nvPr/>
        </p:nvSpPr>
        <p:spPr>
          <a:xfrm>
            <a:off x="8693063" y="5987441"/>
            <a:ext cx="3231713" cy="584775"/>
          </a:xfrm>
          <a:prstGeom prst="rect">
            <a:avLst/>
          </a:prstGeom>
          <a:noFill/>
        </p:spPr>
        <p:txBody>
          <a:bodyPr wrap="square" rtlCol="0">
            <a:spAutoFit/>
          </a:bodyPr>
          <a:lstStyle/>
          <a:p>
            <a:r>
              <a:rPr lang="en-US" sz="1600" dirty="0"/>
              <a:t>Monthly service reports are in Board committee minutes</a:t>
            </a:r>
          </a:p>
        </p:txBody>
      </p:sp>
      <p:sp>
        <p:nvSpPr>
          <p:cNvPr id="9" name="Right Arrow 8"/>
          <p:cNvSpPr/>
          <p:nvPr/>
        </p:nvSpPr>
        <p:spPr>
          <a:xfrm>
            <a:off x="2990102" y="4997885"/>
            <a:ext cx="854578" cy="2923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09199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Office of the County Executive</a:t>
            </a:r>
            <a:br>
              <a:rPr lang="en-US" dirty="0"/>
            </a:br>
            <a:r>
              <a:rPr lang="en-US" sz="1800" b="1" dirty="0">
                <a:solidFill>
                  <a:schemeClr val="accent2">
                    <a:lumMod val="75000"/>
                  </a:schemeClr>
                </a:solidFill>
              </a:rPr>
              <a:t>Statutory responsibilities – County Board</a:t>
            </a:r>
            <a:endParaRPr lang="en-US" sz="1800" dirty="0">
              <a:solidFill>
                <a:schemeClr val="accent2">
                  <a:lumMod val="75000"/>
                </a:schemeClr>
              </a:solidFill>
            </a:endParaRPr>
          </a:p>
        </p:txBody>
      </p:sp>
      <p:sp>
        <p:nvSpPr>
          <p:cNvPr id="3" name="Content Placeholder 2"/>
          <p:cNvSpPr>
            <a:spLocks noGrp="1"/>
          </p:cNvSpPr>
          <p:nvPr>
            <p:ph idx="1"/>
          </p:nvPr>
        </p:nvSpPr>
        <p:spPr>
          <a:xfrm>
            <a:off x="677334" y="1800809"/>
            <a:ext cx="9393592" cy="4697754"/>
          </a:xfrm>
        </p:spPr>
        <p:txBody>
          <a:bodyPr>
            <a:normAutofit/>
          </a:bodyPr>
          <a:lstStyle/>
          <a:p>
            <a:pPr marL="0" indent="0">
              <a:buNone/>
            </a:pPr>
            <a:r>
              <a:rPr lang="en-US" b="1" dirty="0"/>
              <a:t>County Board Report – </a:t>
            </a:r>
            <a:r>
              <a:rPr lang="en-US" dirty="0"/>
              <a:t>The Executive </a:t>
            </a:r>
            <a:r>
              <a:rPr lang="en-US" u="sng" dirty="0"/>
              <a:t>annually reports to the County Board </a:t>
            </a:r>
            <a:r>
              <a:rPr lang="en-US" dirty="0"/>
              <a:t>on the affairs of the county, including its future financial needs, and </a:t>
            </a:r>
            <a:r>
              <a:rPr lang="en-US" u="sng" dirty="0"/>
              <a:t>prepares the annual county budget </a:t>
            </a:r>
            <a:r>
              <a:rPr lang="en-US" dirty="0"/>
              <a:t>for Board approval.  </a:t>
            </a:r>
            <a:br>
              <a:rPr lang="en-US" dirty="0"/>
            </a:br>
            <a:endParaRPr lang="en-US" sz="1000" dirty="0"/>
          </a:p>
          <a:p>
            <a:pPr lvl="1"/>
            <a:r>
              <a:rPr lang="en-US" dirty="0"/>
              <a:t>APRIL 23 - The Executive’s Deputy Director of Finance gave the 5-year Financial Forecast to the County Board.  </a:t>
            </a:r>
          </a:p>
          <a:p>
            <a:pPr lvl="1"/>
            <a:r>
              <a:rPr lang="en-US" dirty="0"/>
              <a:t>MAY 21 – The County Executive’s Report to the Board covers the affairs of the county since the last report and updates the Champaign County 6-year Strategic Plan that will lay the framework for 2021 budget cycle.  </a:t>
            </a:r>
          </a:p>
        </p:txBody>
      </p:sp>
      <p:sp>
        <p:nvSpPr>
          <p:cNvPr id="6" name="Slide Number Placeholder 9">
            <a:extLst>
              <a:ext uri="{FF2B5EF4-FFF2-40B4-BE49-F238E27FC236}">
                <a16:creationId xmlns:a16="http://schemas.microsoft.com/office/drawing/2014/main" id="{5376B3FF-BEE2-463B-BDBC-C214B8C3331D}"/>
              </a:ext>
            </a:extLst>
          </p:cNvPr>
          <p:cNvSpPr>
            <a:spLocks noGrp="1"/>
          </p:cNvSpPr>
          <p:nvPr>
            <p:ph type="sldNum" sz="quarter" idx="12"/>
          </p:nvPr>
        </p:nvSpPr>
        <p:spPr>
          <a:xfrm>
            <a:off x="11559253" y="6510459"/>
            <a:ext cx="683339" cy="365125"/>
          </a:xfrm>
        </p:spPr>
        <p:txBody>
          <a:bodyPr/>
          <a:lstStyle/>
          <a:p>
            <a:fld id="{519954A3-9DFD-4C44-94BA-B95130A3BA1C}" type="slidenum">
              <a:rPr lang="en-US" sz="1400" smtClean="0">
                <a:solidFill>
                  <a:srgbClr val="286D9F"/>
                </a:solidFill>
              </a:rPr>
              <a:t>3</a:t>
            </a:fld>
            <a:endParaRPr lang="en-US" sz="1400" dirty="0">
              <a:solidFill>
                <a:srgbClr val="286D9F"/>
              </a:solidFill>
            </a:endParaRPr>
          </a:p>
        </p:txBody>
      </p:sp>
      <p:sp>
        <p:nvSpPr>
          <p:cNvPr id="4" name="Rectangle 3"/>
          <p:cNvSpPr/>
          <p:nvPr/>
        </p:nvSpPr>
        <p:spPr>
          <a:xfrm>
            <a:off x="677334" y="4622197"/>
            <a:ext cx="9193175" cy="2031325"/>
          </a:xfrm>
          <a:prstGeom prst="rect">
            <a:avLst/>
          </a:prstGeom>
        </p:spPr>
        <p:txBody>
          <a:bodyPr wrap="square">
            <a:spAutoFit/>
          </a:bodyPr>
          <a:lstStyle/>
          <a:p>
            <a:r>
              <a:rPr lang="en-US" b="1" dirty="0"/>
              <a:t>Board Meetings </a:t>
            </a:r>
            <a:r>
              <a:rPr lang="en-US" dirty="0"/>
              <a:t>– The Executive </a:t>
            </a:r>
            <a:r>
              <a:rPr lang="en-US" u="sng" dirty="0"/>
              <a:t>presides over County Board meetings</a:t>
            </a:r>
            <a:r>
              <a:rPr lang="en-US" dirty="0"/>
              <a:t>. </a:t>
            </a:r>
          </a:p>
          <a:p>
            <a:r>
              <a:rPr lang="en-US" dirty="0"/>
              <a:t> </a:t>
            </a:r>
          </a:p>
          <a:p>
            <a:r>
              <a:rPr lang="en-US" b="1" dirty="0"/>
              <a:t>County Appointments – </a:t>
            </a:r>
            <a:r>
              <a:rPr lang="en-US" u="sng" dirty="0"/>
              <a:t>appoints persons to serve terms of office</a:t>
            </a:r>
            <a:r>
              <a:rPr lang="en-US" dirty="0"/>
              <a:t> on various county boards, commissions and districts, with advice &amp; consent of the County Board. Of 88 appointments, only 13 vacancies had multiple applicants.  See postings at </a:t>
            </a:r>
            <a:r>
              <a:rPr lang="en-US" dirty="0">
                <a:hlinkClick r:id="rId2">
                  <a:extLst>
                    <a:ext uri="{A12FA001-AC4F-418D-AE19-62706E023703}">
                      <ahyp:hlinkClr xmlns="" xmlns:ahyp="http://schemas.microsoft.com/office/drawing/2018/hyperlinkcolor" val="tx"/>
                    </a:ext>
                  </a:extLst>
                </a:hlinkClick>
              </a:rPr>
              <a:t>www.co.champaign.il.us/CountyExecutive/Appointments.php</a:t>
            </a:r>
            <a:r>
              <a:rPr lang="en-US" dirty="0"/>
              <a:t>.</a:t>
            </a:r>
          </a:p>
          <a:p>
            <a:r>
              <a:rPr lang="en-US" dirty="0"/>
              <a:t>    </a:t>
            </a:r>
          </a:p>
        </p:txBody>
      </p:sp>
    </p:spTree>
    <p:extLst>
      <p:ext uri="{BB962C8B-B14F-4D97-AF65-F5344CB8AC3E}">
        <p14:creationId xmlns:p14="http://schemas.microsoft.com/office/powerpoint/2010/main" val="651094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Office of the County Executive</a:t>
            </a:r>
            <a:br>
              <a:rPr lang="en-US" dirty="0"/>
            </a:br>
            <a:r>
              <a:rPr lang="en-US" sz="1800" b="1" dirty="0">
                <a:solidFill>
                  <a:schemeClr val="accent2">
                    <a:lumMod val="75000"/>
                  </a:schemeClr>
                </a:solidFill>
              </a:rPr>
              <a:t>Statutory responsibilities – Intergovernmental Partnerships</a:t>
            </a:r>
            <a:endParaRPr lang="en-US" sz="1800" dirty="0">
              <a:solidFill>
                <a:schemeClr val="accent2">
                  <a:lumMod val="75000"/>
                </a:schemeClr>
              </a:solidFill>
            </a:endParaRPr>
          </a:p>
        </p:txBody>
      </p:sp>
      <p:sp>
        <p:nvSpPr>
          <p:cNvPr id="5" name="Content Placeholder 4"/>
          <p:cNvSpPr>
            <a:spLocks noGrp="1"/>
          </p:cNvSpPr>
          <p:nvPr>
            <p:ph idx="1"/>
          </p:nvPr>
        </p:nvSpPr>
        <p:spPr>
          <a:xfrm>
            <a:off x="677333" y="1930400"/>
            <a:ext cx="9030337" cy="4852444"/>
          </a:xfrm>
        </p:spPr>
        <p:txBody>
          <a:bodyPr>
            <a:normAutofit/>
          </a:bodyPr>
          <a:lstStyle/>
          <a:p>
            <a:pPr marL="0" indent="0">
              <a:buNone/>
            </a:pPr>
            <a:r>
              <a:rPr lang="en-US" dirty="0"/>
              <a:t>Emergency Operations Center countywide response to COVID-19 pandemic issues</a:t>
            </a:r>
          </a:p>
          <a:p>
            <a:pPr marL="0" indent="0">
              <a:buNone/>
            </a:pPr>
            <a:r>
              <a:rPr lang="en-US" sz="1800" dirty="0"/>
              <a:t>New </a:t>
            </a:r>
            <a:r>
              <a:rPr lang="en-US" sz="1800" u="sng" dirty="0"/>
              <a:t>intergovernmental agreement</a:t>
            </a:r>
            <a:r>
              <a:rPr lang="en-US" sz="1800" dirty="0"/>
              <a:t> with Rantoul and the U of I that provides a capital fund to purchase COVID-19 resources.</a:t>
            </a:r>
            <a:endParaRPr lang="en-US" dirty="0"/>
          </a:p>
          <a:p>
            <a:pPr marL="0" indent="0">
              <a:buNone/>
            </a:pPr>
            <a:r>
              <a:rPr lang="en-US" sz="1800" dirty="0"/>
              <a:t>Continuing intergovernmental partnerships:</a:t>
            </a:r>
          </a:p>
          <a:p>
            <a:pPr lvl="3">
              <a:buFont typeface="Wingdings" panose="05000000000000000000" pitchFamily="2" charset="2"/>
              <a:buChar char="§"/>
            </a:pPr>
            <a:r>
              <a:rPr lang="en-US" sz="1600" dirty="0"/>
              <a:t>Willard Airport Advisory Committee</a:t>
            </a:r>
          </a:p>
          <a:p>
            <a:pPr lvl="3">
              <a:buFont typeface="Wingdings" panose="05000000000000000000" pitchFamily="2" charset="2"/>
              <a:buChar char="§"/>
            </a:pPr>
            <a:r>
              <a:rPr lang="en-US" sz="1600" dirty="0"/>
              <a:t>Local Emergency Planning Committee</a:t>
            </a:r>
          </a:p>
          <a:p>
            <a:pPr lvl="3">
              <a:buFont typeface="Wingdings" panose="05000000000000000000" pitchFamily="2" charset="2"/>
              <a:buChar char="§"/>
            </a:pPr>
            <a:r>
              <a:rPr lang="en-US" sz="1600" dirty="0"/>
              <a:t>Regional Emergency Coordination Group</a:t>
            </a:r>
          </a:p>
          <a:p>
            <a:pPr lvl="3">
              <a:buFont typeface="Wingdings" panose="05000000000000000000" pitchFamily="2" charset="2"/>
              <a:buChar char="§"/>
            </a:pPr>
            <a:r>
              <a:rPr lang="en-US" sz="1600" dirty="0"/>
              <a:t>METCAD-911 Board</a:t>
            </a:r>
          </a:p>
          <a:p>
            <a:pPr lvl="3">
              <a:buFont typeface="Wingdings" panose="05000000000000000000" pitchFamily="2" charset="2"/>
              <a:buChar char="§"/>
            </a:pPr>
            <a:r>
              <a:rPr lang="en-US" sz="1600" dirty="0"/>
              <a:t>Metropolitan Intergovernmental Council</a:t>
            </a:r>
          </a:p>
          <a:p>
            <a:pPr lvl="3">
              <a:buFont typeface="Wingdings" panose="05000000000000000000" pitchFamily="2" charset="2"/>
              <a:buChar char="§"/>
            </a:pPr>
            <a:r>
              <a:rPr lang="en-US" sz="1600" dirty="0"/>
              <a:t>Workforce Innovation and Opportunities Area 17 (5-county area)</a:t>
            </a:r>
          </a:p>
          <a:p>
            <a:pPr lvl="3">
              <a:buFont typeface="Wingdings" panose="05000000000000000000" pitchFamily="2" charset="2"/>
              <a:buChar char="§"/>
            </a:pPr>
            <a:r>
              <a:rPr lang="en-US" sz="1600" dirty="0"/>
              <a:t>Central Illinois Land Bank Authority (3-county area)</a:t>
            </a:r>
          </a:p>
          <a:p>
            <a:pPr lvl="1"/>
            <a:endParaRPr lang="en-US" dirty="0"/>
          </a:p>
        </p:txBody>
      </p:sp>
      <p:sp>
        <p:nvSpPr>
          <p:cNvPr id="6" name="Slide Number Placeholder 9">
            <a:extLst>
              <a:ext uri="{FF2B5EF4-FFF2-40B4-BE49-F238E27FC236}">
                <a16:creationId xmlns:a16="http://schemas.microsoft.com/office/drawing/2014/main" id="{0A1AD637-24FE-4E44-8368-1509D0C970D5}"/>
              </a:ext>
            </a:extLst>
          </p:cNvPr>
          <p:cNvSpPr>
            <a:spLocks noGrp="1"/>
          </p:cNvSpPr>
          <p:nvPr>
            <p:ph type="sldNum" sz="quarter" idx="12"/>
          </p:nvPr>
        </p:nvSpPr>
        <p:spPr>
          <a:xfrm>
            <a:off x="11594421" y="6510459"/>
            <a:ext cx="683339" cy="365125"/>
          </a:xfrm>
        </p:spPr>
        <p:txBody>
          <a:bodyPr/>
          <a:lstStyle/>
          <a:p>
            <a:fld id="{519954A3-9DFD-4C44-94BA-B95130A3BA1C}" type="slidenum">
              <a:rPr lang="en-US" sz="1400" smtClean="0">
                <a:solidFill>
                  <a:srgbClr val="286D9F"/>
                </a:solidFill>
              </a:rPr>
              <a:t>4</a:t>
            </a:fld>
            <a:endParaRPr lang="en-US" sz="1400" dirty="0">
              <a:solidFill>
                <a:srgbClr val="286D9F"/>
              </a:solidFill>
            </a:endParaRPr>
          </a:p>
        </p:txBody>
      </p:sp>
    </p:spTree>
    <p:extLst>
      <p:ext uri="{BB962C8B-B14F-4D97-AF65-F5344CB8AC3E}">
        <p14:creationId xmlns:p14="http://schemas.microsoft.com/office/powerpoint/2010/main" val="901935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13151" y="526093"/>
            <a:ext cx="9419571" cy="1691014"/>
          </a:xfrm>
        </p:spPr>
        <p:txBody>
          <a:bodyPr>
            <a:normAutofit fontScale="90000"/>
          </a:bodyPr>
          <a:lstStyle/>
          <a:p>
            <a:pPr algn="ctr"/>
            <a:r>
              <a:rPr lang="en-US" sz="4000" dirty="0"/>
              <a:t>Office of the County Executive</a:t>
            </a:r>
            <a:r>
              <a:rPr lang="en-US" dirty="0"/>
              <a:t/>
            </a:r>
            <a:br>
              <a:rPr lang="en-US" dirty="0"/>
            </a:br>
            <a:r>
              <a:rPr lang="en-US" sz="2000" b="1" dirty="0">
                <a:solidFill>
                  <a:schemeClr val="accent2">
                    <a:lumMod val="75000"/>
                  </a:schemeClr>
                </a:solidFill>
              </a:rPr>
              <a:t>Statutory responsibilities - </a:t>
            </a:r>
            <a:r>
              <a:rPr lang="en-US" sz="2000" b="1" dirty="0">
                <a:solidFill>
                  <a:schemeClr val="tx1"/>
                </a:solidFill>
              </a:rPr>
              <a:t>Economic Development </a:t>
            </a:r>
            <a:r>
              <a:rPr lang="en-US" sz="1800" b="1" dirty="0">
                <a:solidFill>
                  <a:schemeClr val="tx1"/>
                </a:solidFill>
              </a:rPr>
              <a:t/>
            </a:r>
            <a:br>
              <a:rPr lang="en-US" sz="1800" b="1" dirty="0">
                <a:solidFill>
                  <a:schemeClr val="tx1"/>
                </a:solidFill>
              </a:rPr>
            </a:br>
            <a:r>
              <a:rPr lang="en-US" sz="1800" b="1" dirty="0">
                <a:solidFill>
                  <a:schemeClr val="tx1"/>
                </a:solidFill>
              </a:rPr>
              <a:t/>
            </a:r>
            <a:br>
              <a:rPr lang="en-US" sz="1800" b="1" dirty="0">
                <a:solidFill>
                  <a:schemeClr val="tx1"/>
                </a:solidFill>
              </a:rPr>
            </a:br>
            <a:r>
              <a:rPr lang="en-US" sz="1800" b="1" dirty="0">
                <a:solidFill>
                  <a:schemeClr val="tx1"/>
                </a:solidFill>
              </a:rPr>
              <a:t>The Executive </a:t>
            </a:r>
            <a:r>
              <a:rPr lang="en-US" sz="1800" b="1" u="sng" dirty="0">
                <a:solidFill>
                  <a:schemeClr val="tx1"/>
                </a:solidFill>
              </a:rPr>
              <a:t>represents the County</a:t>
            </a:r>
            <a:r>
              <a:rPr lang="en-US" sz="1800" b="1" dirty="0">
                <a:solidFill>
                  <a:schemeClr val="tx1"/>
                </a:solidFill>
              </a:rPr>
              <a:t> in promoting economic growth and a thriving community.</a:t>
            </a:r>
            <a:endParaRPr lang="en-US" sz="1800" b="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200639794"/>
              </p:ext>
            </p:extLst>
          </p:nvPr>
        </p:nvGraphicFramePr>
        <p:xfrm>
          <a:off x="677863" y="2360815"/>
          <a:ext cx="8596312" cy="40067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lide Number Placeholder 9">
            <a:extLst>
              <a:ext uri="{FF2B5EF4-FFF2-40B4-BE49-F238E27FC236}">
                <a16:creationId xmlns:a16="http://schemas.microsoft.com/office/drawing/2014/main" id="{99F48155-2DC3-446F-84C0-D688B123B9D9}"/>
              </a:ext>
            </a:extLst>
          </p:cNvPr>
          <p:cNvSpPr>
            <a:spLocks noGrp="1"/>
          </p:cNvSpPr>
          <p:nvPr>
            <p:ph type="sldNum" sz="quarter" idx="12"/>
          </p:nvPr>
        </p:nvSpPr>
        <p:spPr>
          <a:xfrm>
            <a:off x="11594421" y="6510459"/>
            <a:ext cx="683339" cy="365125"/>
          </a:xfrm>
        </p:spPr>
        <p:txBody>
          <a:bodyPr/>
          <a:lstStyle/>
          <a:p>
            <a:fld id="{519954A3-9DFD-4C44-94BA-B95130A3BA1C}" type="slidenum">
              <a:rPr lang="en-US" sz="1400" smtClean="0">
                <a:solidFill>
                  <a:srgbClr val="286D9F"/>
                </a:solidFill>
              </a:rPr>
              <a:t>5</a:t>
            </a:fld>
            <a:endParaRPr lang="en-US" sz="1400" dirty="0">
              <a:solidFill>
                <a:srgbClr val="286D9F"/>
              </a:solidFill>
            </a:endParaRPr>
          </a:p>
        </p:txBody>
      </p:sp>
    </p:spTree>
    <p:extLst>
      <p:ext uri="{BB962C8B-B14F-4D97-AF65-F5344CB8AC3E}">
        <p14:creationId xmlns:p14="http://schemas.microsoft.com/office/powerpoint/2010/main" val="3419439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8854973" cy="1320800"/>
          </a:xfrm>
        </p:spPr>
        <p:txBody>
          <a:bodyPr>
            <a:normAutofit fontScale="90000"/>
          </a:bodyPr>
          <a:lstStyle/>
          <a:p>
            <a:pPr algn="r"/>
            <a:r>
              <a:rPr lang="en-US" dirty="0"/>
              <a:t>Champaign County Infrastructure - Facilities</a:t>
            </a:r>
            <a:br>
              <a:rPr lang="en-US" dirty="0"/>
            </a:br>
            <a:r>
              <a:rPr lang="en-US" sz="2000" b="1" dirty="0">
                <a:solidFill>
                  <a:schemeClr val="accent2">
                    <a:lumMod val="75000"/>
                  </a:schemeClr>
                </a:solidFill>
              </a:rPr>
              <a:t>County Facilities Inventory</a:t>
            </a:r>
            <a:endParaRPr lang="en-US" sz="2000" dirty="0">
              <a:solidFill>
                <a:schemeClr val="accent2">
                  <a:lumMod val="75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66482661"/>
              </p:ext>
            </p:extLst>
          </p:nvPr>
        </p:nvGraphicFramePr>
        <p:xfrm>
          <a:off x="6096000" y="2116983"/>
          <a:ext cx="5140038" cy="981456"/>
        </p:xfrm>
        <a:graphic>
          <a:graphicData uri="http://schemas.openxmlformats.org/drawingml/2006/table">
            <a:tbl>
              <a:tblPr firstRow="1" firstCol="1" bandRow="1">
                <a:tableStyleId>{5C22544A-7EE6-4342-B048-85BDC9FD1C3A}</a:tableStyleId>
              </a:tblPr>
              <a:tblGrid>
                <a:gridCol w="2255379">
                  <a:extLst>
                    <a:ext uri="{9D8B030D-6E8A-4147-A177-3AD203B41FA5}">
                      <a16:colId xmlns:a16="http://schemas.microsoft.com/office/drawing/2014/main" val="1658386684"/>
                    </a:ext>
                  </a:extLst>
                </a:gridCol>
                <a:gridCol w="1732084">
                  <a:extLst>
                    <a:ext uri="{9D8B030D-6E8A-4147-A177-3AD203B41FA5}">
                      <a16:colId xmlns:a16="http://schemas.microsoft.com/office/drawing/2014/main" val="3919643343"/>
                    </a:ext>
                  </a:extLst>
                </a:gridCol>
                <a:gridCol w="1152575">
                  <a:extLst>
                    <a:ext uri="{9D8B030D-6E8A-4147-A177-3AD203B41FA5}">
                      <a16:colId xmlns:a16="http://schemas.microsoft.com/office/drawing/2014/main" val="3183990337"/>
                    </a:ext>
                  </a:extLst>
                </a:gridCol>
              </a:tblGrid>
              <a:tr h="232354">
                <a:tc>
                  <a:txBody>
                    <a:bodyPr/>
                    <a:lstStyle/>
                    <a:p>
                      <a:pPr marL="0" marR="0" algn="l">
                        <a:lnSpc>
                          <a:spcPct val="115000"/>
                        </a:lnSpc>
                        <a:spcBef>
                          <a:spcPts val="0"/>
                        </a:spcBef>
                        <a:spcAft>
                          <a:spcPts val="0"/>
                        </a:spcAft>
                      </a:pPr>
                      <a:r>
                        <a:rPr lang="en-US" sz="1400" u="sng" dirty="0">
                          <a:solidFill>
                            <a:schemeClr val="tx1"/>
                          </a:solidFill>
                          <a:effectLst/>
                        </a:rPr>
                        <a:t>Building Name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ctr">
                        <a:lnSpc>
                          <a:spcPct val="115000"/>
                        </a:lnSpc>
                        <a:spcBef>
                          <a:spcPts val="0"/>
                        </a:spcBef>
                        <a:spcAft>
                          <a:spcPts val="0"/>
                        </a:spcAft>
                      </a:pPr>
                      <a:r>
                        <a:rPr lang="en-US" sz="1400" u="sng" dirty="0">
                          <a:solidFill>
                            <a:schemeClr val="tx1"/>
                          </a:solidFill>
                          <a:effectLst/>
                        </a:rPr>
                        <a:t>Address</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r">
                        <a:lnSpc>
                          <a:spcPct val="115000"/>
                        </a:lnSpc>
                        <a:spcBef>
                          <a:spcPts val="0"/>
                        </a:spcBef>
                        <a:spcAft>
                          <a:spcPts val="0"/>
                        </a:spcAft>
                      </a:pPr>
                      <a:r>
                        <a:rPr lang="en-US" sz="1400" u="sng" dirty="0">
                          <a:solidFill>
                            <a:schemeClr val="tx1"/>
                          </a:solidFill>
                          <a:effectLst/>
                        </a:rPr>
                        <a:t>Total Sq. Ft.</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extLst>
                  <a:ext uri="{0D108BD9-81ED-4DB2-BD59-A6C34878D82A}">
                    <a16:rowId xmlns:a16="http://schemas.microsoft.com/office/drawing/2014/main" val="4031541580"/>
                  </a:ext>
                </a:extLst>
              </a:tr>
              <a:tr h="193627">
                <a:tc>
                  <a:txBody>
                    <a:bodyPr/>
                    <a:lstStyle/>
                    <a:p>
                      <a:pPr marL="0" marR="0" algn="l">
                        <a:lnSpc>
                          <a:spcPct val="115000"/>
                        </a:lnSpc>
                        <a:spcBef>
                          <a:spcPts val="0"/>
                        </a:spcBef>
                        <a:spcAft>
                          <a:spcPts val="0"/>
                        </a:spcAft>
                      </a:pPr>
                      <a:r>
                        <a:rPr lang="en-US" sz="1400" dirty="0">
                          <a:solidFill>
                            <a:schemeClr val="tx1"/>
                          </a:solidFill>
                          <a:effectLst/>
                        </a:rPr>
                        <a:t>Courthouse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ctr">
                        <a:lnSpc>
                          <a:spcPct val="115000"/>
                        </a:lnSpc>
                        <a:spcBef>
                          <a:spcPts val="0"/>
                        </a:spcBef>
                        <a:spcAft>
                          <a:spcPts val="0"/>
                        </a:spcAft>
                      </a:pPr>
                      <a:r>
                        <a:rPr lang="en-US" sz="1400" dirty="0">
                          <a:solidFill>
                            <a:schemeClr val="tx1"/>
                          </a:solidFill>
                          <a:effectLst/>
                        </a:rPr>
                        <a:t>101 E Main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r">
                        <a:lnSpc>
                          <a:spcPct val="115000"/>
                        </a:lnSpc>
                        <a:spcBef>
                          <a:spcPts val="0"/>
                        </a:spcBef>
                        <a:spcAft>
                          <a:spcPts val="0"/>
                        </a:spcAft>
                      </a:pPr>
                      <a:r>
                        <a:rPr lang="en-US" sz="1400" dirty="0">
                          <a:solidFill>
                            <a:schemeClr val="tx1"/>
                          </a:solidFill>
                          <a:effectLst/>
                        </a:rPr>
                        <a:t>46,839</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extLst>
                  <a:ext uri="{0D108BD9-81ED-4DB2-BD59-A6C34878D82A}">
                    <a16:rowId xmlns:a16="http://schemas.microsoft.com/office/drawing/2014/main" val="2249678858"/>
                  </a:ext>
                </a:extLst>
              </a:tr>
              <a:tr h="193627">
                <a:tc>
                  <a:txBody>
                    <a:bodyPr/>
                    <a:lstStyle/>
                    <a:p>
                      <a:pPr marL="0" marR="0" algn="l">
                        <a:lnSpc>
                          <a:spcPct val="115000"/>
                        </a:lnSpc>
                        <a:spcBef>
                          <a:spcPts val="0"/>
                        </a:spcBef>
                        <a:spcAft>
                          <a:spcPts val="0"/>
                        </a:spcAft>
                      </a:pPr>
                      <a:r>
                        <a:rPr lang="en-US" sz="1400" dirty="0">
                          <a:solidFill>
                            <a:schemeClr val="tx1"/>
                          </a:solidFill>
                          <a:effectLst/>
                        </a:rPr>
                        <a:t>Courthouse Addition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ctr">
                        <a:lnSpc>
                          <a:spcPct val="115000"/>
                        </a:lnSpc>
                        <a:spcBef>
                          <a:spcPts val="0"/>
                        </a:spcBef>
                        <a:spcAft>
                          <a:spcPts val="0"/>
                        </a:spcAft>
                      </a:pPr>
                      <a:r>
                        <a:rPr lang="en-US" sz="1400" dirty="0">
                          <a:solidFill>
                            <a:schemeClr val="tx1"/>
                          </a:solidFill>
                          <a:effectLst/>
                        </a:rPr>
                        <a:t>101 E Main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r">
                        <a:lnSpc>
                          <a:spcPct val="115000"/>
                        </a:lnSpc>
                        <a:spcBef>
                          <a:spcPts val="0"/>
                        </a:spcBef>
                        <a:spcAft>
                          <a:spcPts val="0"/>
                        </a:spcAft>
                      </a:pPr>
                      <a:r>
                        <a:rPr lang="en-US" sz="1400" u="sng" dirty="0">
                          <a:solidFill>
                            <a:schemeClr val="tx1"/>
                          </a:solidFill>
                          <a:effectLst/>
                        </a:rPr>
                        <a:t>99,500</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extLst>
                  <a:ext uri="{0D108BD9-81ED-4DB2-BD59-A6C34878D82A}">
                    <a16:rowId xmlns:a16="http://schemas.microsoft.com/office/drawing/2014/main" val="4143454391"/>
                  </a:ext>
                </a:extLst>
              </a:tr>
              <a:tr h="193627">
                <a:tc>
                  <a:txBody>
                    <a:bodyPr/>
                    <a:lstStyle/>
                    <a:p>
                      <a:pPr marL="0" marR="0" algn="l">
                        <a:lnSpc>
                          <a:spcPct val="115000"/>
                        </a:lnSpc>
                        <a:spcBef>
                          <a:spcPts val="0"/>
                        </a:spcBef>
                        <a:spcAft>
                          <a:spcPts val="0"/>
                        </a:spcAft>
                      </a:pPr>
                      <a:r>
                        <a:rPr lang="en-US" sz="1400" dirty="0">
                          <a:solidFill>
                            <a:schemeClr val="tx1"/>
                          </a:solidFill>
                          <a:effectLst/>
                        </a:rPr>
                        <a: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ctr">
                        <a:lnSpc>
                          <a:spcPct val="115000"/>
                        </a:lnSpc>
                        <a:spcBef>
                          <a:spcPts val="0"/>
                        </a:spcBef>
                        <a:spcAft>
                          <a:spcPts val="0"/>
                        </a:spcAft>
                      </a:pPr>
                      <a:r>
                        <a:rPr lang="en-US" sz="1400" dirty="0">
                          <a:solidFill>
                            <a:schemeClr val="tx1"/>
                          </a:solidFill>
                          <a:effectLst/>
                        </a:rPr>
                        <a: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r">
                        <a:lnSpc>
                          <a:spcPct val="115000"/>
                        </a:lnSpc>
                        <a:spcBef>
                          <a:spcPts val="0"/>
                        </a:spcBef>
                        <a:spcAft>
                          <a:spcPts val="0"/>
                        </a:spcAft>
                      </a:pPr>
                      <a:r>
                        <a:rPr lang="en-US" sz="1400" b="1" dirty="0">
                          <a:solidFill>
                            <a:schemeClr val="tx1"/>
                          </a:solidFill>
                          <a:effectLst/>
                        </a:rPr>
                        <a:t>146,339</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extLst>
                  <a:ext uri="{0D108BD9-81ED-4DB2-BD59-A6C34878D82A}">
                    <a16:rowId xmlns:a16="http://schemas.microsoft.com/office/drawing/2014/main" val="1109543143"/>
                  </a:ext>
                </a:extLst>
              </a:tr>
            </a:tbl>
          </a:graphicData>
        </a:graphic>
      </p:graphicFrame>
      <p:sp>
        <p:nvSpPr>
          <p:cNvPr id="7" name="Slide Number Placeholder 9">
            <a:extLst>
              <a:ext uri="{FF2B5EF4-FFF2-40B4-BE49-F238E27FC236}">
                <a16:creationId xmlns:a16="http://schemas.microsoft.com/office/drawing/2014/main" id="{E57F25B6-7D41-47C5-AE87-5769800BFDF5}"/>
              </a:ext>
            </a:extLst>
          </p:cNvPr>
          <p:cNvSpPr>
            <a:spLocks noGrp="1"/>
          </p:cNvSpPr>
          <p:nvPr>
            <p:ph type="sldNum" sz="quarter" idx="12"/>
          </p:nvPr>
        </p:nvSpPr>
        <p:spPr>
          <a:xfrm>
            <a:off x="11559253" y="6510459"/>
            <a:ext cx="683339" cy="365125"/>
          </a:xfrm>
        </p:spPr>
        <p:txBody>
          <a:bodyPr/>
          <a:lstStyle/>
          <a:p>
            <a:fld id="{519954A3-9DFD-4C44-94BA-B95130A3BA1C}" type="slidenum">
              <a:rPr lang="en-US" sz="1400" smtClean="0">
                <a:solidFill>
                  <a:srgbClr val="286D9F"/>
                </a:solidFill>
              </a:rPr>
              <a:t>6</a:t>
            </a:fld>
            <a:endParaRPr lang="en-US" sz="1400" dirty="0">
              <a:solidFill>
                <a:srgbClr val="286D9F"/>
              </a:solidFill>
            </a:endParaRPr>
          </a:p>
        </p:txBody>
      </p:sp>
      <p:graphicFrame>
        <p:nvGraphicFramePr>
          <p:cNvPr id="8" name="Content Placeholder 3">
            <a:extLst>
              <a:ext uri="{FF2B5EF4-FFF2-40B4-BE49-F238E27FC236}">
                <a16:creationId xmlns:a16="http://schemas.microsoft.com/office/drawing/2014/main" id="{A9A90FB6-12B6-4EFA-BD56-708189D8CDB7}"/>
              </a:ext>
            </a:extLst>
          </p:cNvPr>
          <p:cNvGraphicFramePr>
            <a:graphicFrameLocks/>
          </p:cNvGraphicFramePr>
          <p:nvPr>
            <p:extLst>
              <p:ext uri="{D42A27DB-BD31-4B8C-83A1-F6EECF244321}">
                <p14:modId xmlns:p14="http://schemas.microsoft.com/office/powerpoint/2010/main" val="372281674"/>
              </p:ext>
            </p:extLst>
          </p:nvPr>
        </p:nvGraphicFramePr>
        <p:xfrm>
          <a:off x="448407" y="1377867"/>
          <a:ext cx="5490042" cy="5152644"/>
        </p:xfrm>
        <a:graphic>
          <a:graphicData uri="http://schemas.openxmlformats.org/drawingml/2006/table">
            <a:tbl>
              <a:tblPr firstRow="1" firstCol="1" bandRow="1">
                <a:tableStyleId>{5C22544A-7EE6-4342-B048-85BDC9FD1C3A}</a:tableStyleId>
              </a:tblPr>
              <a:tblGrid>
                <a:gridCol w="2384408">
                  <a:extLst>
                    <a:ext uri="{9D8B030D-6E8A-4147-A177-3AD203B41FA5}">
                      <a16:colId xmlns:a16="http://schemas.microsoft.com/office/drawing/2014/main" val="1658386684"/>
                    </a:ext>
                  </a:extLst>
                </a:gridCol>
                <a:gridCol w="1924154">
                  <a:extLst>
                    <a:ext uri="{9D8B030D-6E8A-4147-A177-3AD203B41FA5}">
                      <a16:colId xmlns:a16="http://schemas.microsoft.com/office/drawing/2014/main" val="3919643343"/>
                    </a:ext>
                  </a:extLst>
                </a:gridCol>
                <a:gridCol w="1181480">
                  <a:extLst>
                    <a:ext uri="{9D8B030D-6E8A-4147-A177-3AD203B41FA5}">
                      <a16:colId xmlns:a16="http://schemas.microsoft.com/office/drawing/2014/main" val="3183990337"/>
                    </a:ext>
                  </a:extLst>
                </a:gridCol>
              </a:tblGrid>
              <a:tr h="244409">
                <a:tc>
                  <a:txBody>
                    <a:bodyPr/>
                    <a:lstStyle/>
                    <a:p>
                      <a:pPr marL="0" marR="0" algn="l">
                        <a:lnSpc>
                          <a:spcPct val="115000"/>
                        </a:lnSpc>
                        <a:spcBef>
                          <a:spcPts val="0"/>
                        </a:spcBef>
                        <a:spcAft>
                          <a:spcPts val="0"/>
                        </a:spcAft>
                      </a:pPr>
                      <a:r>
                        <a:rPr lang="en-US" sz="1400" u="sng" dirty="0">
                          <a:solidFill>
                            <a:schemeClr val="tx1"/>
                          </a:solidFill>
                          <a:effectLst/>
                        </a:rPr>
                        <a:t>Building Name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ctr">
                        <a:lnSpc>
                          <a:spcPct val="115000"/>
                        </a:lnSpc>
                        <a:spcBef>
                          <a:spcPts val="0"/>
                        </a:spcBef>
                        <a:spcAft>
                          <a:spcPts val="0"/>
                        </a:spcAft>
                      </a:pPr>
                      <a:r>
                        <a:rPr lang="en-US" sz="1400" u="sng" dirty="0">
                          <a:solidFill>
                            <a:schemeClr val="tx1"/>
                          </a:solidFill>
                          <a:effectLst/>
                        </a:rPr>
                        <a:t>Address</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r">
                        <a:lnSpc>
                          <a:spcPct val="115000"/>
                        </a:lnSpc>
                        <a:spcBef>
                          <a:spcPts val="0"/>
                        </a:spcBef>
                        <a:spcAft>
                          <a:spcPts val="0"/>
                        </a:spcAft>
                      </a:pPr>
                      <a:r>
                        <a:rPr lang="en-US" sz="1400" u="sng" dirty="0">
                          <a:solidFill>
                            <a:schemeClr val="tx1"/>
                          </a:solidFill>
                          <a:effectLst/>
                        </a:rPr>
                        <a:t>Total Sq. Ft.</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extLst>
                  <a:ext uri="{0D108BD9-81ED-4DB2-BD59-A6C34878D82A}">
                    <a16:rowId xmlns:a16="http://schemas.microsoft.com/office/drawing/2014/main" val="4031541580"/>
                  </a:ext>
                </a:extLst>
              </a:tr>
              <a:tr h="244409">
                <a:tc>
                  <a:txBody>
                    <a:bodyPr/>
                    <a:lstStyle/>
                    <a:p>
                      <a:pPr marL="0" marR="0" algn="l">
                        <a:lnSpc>
                          <a:spcPct val="115000"/>
                        </a:lnSpc>
                        <a:spcBef>
                          <a:spcPts val="0"/>
                        </a:spcBef>
                        <a:spcAft>
                          <a:spcPts val="0"/>
                        </a:spcAft>
                      </a:pPr>
                      <a:r>
                        <a:rPr lang="en-US" sz="1400" dirty="0">
                          <a:solidFill>
                            <a:schemeClr val="tx1"/>
                          </a:solidFill>
                          <a:effectLst/>
                        </a:rPr>
                        <a:t>Sheriff/Correctional Cntr.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ctr">
                        <a:lnSpc>
                          <a:spcPct val="115000"/>
                        </a:lnSpc>
                        <a:spcBef>
                          <a:spcPts val="0"/>
                        </a:spcBef>
                        <a:spcAft>
                          <a:spcPts val="0"/>
                        </a:spcAft>
                      </a:pPr>
                      <a:r>
                        <a:rPr lang="en-US" sz="1400" dirty="0">
                          <a:solidFill>
                            <a:schemeClr val="tx1"/>
                          </a:solidFill>
                          <a:effectLst/>
                        </a:rPr>
                        <a:t>204 E Main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r">
                        <a:lnSpc>
                          <a:spcPct val="115000"/>
                        </a:lnSpc>
                        <a:spcBef>
                          <a:spcPts val="0"/>
                        </a:spcBef>
                        <a:spcAft>
                          <a:spcPts val="0"/>
                        </a:spcAft>
                      </a:pPr>
                      <a:r>
                        <a:rPr lang="en-US" sz="1400" dirty="0">
                          <a:solidFill>
                            <a:schemeClr val="tx1"/>
                          </a:solidFill>
                          <a:effectLst/>
                        </a:rPr>
                        <a:t>55,000</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extLst>
                  <a:ext uri="{0D108BD9-81ED-4DB2-BD59-A6C34878D82A}">
                    <a16:rowId xmlns:a16="http://schemas.microsoft.com/office/drawing/2014/main" val="1109543143"/>
                  </a:ext>
                </a:extLst>
              </a:tr>
              <a:tr h="244409">
                <a:tc>
                  <a:txBody>
                    <a:bodyPr/>
                    <a:lstStyle/>
                    <a:p>
                      <a:pPr marL="0" marR="0" algn="l">
                        <a:lnSpc>
                          <a:spcPct val="115000"/>
                        </a:lnSpc>
                        <a:spcBef>
                          <a:spcPts val="0"/>
                        </a:spcBef>
                        <a:spcAft>
                          <a:spcPts val="0"/>
                        </a:spcAft>
                      </a:pPr>
                      <a:r>
                        <a:rPr lang="en-US" sz="1400" dirty="0">
                          <a:solidFill>
                            <a:schemeClr val="tx1"/>
                          </a:solidFill>
                          <a:effectLst/>
                        </a:rPr>
                        <a:t>Adult Detention Facility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ctr">
                        <a:lnSpc>
                          <a:spcPct val="115000"/>
                        </a:lnSpc>
                        <a:spcBef>
                          <a:spcPts val="0"/>
                        </a:spcBef>
                        <a:spcAft>
                          <a:spcPts val="0"/>
                        </a:spcAft>
                      </a:pPr>
                      <a:r>
                        <a:rPr lang="en-US" sz="1400" dirty="0">
                          <a:solidFill>
                            <a:schemeClr val="tx1"/>
                          </a:solidFill>
                          <a:effectLst/>
                        </a:rPr>
                        <a:t>502 S </a:t>
                      </a:r>
                      <a:r>
                        <a:rPr lang="en-US" sz="1400" dirty="0" err="1">
                          <a:solidFill>
                            <a:schemeClr val="tx1"/>
                          </a:solidFill>
                          <a:effectLst/>
                        </a:rPr>
                        <a:t>Lierman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r">
                        <a:lnSpc>
                          <a:spcPct val="115000"/>
                        </a:lnSpc>
                        <a:spcBef>
                          <a:spcPts val="0"/>
                        </a:spcBef>
                        <a:spcAft>
                          <a:spcPts val="0"/>
                        </a:spcAft>
                      </a:pPr>
                      <a:r>
                        <a:rPr lang="en-US" sz="1400" dirty="0">
                          <a:solidFill>
                            <a:schemeClr val="tx1"/>
                          </a:solidFill>
                          <a:effectLst/>
                        </a:rPr>
                        <a:t>57,000</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extLst>
                  <a:ext uri="{0D108BD9-81ED-4DB2-BD59-A6C34878D82A}">
                    <a16:rowId xmlns:a16="http://schemas.microsoft.com/office/drawing/2014/main" val="1979427539"/>
                  </a:ext>
                </a:extLst>
              </a:tr>
              <a:tr h="244409">
                <a:tc>
                  <a:txBody>
                    <a:bodyPr/>
                    <a:lstStyle/>
                    <a:p>
                      <a:pPr marL="0" marR="0" algn="l">
                        <a:lnSpc>
                          <a:spcPct val="115000"/>
                        </a:lnSpc>
                        <a:spcBef>
                          <a:spcPts val="0"/>
                        </a:spcBef>
                        <a:spcAft>
                          <a:spcPts val="0"/>
                        </a:spcAft>
                      </a:pPr>
                      <a:r>
                        <a:rPr lang="en-US" sz="1400" dirty="0">
                          <a:solidFill>
                            <a:schemeClr val="tx1"/>
                          </a:solidFill>
                          <a:effectLst/>
                        </a:rPr>
                        <a:t>Juvenile Detention Facility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ctr">
                        <a:lnSpc>
                          <a:spcPct val="115000"/>
                        </a:lnSpc>
                        <a:spcBef>
                          <a:spcPts val="0"/>
                        </a:spcBef>
                        <a:spcAft>
                          <a:spcPts val="0"/>
                        </a:spcAft>
                      </a:pPr>
                      <a:r>
                        <a:rPr lang="en-US" sz="1400" dirty="0">
                          <a:solidFill>
                            <a:schemeClr val="tx1"/>
                          </a:solidFill>
                          <a:effectLst/>
                        </a:rPr>
                        <a:t>400 Art Bartell Drive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r">
                        <a:lnSpc>
                          <a:spcPct val="115000"/>
                        </a:lnSpc>
                        <a:spcBef>
                          <a:spcPts val="0"/>
                        </a:spcBef>
                        <a:spcAft>
                          <a:spcPts val="0"/>
                        </a:spcAft>
                      </a:pPr>
                      <a:r>
                        <a:rPr lang="en-US" sz="1400" dirty="0">
                          <a:solidFill>
                            <a:schemeClr val="tx1"/>
                          </a:solidFill>
                          <a:effectLst/>
                        </a:rPr>
                        <a:t>31,000</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extLst>
                  <a:ext uri="{0D108BD9-81ED-4DB2-BD59-A6C34878D82A}">
                    <a16:rowId xmlns:a16="http://schemas.microsoft.com/office/drawing/2014/main" val="1288579910"/>
                  </a:ext>
                </a:extLst>
              </a:tr>
              <a:tr h="244409">
                <a:tc>
                  <a:txBody>
                    <a:bodyPr/>
                    <a:lstStyle/>
                    <a:p>
                      <a:pPr marL="0" marR="0" algn="l">
                        <a:lnSpc>
                          <a:spcPct val="115000"/>
                        </a:lnSpc>
                        <a:spcBef>
                          <a:spcPts val="0"/>
                        </a:spcBef>
                        <a:spcAft>
                          <a:spcPts val="0"/>
                        </a:spcAft>
                      </a:pPr>
                      <a:r>
                        <a:rPr lang="en-US" sz="1400" dirty="0">
                          <a:solidFill>
                            <a:schemeClr val="tx1"/>
                          </a:solidFill>
                          <a:effectLst/>
                        </a:rPr>
                        <a:t>Brookens</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ctr">
                        <a:lnSpc>
                          <a:spcPct val="115000"/>
                        </a:lnSpc>
                        <a:spcBef>
                          <a:spcPts val="0"/>
                        </a:spcBef>
                        <a:spcAft>
                          <a:spcPts val="0"/>
                        </a:spcAft>
                      </a:pPr>
                      <a:r>
                        <a:rPr lang="en-US" sz="1400" dirty="0">
                          <a:solidFill>
                            <a:schemeClr val="tx1"/>
                          </a:solidFill>
                          <a:effectLst/>
                        </a:rPr>
                        <a:t>1700 S Washington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r">
                        <a:lnSpc>
                          <a:spcPct val="115000"/>
                        </a:lnSpc>
                        <a:spcBef>
                          <a:spcPts val="0"/>
                        </a:spcBef>
                        <a:spcAft>
                          <a:spcPts val="0"/>
                        </a:spcAft>
                      </a:pPr>
                      <a:r>
                        <a:rPr lang="en-US" sz="1400" dirty="0">
                          <a:solidFill>
                            <a:schemeClr val="tx1"/>
                          </a:solidFill>
                          <a:effectLst/>
                        </a:rPr>
                        <a:t>93,060</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extLst>
                  <a:ext uri="{0D108BD9-81ED-4DB2-BD59-A6C34878D82A}">
                    <a16:rowId xmlns:a16="http://schemas.microsoft.com/office/drawing/2014/main" val="1418105818"/>
                  </a:ext>
                </a:extLst>
              </a:tr>
              <a:tr h="244409">
                <a:tc>
                  <a:txBody>
                    <a:bodyPr/>
                    <a:lstStyle/>
                    <a:p>
                      <a:pPr marL="0" marR="0" algn="l">
                        <a:lnSpc>
                          <a:spcPct val="115000"/>
                        </a:lnSpc>
                        <a:spcBef>
                          <a:spcPts val="0"/>
                        </a:spcBef>
                        <a:spcAft>
                          <a:spcPts val="0"/>
                        </a:spcAft>
                      </a:pPr>
                      <a:r>
                        <a:rPr lang="en-US" sz="1400" dirty="0">
                          <a:solidFill>
                            <a:schemeClr val="tx1"/>
                          </a:solidFill>
                          <a:effectLst/>
                        </a:rPr>
                        <a:t>ILEAS Training Center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ctr">
                        <a:lnSpc>
                          <a:spcPct val="115000"/>
                        </a:lnSpc>
                        <a:spcBef>
                          <a:spcPts val="0"/>
                        </a:spcBef>
                        <a:spcAft>
                          <a:spcPts val="0"/>
                        </a:spcAft>
                      </a:pPr>
                      <a:r>
                        <a:rPr lang="en-US" sz="1400" dirty="0">
                          <a:solidFill>
                            <a:schemeClr val="tx1"/>
                          </a:solidFill>
                          <a:effectLst/>
                        </a:rPr>
                        <a:t>1701 E Main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r">
                        <a:lnSpc>
                          <a:spcPct val="115000"/>
                        </a:lnSpc>
                        <a:spcBef>
                          <a:spcPts val="0"/>
                        </a:spcBef>
                        <a:spcAft>
                          <a:spcPts val="0"/>
                        </a:spcAft>
                      </a:pPr>
                      <a:r>
                        <a:rPr lang="en-US" sz="1400" dirty="0">
                          <a:solidFill>
                            <a:schemeClr val="tx1"/>
                          </a:solidFill>
                          <a:effectLst/>
                        </a:rPr>
                        <a:t>144,500</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extLst>
                  <a:ext uri="{0D108BD9-81ED-4DB2-BD59-A6C34878D82A}">
                    <a16:rowId xmlns:a16="http://schemas.microsoft.com/office/drawing/2014/main" val="3684575190"/>
                  </a:ext>
                </a:extLst>
              </a:tr>
              <a:tr h="244409">
                <a:tc>
                  <a:txBody>
                    <a:bodyPr/>
                    <a:lstStyle/>
                    <a:p>
                      <a:pPr marL="0" marR="0" algn="l">
                        <a:lnSpc>
                          <a:spcPct val="115000"/>
                        </a:lnSpc>
                        <a:spcBef>
                          <a:spcPts val="0"/>
                        </a:spcBef>
                        <a:spcAft>
                          <a:spcPts val="0"/>
                        </a:spcAft>
                      </a:pPr>
                      <a:r>
                        <a:rPr lang="en-US" sz="1400" dirty="0">
                          <a:solidFill>
                            <a:schemeClr val="tx1"/>
                          </a:solidFill>
                          <a:effectLst/>
                        </a:rPr>
                        <a:t>ILEAS Boiler House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ctr">
                        <a:lnSpc>
                          <a:spcPct val="115000"/>
                        </a:lnSpc>
                        <a:spcBef>
                          <a:spcPts val="0"/>
                        </a:spcBef>
                        <a:spcAft>
                          <a:spcPts val="0"/>
                        </a:spcAft>
                      </a:pPr>
                      <a:r>
                        <a:rPr lang="en-US" sz="1400" dirty="0">
                          <a:solidFill>
                            <a:schemeClr val="tx1"/>
                          </a:solidFill>
                          <a:effectLst/>
                        </a:rPr>
                        <a:t>Rear, 1701 E Main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r">
                        <a:lnSpc>
                          <a:spcPct val="115000"/>
                        </a:lnSpc>
                        <a:spcBef>
                          <a:spcPts val="0"/>
                        </a:spcBef>
                        <a:spcAft>
                          <a:spcPts val="0"/>
                        </a:spcAft>
                      </a:pPr>
                      <a:r>
                        <a:rPr lang="en-US" sz="1400" dirty="0">
                          <a:solidFill>
                            <a:schemeClr val="tx1"/>
                          </a:solidFill>
                          <a:effectLst/>
                        </a:rPr>
                        <a:t>1,200</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extLst>
                  <a:ext uri="{0D108BD9-81ED-4DB2-BD59-A6C34878D82A}">
                    <a16:rowId xmlns:a16="http://schemas.microsoft.com/office/drawing/2014/main" val="3622845982"/>
                  </a:ext>
                </a:extLst>
              </a:tr>
              <a:tr h="244409">
                <a:tc>
                  <a:txBody>
                    <a:bodyPr/>
                    <a:lstStyle/>
                    <a:p>
                      <a:pPr marL="0" marR="0" algn="l">
                        <a:lnSpc>
                          <a:spcPct val="115000"/>
                        </a:lnSpc>
                        <a:spcBef>
                          <a:spcPts val="0"/>
                        </a:spcBef>
                        <a:spcAft>
                          <a:spcPts val="0"/>
                        </a:spcAft>
                      </a:pPr>
                      <a:r>
                        <a:rPr lang="en-US" sz="1400" dirty="0">
                          <a:solidFill>
                            <a:schemeClr val="tx1"/>
                          </a:solidFill>
                          <a:effectLst/>
                        </a:rPr>
                        <a:t>Highway Garage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ctr">
                        <a:lnSpc>
                          <a:spcPct val="115000"/>
                        </a:lnSpc>
                        <a:spcBef>
                          <a:spcPts val="0"/>
                        </a:spcBef>
                        <a:spcAft>
                          <a:spcPts val="0"/>
                        </a:spcAft>
                      </a:pPr>
                      <a:r>
                        <a:rPr lang="en-US" sz="1400" dirty="0">
                          <a:solidFill>
                            <a:schemeClr val="tx1"/>
                          </a:solidFill>
                          <a:effectLst/>
                        </a:rPr>
                        <a:t>Rear, 1701 E Main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r">
                        <a:lnSpc>
                          <a:spcPct val="115000"/>
                        </a:lnSpc>
                        <a:spcBef>
                          <a:spcPts val="0"/>
                        </a:spcBef>
                        <a:spcAft>
                          <a:spcPts val="0"/>
                        </a:spcAft>
                      </a:pPr>
                      <a:r>
                        <a:rPr lang="en-US" sz="1400" dirty="0">
                          <a:solidFill>
                            <a:schemeClr val="tx1"/>
                          </a:solidFill>
                          <a:effectLst/>
                        </a:rPr>
                        <a:t>240</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extLst>
                  <a:ext uri="{0D108BD9-81ED-4DB2-BD59-A6C34878D82A}">
                    <a16:rowId xmlns:a16="http://schemas.microsoft.com/office/drawing/2014/main" val="2126475885"/>
                  </a:ext>
                </a:extLst>
              </a:tr>
              <a:tr h="244409">
                <a:tc>
                  <a:txBody>
                    <a:bodyPr/>
                    <a:lstStyle/>
                    <a:p>
                      <a:pPr marL="0" marR="0" algn="l">
                        <a:lnSpc>
                          <a:spcPct val="115000"/>
                        </a:lnSpc>
                        <a:spcBef>
                          <a:spcPts val="0"/>
                        </a:spcBef>
                        <a:spcAft>
                          <a:spcPts val="0"/>
                        </a:spcAft>
                      </a:pPr>
                      <a:r>
                        <a:rPr lang="en-US" sz="1400" dirty="0">
                          <a:solidFill>
                            <a:schemeClr val="tx1"/>
                          </a:solidFill>
                          <a:effectLst/>
                        </a:rPr>
                        <a:t>ESADA Garage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ctr">
                        <a:lnSpc>
                          <a:spcPct val="115000"/>
                        </a:lnSpc>
                        <a:spcBef>
                          <a:spcPts val="0"/>
                        </a:spcBef>
                        <a:spcAft>
                          <a:spcPts val="0"/>
                        </a:spcAft>
                      </a:pPr>
                      <a:r>
                        <a:rPr lang="en-US" sz="1400" dirty="0">
                          <a:solidFill>
                            <a:schemeClr val="tx1"/>
                          </a:solidFill>
                          <a:effectLst/>
                        </a:rPr>
                        <a:t>Rear, 1701 E Main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r">
                        <a:lnSpc>
                          <a:spcPct val="115000"/>
                        </a:lnSpc>
                        <a:spcBef>
                          <a:spcPts val="0"/>
                        </a:spcBef>
                        <a:spcAft>
                          <a:spcPts val="0"/>
                        </a:spcAft>
                      </a:pPr>
                      <a:r>
                        <a:rPr lang="en-US" sz="1400" dirty="0">
                          <a:solidFill>
                            <a:schemeClr val="tx1"/>
                          </a:solidFill>
                          <a:effectLst/>
                        </a:rPr>
                        <a:t>4,800</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extLst>
                  <a:ext uri="{0D108BD9-81ED-4DB2-BD59-A6C34878D82A}">
                    <a16:rowId xmlns:a16="http://schemas.microsoft.com/office/drawing/2014/main" val="746735910"/>
                  </a:ext>
                </a:extLst>
              </a:tr>
              <a:tr h="244409">
                <a:tc>
                  <a:txBody>
                    <a:bodyPr/>
                    <a:lstStyle/>
                    <a:p>
                      <a:pPr marL="0" marR="0" algn="l">
                        <a:lnSpc>
                          <a:spcPct val="115000"/>
                        </a:lnSpc>
                        <a:spcBef>
                          <a:spcPts val="0"/>
                        </a:spcBef>
                        <a:spcAft>
                          <a:spcPts val="0"/>
                        </a:spcAft>
                      </a:pPr>
                      <a:r>
                        <a:rPr lang="en-US" sz="1400" dirty="0">
                          <a:solidFill>
                            <a:schemeClr val="tx1"/>
                          </a:solidFill>
                          <a:effectLst/>
                        </a:rPr>
                        <a:t>Sheriff Garage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ctr">
                        <a:lnSpc>
                          <a:spcPct val="115000"/>
                        </a:lnSpc>
                        <a:spcBef>
                          <a:spcPts val="0"/>
                        </a:spcBef>
                        <a:spcAft>
                          <a:spcPts val="0"/>
                        </a:spcAft>
                      </a:pPr>
                      <a:r>
                        <a:rPr lang="en-US" sz="1400" dirty="0">
                          <a:solidFill>
                            <a:schemeClr val="tx1"/>
                          </a:solidFill>
                          <a:effectLst/>
                        </a:rPr>
                        <a:t>Rear, 1701 E Main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r">
                        <a:lnSpc>
                          <a:spcPct val="115000"/>
                        </a:lnSpc>
                        <a:spcBef>
                          <a:spcPts val="0"/>
                        </a:spcBef>
                        <a:spcAft>
                          <a:spcPts val="0"/>
                        </a:spcAft>
                      </a:pPr>
                      <a:r>
                        <a:rPr lang="en-US" sz="1400" dirty="0">
                          <a:solidFill>
                            <a:schemeClr val="tx1"/>
                          </a:solidFill>
                          <a:effectLst/>
                        </a:rPr>
                        <a:t>10,800</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extLst>
                  <a:ext uri="{0D108BD9-81ED-4DB2-BD59-A6C34878D82A}">
                    <a16:rowId xmlns:a16="http://schemas.microsoft.com/office/drawing/2014/main" val="3634723204"/>
                  </a:ext>
                </a:extLst>
              </a:tr>
              <a:tr h="244409">
                <a:tc>
                  <a:txBody>
                    <a:bodyPr/>
                    <a:lstStyle/>
                    <a:p>
                      <a:pPr marL="0" marR="0" algn="l">
                        <a:lnSpc>
                          <a:spcPct val="115000"/>
                        </a:lnSpc>
                        <a:spcBef>
                          <a:spcPts val="0"/>
                        </a:spcBef>
                        <a:spcAft>
                          <a:spcPts val="0"/>
                        </a:spcAft>
                      </a:pPr>
                      <a:r>
                        <a:rPr lang="en-US" sz="1400" dirty="0">
                          <a:solidFill>
                            <a:schemeClr val="tx1"/>
                          </a:solidFill>
                          <a:effectLst/>
                        </a:rPr>
                        <a:t>Highway Garage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ctr">
                        <a:lnSpc>
                          <a:spcPct val="115000"/>
                        </a:lnSpc>
                        <a:spcBef>
                          <a:spcPts val="0"/>
                        </a:spcBef>
                        <a:spcAft>
                          <a:spcPts val="0"/>
                        </a:spcAft>
                      </a:pPr>
                      <a:r>
                        <a:rPr lang="en-US" sz="1400" dirty="0">
                          <a:solidFill>
                            <a:schemeClr val="tx1"/>
                          </a:solidFill>
                          <a:effectLst/>
                        </a:rPr>
                        <a:t>Rear, 1701 E Main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r">
                        <a:lnSpc>
                          <a:spcPct val="115000"/>
                        </a:lnSpc>
                        <a:spcBef>
                          <a:spcPts val="0"/>
                        </a:spcBef>
                        <a:spcAft>
                          <a:spcPts val="0"/>
                        </a:spcAft>
                      </a:pPr>
                      <a:r>
                        <a:rPr lang="en-US" sz="1400" dirty="0">
                          <a:solidFill>
                            <a:schemeClr val="tx1"/>
                          </a:solidFill>
                          <a:effectLst/>
                        </a:rPr>
                        <a:t>6,000</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extLst>
                  <a:ext uri="{0D108BD9-81ED-4DB2-BD59-A6C34878D82A}">
                    <a16:rowId xmlns:a16="http://schemas.microsoft.com/office/drawing/2014/main" val="2110165198"/>
                  </a:ext>
                </a:extLst>
              </a:tr>
              <a:tr h="244409">
                <a:tc>
                  <a:txBody>
                    <a:bodyPr/>
                    <a:lstStyle/>
                    <a:p>
                      <a:pPr marL="0" marR="0" algn="l">
                        <a:lnSpc>
                          <a:spcPct val="115000"/>
                        </a:lnSpc>
                        <a:spcBef>
                          <a:spcPts val="0"/>
                        </a:spcBef>
                        <a:spcAft>
                          <a:spcPts val="0"/>
                        </a:spcAft>
                      </a:pPr>
                      <a:r>
                        <a:rPr lang="en-US" sz="1400" dirty="0">
                          <a:solidFill>
                            <a:schemeClr val="tx1"/>
                          </a:solidFill>
                          <a:effectLst/>
                        </a:rPr>
                        <a:t>Old Salt Building</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ctr">
                        <a:lnSpc>
                          <a:spcPct val="115000"/>
                        </a:lnSpc>
                        <a:spcBef>
                          <a:spcPts val="0"/>
                        </a:spcBef>
                        <a:spcAft>
                          <a:spcPts val="0"/>
                        </a:spcAft>
                      </a:pPr>
                      <a:r>
                        <a:rPr lang="en-US" sz="1400" dirty="0">
                          <a:solidFill>
                            <a:schemeClr val="tx1"/>
                          </a:solidFill>
                          <a:effectLst/>
                        </a:rPr>
                        <a:t>Rear, 1701 E Main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r">
                        <a:lnSpc>
                          <a:spcPct val="115000"/>
                        </a:lnSpc>
                        <a:spcBef>
                          <a:spcPts val="0"/>
                        </a:spcBef>
                        <a:spcAft>
                          <a:spcPts val="0"/>
                        </a:spcAft>
                      </a:pPr>
                      <a:r>
                        <a:rPr lang="en-US" sz="1400" dirty="0">
                          <a:solidFill>
                            <a:schemeClr val="tx1"/>
                          </a:solidFill>
                          <a:effectLst/>
                        </a:rPr>
                        <a:t>1,440</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extLst>
                  <a:ext uri="{0D108BD9-81ED-4DB2-BD59-A6C34878D82A}">
                    <a16:rowId xmlns:a16="http://schemas.microsoft.com/office/drawing/2014/main" val="2597037303"/>
                  </a:ext>
                </a:extLst>
              </a:tr>
              <a:tr h="244409">
                <a:tc>
                  <a:txBody>
                    <a:bodyPr/>
                    <a:lstStyle/>
                    <a:p>
                      <a:pPr marL="0" marR="0" algn="l">
                        <a:lnSpc>
                          <a:spcPct val="115000"/>
                        </a:lnSpc>
                        <a:spcBef>
                          <a:spcPts val="0"/>
                        </a:spcBef>
                        <a:spcAft>
                          <a:spcPts val="0"/>
                        </a:spcAft>
                      </a:pPr>
                      <a:r>
                        <a:rPr lang="en-US" sz="1400" dirty="0">
                          <a:solidFill>
                            <a:schemeClr val="tx1"/>
                          </a:solidFill>
                          <a:effectLst/>
                        </a:rPr>
                        <a:t>Highway Salt Dome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ctr">
                        <a:lnSpc>
                          <a:spcPct val="115000"/>
                        </a:lnSpc>
                        <a:spcBef>
                          <a:spcPts val="0"/>
                        </a:spcBef>
                        <a:spcAft>
                          <a:spcPts val="0"/>
                        </a:spcAft>
                      </a:pPr>
                      <a:r>
                        <a:rPr lang="en-US" sz="1400" dirty="0">
                          <a:solidFill>
                            <a:schemeClr val="tx1"/>
                          </a:solidFill>
                          <a:effectLst/>
                        </a:rPr>
                        <a:t>Rear, 1701 E Main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r">
                        <a:lnSpc>
                          <a:spcPct val="115000"/>
                        </a:lnSpc>
                        <a:spcBef>
                          <a:spcPts val="0"/>
                        </a:spcBef>
                        <a:spcAft>
                          <a:spcPts val="0"/>
                        </a:spcAft>
                      </a:pPr>
                      <a:r>
                        <a:rPr lang="en-US" sz="1400" dirty="0">
                          <a:solidFill>
                            <a:schemeClr val="tx1"/>
                          </a:solidFill>
                          <a:effectLst/>
                        </a:rPr>
                        <a:t>7,854</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extLst>
                  <a:ext uri="{0D108BD9-81ED-4DB2-BD59-A6C34878D82A}">
                    <a16:rowId xmlns:a16="http://schemas.microsoft.com/office/drawing/2014/main" val="2782050589"/>
                  </a:ext>
                </a:extLst>
              </a:tr>
              <a:tr h="244409">
                <a:tc>
                  <a:txBody>
                    <a:bodyPr/>
                    <a:lstStyle/>
                    <a:p>
                      <a:pPr marL="0" marR="0" algn="l">
                        <a:lnSpc>
                          <a:spcPct val="115000"/>
                        </a:lnSpc>
                        <a:spcBef>
                          <a:spcPts val="0"/>
                        </a:spcBef>
                        <a:spcAft>
                          <a:spcPts val="0"/>
                        </a:spcAft>
                      </a:pPr>
                      <a:r>
                        <a:rPr lang="en-US" sz="1400" dirty="0">
                          <a:solidFill>
                            <a:schemeClr val="tx1"/>
                          </a:solidFill>
                          <a:effectLst/>
                        </a:rPr>
                        <a:t>Emergency Operation Cntr.</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ctr">
                        <a:lnSpc>
                          <a:spcPct val="115000"/>
                        </a:lnSpc>
                        <a:spcBef>
                          <a:spcPts val="0"/>
                        </a:spcBef>
                        <a:spcAft>
                          <a:spcPts val="0"/>
                        </a:spcAft>
                      </a:pPr>
                      <a:r>
                        <a:rPr lang="en-US" sz="1400" dirty="0">
                          <a:solidFill>
                            <a:schemeClr val="tx1"/>
                          </a:solidFill>
                          <a:effectLst/>
                        </a:rPr>
                        <a:t>1905 E Main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r">
                        <a:lnSpc>
                          <a:spcPct val="115000"/>
                        </a:lnSpc>
                        <a:spcBef>
                          <a:spcPts val="0"/>
                        </a:spcBef>
                        <a:spcAft>
                          <a:spcPts val="0"/>
                        </a:spcAft>
                      </a:pPr>
                      <a:r>
                        <a:rPr lang="en-US" sz="1400" dirty="0">
                          <a:solidFill>
                            <a:schemeClr val="tx1"/>
                          </a:solidFill>
                          <a:effectLst/>
                        </a:rPr>
                        <a:t>19,600</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extLst>
                  <a:ext uri="{0D108BD9-81ED-4DB2-BD59-A6C34878D82A}">
                    <a16:rowId xmlns:a16="http://schemas.microsoft.com/office/drawing/2014/main" val="2182865308"/>
                  </a:ext>
                </a:extLst>
              </a:tr>
              <a:tr h="244409">
                <a:tc>
                  <a:txBody>
                    <a:bodyPr/>
                    <a:lstStyle/>
                    <a:p>
                      <a:pPr marL="0" marR="0" algn="l">
                        <a:lnSpc>
                          <a:spcPct val="115000"/>
                        </a:lnSpc>
                        <a:spcBef>
                          <a:spcPts val="0"/>
                        </a:spcBef>
                        <a:spcAft>
                          <a:spcPts val="0"/>
                        </a:spcAft>
                      </a:pPr>
                      <a:r>
                        <a:rPr lang="en-US" sz="1400" dirty="0">
                          <a:solidFill>
                            <a:schemeClr val="tx1"/>
                          </a:solidFill>
                          <a:effectLst/>
                        </a:rPr>
                        <a:t>Animal Control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ctr">
                        <a:lnSpc>
                          <a:spcPct val="115000"/>
                        </a:lnSpc>
                        <a:spcBef>
                          <a:spcPts val="0"/>
                        </a:spcBef>
                        <a:spcAft>
                          <a:spcPts val="0"/>
                        </a:spcAft>
                      </a:pPr>
                      <a:r>
                        <a:rPr lang="en-US" sz="1400" dirty="0">
                          <a:solidFill>
                            <a:schemeClr val="tx1"/>
                          </a:solidFill>
                          <a:effectLst/>
                        </a:rPr>
                        <a:t>210 S Art Bartell Road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r">
                        <a:lnSpc>
                          <a:spcPct val="115000"/>
                        </a:lnSpc>
                        <a:spcBef>
                          <a:spcPts val="0"/>
                        </a:spcBef>
                        <a:spcAft>
                          <a:spcPts val="0"/>
                        </a:spcAft>
                      </a:pPr>
                      <a:r>
                        <a:rPr lang="en-US" sz="1400" dirty="0">
                          <a:solidFill>
                            <a:schemeClr val="tx1"/>
                          </a:solidFill>
                          <a:effectLst/>
                        </a:rPr>
                        <a:t>4,500</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extLst>
                  <a:ext uri="{0D108BD9-81ED-4DB2-BD59-A6C34878D82A}">
                    <a16:rowId xmlns:a16="http://schemas.microsoft.com/office/drawing/2014/main" val="1381455551"/>
                  </a:ext>
                </a:extLst>
              </a:tr>
              <a:tr h="244409">
                <a:tc>
                  <a:txBody>
                    <a:bodyPr/>
                    <a:lstStyle/>
                    <a:p>
                      <a:pPr marL="0" marR="0" algn="l">
                        <a:lnSpc>
                          <a:spcPct val="115000"/>
                        </a:lnSpc>
                        <a:spcBef>
                          <a:spcPts val="0"/>
                        </a:spcBef>
                        <a:spcAft>
                          <a:spcPts val="0"/>
                        </a:spcAft>
                      </a:pPr>
                      <a:r>
                        <a:rPr lang="en-US" sz="1400" dirty="0">
                          <a:solidFill>
                            <a:schemeClr val="tx1"/>
                          </a:solidFill>
                          <a:effectLst/>
                        </a:rPr>
                        <a:t>Highway Fleet Maint.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ctr">
                        <a:lnSpc>
                          <a:spcPct val="115000"/>
                        </a:lnSpc>
                        <a:spcBef>
                          <a:spcPts val="0"/>
                        </a:spcBef>
                        <a:spcAft>
                          <a:spcPts val="0"/>
                        </a:spcAft>
                      </a:pPr>
                      <a:r>
                        <a:rPr lang="en-US" sz="1400" dirty="0">
                          <a:solidFill>
                            <a:schemeClr val="tx1"/>
                          </a:solidFill>
                          <a:effectLst/>
                        </a:rPr>
                        <a:t>1605 E Main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r">
                        <a:lnSpc>
                          <a:spcPct val="115000"/>
                        </a:lnSpc>
                        <a:spcBef>
                          <a:spcPts val="0"/>
                        </a:spcBef>
                        <a:spcAft>
                          <a:spcPts val="0"/>
                        </a:spcAft>
                      </a:pPr>
                      <a:r>
                        <a:rPr lang="en-US" sz="1400" dirty="0">
                          <a:solidFill>
                            <a:schemeClr val="tx1"/>
                          </a:solidFill>
                          <a:effectLst/>
                        </a:rPr>
                        <a:t>43,975</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extLst>
                  <a:ext uri="{0D108BD9-81ED-4DB2-BD59-A6C34878D82A}">
                    <a16:rowId xmlns:a16="http://schemas.microsoft.com/office/drawing/2014/main" val="868304443"/>
                  </a:ext>
                </a:extLst>
              </a:tr>
              <a:tr h="244409">
                <a:tc>
                  <a:txBody>
                    <a:bodyPr/>
                    <a:lstStyle/>
                    <a:p>
                      <a:pPr marL="0" marR="0" algn="l">
                        <a:lnSpc>
                          <a:spcPct val="115000"/>
                        </a:lnSpc>
                        <a:spcBef>
                          <a:spcPts val="0"/>
                        </a:spcBef>
                        <a:spcAft>
                          <a:spcPts val="0"/>
                        </a:spcAft>
                      </a:pPr>
                      <a:r>
                        <a:rPr lang="en-US" sz="1400" dirty="0">
                          <a:solidFill>
                            <a:schemeClr val="tx1"/>
                          </a:solidFill>
                          <a:effectLst/>
                        </a:rPr>
                        <a:t>Coroner’s Office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ctr">
                        <a:lnSpc>
                          <a:spcPct val="115000"/>
                        </a:lnSpc>
                        <a:spcBef>
                          <a:spcPts val="0"/>
                        </a:spcBef>
                        <a:spcAft>
                          <a:spcPts val="0"/>
                        </a:spcAft>
                      </a:pPr>
                      <a:r>
                        <a:rPr lang="en-US" sz="1400" dirty="0">
                          <a:solidFill>
                            <a:schemeClr val="tx1"/>
                          </a:solidFill>
                          <a:effectLst/>
                        </a:rPr>
                        <a:t>202 Art Bartell Road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r">
                        <a:lnSpc>
                          <a:spcPct val="115000"/>
                        </a:lnSpc>
                        <a:spcBef>
                          <a:spcPts val="0"/>
                        </a:spcBef>
                        <a:spcAft>
                          <a:spcPts val="0"/>
                        </a:spcAft>
                      </a:pPr>
                      <a:r>
                        <a:rPr lang="en-US" sz="1400" dirty="0">
                          <a:solidFill>
                            <a:schemeClr val="tx1"/>
                          </a:solidFill>
                          <a:effectLst/>
                        </a:rPr>
                        <a:t>5,750</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extLst>
                  <a:ext uri="{0D108BD9-81ED-4DB2-BD59-A6C34878D82A}">
                    <a16:rowId xmlns:a16="http://schemas.microsoft.com/office/drawing/2014/main" val="2141056447"/>
                  </a:ext>
                </a:extLst>
              </a:tr>
              <a:tr h="244409">
                <a:tc>
                  <a:txBody>
                    <a:bodyPr/>
                    <a:lstStyle/>
                    <a:p>
                      <a:pPr marL="0" marR="0" algn="l">
                        <a:lnSpc>
                          <a:spcPct val="115000"/>
                        </a:lnSpc>
                        <a:spcBef>
                          <a:spcPts val="0"/>
                        </a:spcBef>
                        <a:spcAft>
                          <a:spcPts val="0"/>
                        </a:spcAft>
                      </a:pPr>
                      <a:r>
                        <a:rPr lang="en-US" sz="1400" dirty="0">
                          <a:solidFill>
                            <a:schemeClr val="tx1"/>
                          </a:solidFill>
                          <a:effectLst/>
                        </a:rPr>
                        <a:t>Election Supply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ctr">
                        <a:lnSpc>
                          <a:spcPct val="115000"/>
                        </a:lnSpc>
                        <a:spcBef>
                          <a:spcPts val="0"/>
                        </a:spcBef>
                        <a:spcAft>
                          <a:spcPts val="0"/>
                        </a:spcAft>
                      </a:pPr>
                      <a:r>
                        <a:rPr lang="en-US" sz="1400" dirty="0">
                          <a:solidFill>
                            <a:schemeClr val="tx1"/>
                          </a:solidFill>
                          <a:effectLst/>
                        </a:rPr>
                        <a:t>202 Art Bartell Road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r">
                        <a:lnSpc>
                          <a:spcPct val="115000"/>
                        </a:lnSpc>
                        <a:spcBef>
                          <a:spcPts val="0"/>
                        </a:spcBef>
                        <a:spcAft>
                          <a:spcPts val="0"/>
                        </a:spcAft>
                      </a:pPr>
                      <a:r>
                        <a:rPr lang="en-US" sz="1400" dirty="0">
                          <a:solidFill>
                            <a:schemeClr val="tx1"/>
                          </a:solidFill>
                          <a:effectLst/>
                        </a:rPr>
                        <a:t>5,895</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extLst>
                  <a:ext uri="{0D108BD9-81ED-4DB2-BD59-A6C34878D82A}">
                    <a16:rowId xmlns:a16="http://schemas.microsoft.com/office/drawing/2014/main" val="1962612285"/>
                  </a:ext>
                </a:extLst>
              </a:tr>
              <a:tr h="244409">
                <a:tc>
                  <a:txBody>
                    <a:bodyPr/>
                    <a:lstStyle/>
                    <a:p>
                      <a:pPr marL="0" marR="0" algn="l">
                        <a:lnSpc>
                          <a:spcPct val="115000"/>
                        </a:lnSpc>
                        <a:spcBef>
                          <a:spcPts val="0"/>
                        </a:spcBef>
                        <a:spcAft>
                          <a:spcPts val="0"/>
                        </a:spcAft>
                      </a:pPr>
                      <a:r>
                        <a:rPr lang="en-US" sz="1400" dirty="0">
                          <a:solidFill>
                            <a:schemeClr val="tx1"/>
                          </a:solidFill>
                          <a:effectLst/>
                        </a:rPr>
                        <a:t>Physical Plant Shop</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ctr">
                        <a:lnSpc>
                          <a:spcPct val="115000"/>
                        </a:lnSpc>
                        <a:spcBef>
                          <a:spcPts val="0"/>
                        </a:spcBef>
                        <a:spcAft>
                          <a:spcPts val="0"/>
                        </a:spcAft>
                      </a:pPr>
                      <a:r>
                        <a:rPr lang="en-US" sz="1400" dirty="0">
                          <a:solidFill>
                            <a:schemeClr val="tx1"/>
                          </a:solidFill>
                          <a:effectLst/>
                        </a:rPr>
                        <a:t>202 Art Bartell Road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r">
                        <a:lnSpc>
                          <a:spcPct val="115000"/>
                        </a:lnSpc>
                        <a:spcBef>
                          <a:spcPts val="0"/>
                        </a:spcBef>
                        <a:spcAft>
                          <a:spcPts val="0"/>
                        </a:spcAft>
                      </a:pPr>
                      <a:r>
                        <a:rPr lang="en-US" sz="1400" dirty="0">
                          <a:solidFill>
                            <a:schemeClr val="tx1"/>
                          </a:solidFill>
                          <a:effectLst/>
                        </a:rPr>
                        <a:t>11,956</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extLst>
                  <a:ext uri="{0D108BD9-81ED-4DB2-BD59-A6C34878D82A}">
                    <a16:rowId xmlns:a16="http://schemas.microsoft.com/office/drawing/2014/main" val="4200939010"/>
                  </a:ext>
                </a:extLst>
              </a:tr>
              <a:tr h="244409">
                <a:tc>
                  <a:txBody>
                    <a:bodyPr/>
                    <a:lstStyle/>
                    <a:p>
                      <a:pPr marL="0" marR="0" algn="l">
                        <a:lnSpc>
                          <a:spcPct val="115000"/>
                        </a:lnSpc>
                        <a:spcBef>
                          <a:spcPts val="0"/>
                        </a:spcBef>
                        <a:spcAft>
                          <a:spcPts val="0"/>
                        </a:spcAft>
                      </a:pPr>
                      <a:r>
                        <a:rPr lang="en-US" sz="1400" dirty="0">
                          <a:solidFill>
                            <a:schemeClr val="tx1"/>
                          </a:solidFill>
                          <a:effectLst/>
                        </a:rPr>
                        <a:t>Nursing Home Storage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ctr">
                        <a:lnSpc>
                          <a:spcPct val="115000"/>
                        </a:lnSpc>
                        <a:spcBef>
                          <a:spcPts val="0"/>
                        </a:spcBef>
                        <a:spcAft>
                          <a:spcPts val="0"/>
                        </a:spcAft>
                      </a:pPr>
                      <a:r>
                        <a:rPr lang="en-US" sz="1400" dirty="0">
                          <a:solidFill>
                            <a:schemeClr val="tx1"/>
                          </a:solidFill>
                          <a:effectLst/>
                        </a:rPr>
                        <a:t>202 Art Bartell Road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r">
                        <a:lnSpc>
                          <a:spcPct val="115000"/>
                        </a:lnSpc>
                        <a:spcBef>
                          <a:spcPts val="0"/>
                        </a:spcBef>
                        <a:spcAft>
                          <a:spcPts val="0"/>
                        </a:spcAft>
                      </a:pPr>
                      <a:r>
                        <a:rPr lang="en-US" sz="1400" u="sng" dirty="0">
                          <a:solidFill>
                            <a:schemeClr val="tx1"/>
                          </a:solidFill>
                          <a:effectLst/>
                        </a:rPr>
                        <a:t>1,444</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extLst>
                  <a:ext uri="{0D108BD9-81ED-4DB2-BD59-A6C34878D82A}">
                    <a16:rowId xmlns:a16="http://schemas.microsoft.com/office/drawing/2014/main" val="1489611883"/>
                  </a:ext>
                </a:extLst>
              </a:tr>
              <a:tr h="244409">
                <a:tc>
                  <a:txBody>
                    <a:bodyPr/>
                    <a:lstStyle/>
                    <a:p>
                      <a:pPr marL="0" marR="0" algn="just">
                        <a:lnSpc>
                          <a:spcPct val="115000"/>
                        </a:lnSpc>
                        <a:spcBef>
                          <a:spcPts val="0"/>
                        </a:spcBef>
                        <a:spcAft>
                          <a:spcPts val="0"/>
                        </a:spcAft>
                      </a:pPr>
                      <a:r>
                        <a:rPr lang="en-US" sz="1400" dirty="0">
                          <a:solidFill>
                            <a:schemeClr val="tx1"/>
                          </a:solidFill>
                          <a:effectLst/>
                        </a:rPr>
                        <a: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ctr">
                        <a:lnSpc>
                          <a:spcPct val="115000"/>
                        </a:lnSpc>
                        <a:spcBef>
                          <a:spcPts val="0"/>
                        </a:spcBef>
                        <a:spcAft>
                          <a:spcPts val="0"/>
                        </a:spcAft>
                      </a:pPr>
                      <a:r>
                        <a:rPr lang="en-US" sz="1400" dirty="0">
                          <a:solidFill>
                            <a:schemeClr val="tx1"/>
                          </a:solidFill>
                          <a:effectLst/>
                        </a:rPr>
                        <a:t> </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r">
                        <a:lnSpc>
                          <a:spcPct val="115000"/>
                        </a:lnSpc>
                        <a:spcBef>
                          <a:spcPts val="0"/>
                        </a:spcBef>
                        <a:spcAft>
                          <a:spcPts val="0"/>
                        </a:spcAft>
                      </a:pPr>
                      <a:r>
                        <a:rPr lang="en-US" sz="1400" b="1" dirty="0">
                          <a:solidFill>
                            <a:schemeClr val="tx1"/>
                          </a:solidFill>
                          <a:effectLst/>
                        </a:rPr>
                        <a:t>652,353</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extLst>
                  <a:ext uri="{0D108BD9-81ED-4DB2-BD59-A6C34878D82A}">
                    <a16:rowId xmlns:a16="http://schemas.microsoft.com/office/drawing/2014/main" val="3917824248"/>
                  </a:ext>
                </a:extLst>
              </a:tr>
            </a:tbl>
          </a:graphicData>
        </a:graphic>
      </p:graphicFrame>
      <p:graphicFrame>
        <p:nvGraphicFramePr>
          <p:cNvPr id="9" name="Content Placeholder 3">
            <a:extLst>
              <a:ext uri="{FF2B5EF4-FFF2-40B4-BE49-F238E27FC236}">
                <a16:creationId xmlns:a16="http://schemas.microsoft.com/office/drawing/2014/main" id="{113ECAB2-AF89-4FB4-9F64-448A3A79E8F7}"/>
              </a:ext>
            </a:extLst>
          </p:cNvPr>
          <p:cNvGraphicFramePr>
            <a:graphicFrameLocks/>
          </p:cNvGraphicFramePr>
          <p:nvPr>
            <p:extLst>
              <p:ext uri="{D42A27DB-BD31-4B8C-83A1-F6EECF244321}">
                <p14:modId xmlns:p14="http://schemas.microsoft.com/office/powerpoint/2010/main" val="2789273294"/>
              </p:ext>
            </p:extLst>
          </p:nvPr>
        </p:nvGraphicFramePr>
        <p:xfrm>
          <a:off x="6095999" y="3621773"/>
          <a:ext cx="5140037" cy="736092"/>
        </p:xfrm>
        <a:graphic>
          <a:graphicData uri="http://schemas.openxmlformats.org/drawingml/2006/table">
            <a:tbl>
              <a:tblPr firstRow="1" firstCol="1" bandRow="1">
                <a:tableStyleId>{5C22544A-7EE6-4342-B048-85BDC9FD1C3A}</a:tableStyleId>
              </a:tblPr>
              <a:tblGrid>
                <a:gridCol w="3979986">
                  <a:extLst>
                    <a:ext uri="{9D8B030D-6E8A-4147-A177-3AD203B41FA5}">
                      <a16:colId xmlns:a16="http://schemas.microsoft.com/office/drawing/2014/main" val="1658386684"/>
                    </a:ext>
                  </a:extLst>
                </a:gridCol>
                <a:gridCol w="1160051">
                  <a:extLst>
                    <a:ext uri="{9D8B030D-6E8A-4147-A177-3AD203B41FA5}">
                      <a16:colId xmlns:a16="http://schemas.microsoft.com/office/drawing/2014/main" val="3183990337"/>
                    </a:ext>
                  </a:extLst>
                </a:gridCol>
              </a:tblGrid>
              <a:tr h="232354">
                <a:tc>
                  <a:txBody>
                    <a:bodyPr/>
                    <a:lstStyle/>
                    <a:p>
                      <a:pPr marL="0" marR="0" algn="l">
                        <a:lnSpc>
                          <a:spcPct val="115000"/>
                        </a:lnSpc>
                        <a:spcBef>
                          <a:spcPts val="0"/>
                        </a:spcBef>
                        <a:spcAft>
                          <a:spcPts val="0"/>
                        </a:spcAft>
                      </a:pPr>
                      <a:r>
                        <a:rPr lang="en-US" sz="1400" u="sng" dirty="0">
                          <a:solidFill>
                            <a:schemeClr val="tx1"/>
                          </a:solidFill>
                          <a:effectLst/>
                        </a:rPr>
                        <a:t>Other assets</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algn="r">
                        <a:lnSpc>
                          <a:spcPct val="115000"/>
                        </a:lnSpc>
                        <a:spcBef>
                          <a:spcPts val="0"/>
                        </a:spcBef>
                        <a:spcAft>
                          <a:spcPts val="0"/>
                        </a:spcAft>
                      </a:pPr>
                      <a:r>
                        <a:rPr lang="en-US" sz="1400" u="sng" dirty="0">
                          <a:solidFill>
                            <a:schemeClr val="tx1"/>
                          </a:solidFill>
                          <a:effectLst/>
                        </a:rPr>
                        <a:t>Total Sq. Ft.</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extLst>
                  <a:ext uri="{0D108BD9-81ED-4DB2-BD59-A6C34878D82A}">
                    <a16:rowId xmlns:a16="http://schemas.microsoft.com/office/drawing/2014/main" val="4031541580"/>
                  </a:ext>
                </a:extLst>
              </a:tr>
              <a:tr h="193627">
                <a:tc>
                  <a:txBody>
                    <a:bodyPr/>
                    <a:lstStyle/>
                    <a:p>
                      <a:pPr marL="0" marR="0" lvl="0" indent="0" algn="l" defTabSz="457200" rtl="0" eaLnBrk="1" fontAlgn="auto" latinLnBrk="0" hangingPunct="1">
                        <a:lnSpc>
                          <a:spcPct val="115000"/>
                        </a:lnSpc>
                        <a:spcBef>
                          <a:spcPts val="0"/>
                        </a:spcBef>
                        <a:spcAft>
                          <a:spcPts val="0"/>
                        </a:spcAft>
                        <a:buClrTx/>
                        <a:buSzTx/>
                        <a:buFontTx/>
                        <a:buNone/>
                        <a:tabLst/>
                        <a:defRPr/>
                      </a:pPr>
                      <a:r>
                        <a:rPr lang="en-US" sz="1400" dirty="0">
                          <a:solidFill>
                            <a:schemeClr val="tx1"/>
                          </a:solidFill>
                          <a:effectLst/>
                        </a:rPr>
                        <a:t>County maintained landscape, </a:t>
                      </a:r>
                      <a:br>
                        <a:rPr lang="en-US" sz="1400" dirty="0">
                          <a:solidFill>
                            <a:schemeClr val="tx1"/>
                          </a:solidFill>
                          <a:effectLst/>
                        </a:rPr>
                      </a:br>
                      <a:r>
                        <a:rPr lang="en-US" sz="1400" dirty="0">
                          <a:solidFill>
                            <a:schemeClr val="tx1"/>
                          </a:solidFill>
                          <a:effectLst/>
                        </a:rPr>
                        <a:t>  parking lots and sidewalks</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tc>
                  <a:txBody>
                    <a:bodyPr/>
                    <a:lstStyle/>
                    <a:p>
                      <a:pPr marL="0" marR="0" lvl="0" indent="0" algn="r" defTabSz="457200" rtl="0" eaLnBrk="1" fontAlgn="auto" latinLnBrk="0" hangingPunct="1">
                        <a:lnSpc>
                          <a:spcPct val="115000"/>
                        </a:lnSpc>
                        <a:spcBef>
                          <a:spcPts val="0"/>
                        </a:spcBef>
                        <a:spcAft>
                          <a:spcPts val="0"/>
                        </a:spcAft>
                        <a:buClrTx/>
                        <a:buSzTx/>
                        <a:buFontTx/>
                        <a:buNone/>
                        <a:tabLst/>
                        <a:defRPr/>
                      </a:pPr>
                      <a:r>
                        <a:rPr lang="en-US" sz="1400" b="1" dirty="0">
                          <a:solidFill>
                            <a:schemeClr val="tx1"/>
                          </a:solidFill>
                          <a:effectLst/>
                        </a:rPr>
                        <a:t>44 acres</a:t>
                      </a:r>
                      <a:endParaRPr lang="en-US" sz="1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7970" marR="57970" marT="0" marB="0">
                    <a:solidFill>
                      <a:schemeClr val="accent1">
                        <a:lumMod val="20000"/>
                        <a:lumOff val="80000"/>
                      </a:schemeClr>
                    </a:solidFill>
                  </a:tcPr>
                </a:tc>
                <a:extLst>
                  <a:ext uri="{0D108BD9-81ED-4DB2-BD59-A6C34878D82A}">
                    <a16:rowId xmlns:a16="http://schemas.microsoft.com/office/drawing/2014/main" val="1288579910"/>
                  </a:ext>
                </a:extLst>
              </a:tr>
            </a:tbl>
          </a:graphicData>
        </a:graphic>
      </p:graphicFrame>
      <p:sp>
        <p:nvSpPr>
          <p:cNvPr id="3" name="TextBox 2"/>
          <p:cNvSpPr txBox="1"/>
          <p:nvPr/>
        </p:nvSpPr>
        <p:spPr>
          <a:xfrm>
            <a:off x="6375748" y="4551818"/>
            <a:ext cx="2956142" cy="1754326"/>
          </a:xfrm>
          <a:prstGeom prst="rect">
            <a:avLst/>
          </a:prstGeom>
          <a:noFill/>
        </p:spPr>
        <p:txBody>
          <a:bodyPr wrap="square" rtlCol="0">
            <a:spAutoFit/>
          </a:bodyPr>
          <a:lstStyle/>
          <a:p>
            <a:r>
              <a:rPr lang="en-US" dirty="0"/>
              <a:t>In year 2 of a 10-year deferred maintenance plan to catch up with needed facility projects. This plan does not include the downtown jail facility.</a:t>
            </a:r>
          </a:p>
        </p:txBody>
      </p:sp>
    </p:spTree>
    <p:extLst>
      <p:ext uri="{BB962C8B-B14F-4D97-AF65-F5344CB8AC3E}">
        <p14:creationId xmlns:p14="http://schemas.microsoft.com/office/powerpoint/2010/main" val="255443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31310"/>
          </a:xfrm>
        </p:spPr>
        <p:txBody>
          <a:bodyPr>
            <a:normAutofit fontScale="90000"/>
          </a:bodyPr>
          <a:lstStyle/>
          <a:p>
            <a:r>
              <a:rPr lang="en-US" dirty="0"/>
              <a:t>Champaign County Infrastructure - Facilities</a:t>
            </a:r>
            <a:br>
              <a:rPr lang="en-US" dirty="0"/>
            </a:br>
            <a:r>
              <a:rPr lang="en-US" sz="2000" b="1" dirty="0">
                <a:solidFill>
                  <a:schemeClr val="accent2">
                    <a:lumMod val="75000"/>
                  </a:schemeClr>
                </a:solidFill>
              </a:rPr>
              <a:t>2020 Facilities Projects Completed</a:t>
            </a:r>
            <a:endParaRPr lang="en-US" sz="2000" dirty="0"/>
          </a:p>
        </p:txBody>
      </p:sp>
      <p:sp>
        <p:nvSpPr>
          <p:cNvPr id="3" name="Content Placeholder 2"/>
          <p:cNvSpPr>
            <a:spLocks noGrp="1"/>
          </p:cNvSpPr>
          <p:nvPr>
            <p:ph idx="1"/>
          </p:nvPr>
        </p:nvSpPr>
        <p:spPr>
          <a:xfrm>
            <a:off x="677333" y="1753644"/>
            <a:ext cx="8942655" cy="4809994"/>
          </a:xfrm>
        </p:spPr>
        <p:txBody>
          <a:bodyPr>
            <a:normAutofit fontScale="85000" lnSpcReduction="20000"/>
          </a:bodyPr>
          <a:lstStyle/>
          <a:p>
            <a:r>
              <a:rPr lang="en-US" i="1" dirty="0">
                <a:solidFill>
                  <a:schemeClr val="accent2">
                    <a:lumMod val="75000"/>
                  </a:schemeClr>
                </a:solidFill>
              </a:rPr>
              <a:t>Courthouse – Remove lobby information desk; repair floor; remove column corners; replace lights with LED fixtures</a:t>
            </a:r>
          </a:p>
          <a:p>
            <a:r>
              <a:rPr lang="en-US" i="1" dirty="0">
                <a:solidFill>
                  <a:schemeClr val="accent2">
                    <a:lumMod val="75000"/>
                  </a:schemeClr>
                </a:solidFill>
              </a:rPr>
              <a:t>Courthouse &amp; Juvenile Detention Center – Replace video security and master lock controls </a:t>
            </a:r>
          </a:p>
          <a:p>
            <a:r>
              <a:rPr lang="en-US" i="1" dirty="0">
                <a:solidFill>
                  <a:schemeClr val="accent2">
                    <a:lumMod val="75000"/>
                  </a:schemeClr>
                </a:solidFill>
              </a:rPr>
              <a:t>Downtown Jail/Sheriff’s Office – Repair roof; maintenance on jail door lock system; replace garage metal skin, install metal supports &amp; insulation</a:t>
            </a:r>
          </a:p>
          <a:p>
            <a:r>
              <a:rPr lang="en-US" i="1" dirty="0">
                <a:solidFill>
                  <a:schemeClr val="accent2">
                    <a:lumMod val="75000"/>
                  </a:schemeClr>
                </a:solidFill>
              </a:rPr>
              <a:t>Highway – Install new water line; replace lights with LED fixtures; repair salt dome</a:t>
            </a:r>
          </a:p>
          <a:p>
            <a:r>
              <a:rPr lang="en-US" i="1" dirty="0">
                <a:solidFill>
                  <a:schemeClr val="accent2">
                    <a:lumMod val="75000"/>
                  </a:schemeClr>
                </a:solidFill>
              </a:rPr>
              <a:t>Brookens – Repair roof on Pods #300 &amp; #400; remodel Pod #100; remodel Auditor’s storage room for Regional Planning Commission offices; paint hallways </a:t>
            </a:r>
          </a:p>
          <a:p>
            <a:r>
              <a:rPr lang="en-US" i="1" dirty="0">
                <a:solidFill>
                  <a:schemeClr val="accent2">
                    <a:lumMod val="75000"/>
                  </a:schemeClr>
                </a:solidFill>
              </a:rPr>
              <a:t>Multiple county offices – Clean carpets; install hand sanitizer wall units; install sneeze guards &amp; security glass counter partitions; install AEDs</a:t>
            </a:r>
          </a:p>
          <a:p>
            <a:r>
              <a:rPr lang="en-US" i="1" dirty="0">
                <a:solidFill>
                  <a:schemeClr val="accent2">
                    <a:lumMod val="75000"/>
                  </a:schemeClr>
                </a:solidFill>
              </a:rPr>
              <a:t>METCAD-911  – Remodel office &amp; storage areas; replace flooring</a:t>
            </a:r>
          </a:p>
          <a:p>
            <a:r>
              <a:rPr lang="en-US" i="1" dirty="0">
                <a:solidFill>
                  <a:schemeClr val="accent2">
                    <a:lumMod val="75000"/>
                  </a:schemeClr>
                </a:solidFill>
              </a:rPr>
              <a:t>Grounds – Remove snow, trim &amp; mow 44 acres &amp; 3 residential lots; place new mulch around trees/courthouse beds; cut 4 dead trees</a:t>
            </a:r>
          </a:p>
          <a:p>
            <a:pPr marL="0" indent="0">
              <a:buNone/>
            </a:pPr>
            <a:endParaRPr lang="en-US" b="1" dirty="0">
              <a:solidFill>
                <a:schemeClr val="accent2">
                  <a:lumMod val="75000"/>
                </a:schemeClr>
              </a:solidFill>
            </a:endParaRPr>
          </a:p>
          <a:p>
            <a:pPr marL="0" indent="0">
              <a:buNone/>
            </a:pPr>
            <a:r>
              <a:rPr lang="en-US" b="1" dirty="0">
                <a:solidFill>
                  <a:schemeClr val="accent2">
                    <a:lumMod val="75000"/>
                  </a:schemeClr>
                </a:solidFill>
              </a:rPr>
              <a:t>Year 2 Projects Completed on the 10-year Deferred Maintenance Plan </a:t>
            </a:r>
            <a:r>
              <a:rPr lang="en-US" i="1" dirty="0">
                <a:solidFill>
                  <a:schemeClr val="accent2">
                    <a:lumMod val="75000"/>
                  </a:schemeClr>
                </a:solidFill>
              </a:rPr>
              <a:t>– METCAD-911 - Replace 4 air handling units, ballasted roof, tuck pointing &amp; exterior masonry sealants </a:t>
            </a:r>
          </a:p>
          <a:p>
            <a:pPr marL="0" indent="0">
              <a:buNone/>
            </a:pPr>
            <a:r>
              <a:rPr lang="en-US" b="1" dirty="0">
                <a:solidFill>
                  <a:schemeClr val="accent2">
                    <a:lumMod val="75000"/>
                  </a:schemeClr>
                </a:solidFill>
              </a:rPr>
              <a:t>In progress </a:t>
            </a:r>
            <a:r>
              <a:rPr lang="en-US" i="1" dirty="0">
                <a:solidFill>
                  <a:schemeClr val="accent2">
                    <a:lumMod val="75000"/>
                  </a:schemeClr>
                </a:solidFill>
              </a:rPr>
              <a:t>– Explore options for relocating Sheriff’s office and downtown jail inmates</a:t>
            </a:r>
          </a:p>
        </p:txBody>
      </p:sp>
    </p:spTree>
    <p:extLst>
      <p:ext uri="{BB962C8B-B14F-4D97-AF65-F5344CB8AC3E}">
        <p14:creationId xmlns:p14="http://schemas.microsoft.com/office/powerpoint/2010/main" val="944520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513568"/>
            <a:ext cx="8596668" cy="926925"/>
          </a:xfrm>
        </p:spPr>
        <p:txBody>
          <a:bodyPr>
            <a:normAutofit fontScale="90000"/>
          </a:bodyPr>
          <a:lstStyle/>
          <a:p>
            <a:pPr algn="ctr"/>
            <a:r>
              <a:rPr lang="en-US" dirty="0"/>
              <a:t>Champaign County Infrastructure - IT</a:t>
            </a:r>
            <a:br>
              <a:rPr lang="en-US" dirty="0"/>
            </a:br>
            <a:r>
              <a:rPr lang="en-US" sz="2000" b="1" dirty="0">
                <a:solidFill>
                  <a:schemeClr val="accent2">
                    <a:lumMod val="75000"/>
                  </a:schemeClr>
                </a:solidFill>
              </a:rPr>
              <a:t>County Information Systems Inventory </a:t>
            </a:r>
            <a:endParaRPr lang="en-US" dirty="0">
              <a:solidFill>
                <a:schemeClr val="accent2">
                  <a:lumMod val="75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23858778"/>
              </p:ext>
            </p:extLst>
          </p:nvPr>
        </p:nvGraphicFramePr>
        <p:xfrm>
          <a:off x="534954" y="1509432"/>
          <a:ext cx="9107809" cy="2461281"/>
        </p:xfrm>
        <a:graphic>
          <a:graphicData uri="http://schemas.openxmlformats.org/drawingml/2006/table">
            <a:tbl>
              <a:tblPr>
                <a:tableStyleId>{5C22544A-7EE6-4342-B048-85BDC9FD1C3A}</a:tableStyleId>
              </a:tblPr>
              <a:tblGrid>
                <a:gridCol w="1737466">
                  <a:extLst>
                    <a:ext uri="{9D8B030D-6E8A-4147-A177-3AD203B41FA5}">
                      <a16:colId xmlns:a16="http://schemas.microsoft.com/office/drawing/2014/main" val="2633921673"/>
                    </a:ext>
                  </a:extLst>
                </a:gridCol>
                <a:gridCol w="2842788">
                  <a:extLst>
                    <a:ext uri="{9D8B030D-6E8A-4147-A177-3AD203B41FA5}">
                      <a16:colId xmlns:a16="http://schemas.microsoft.com/office/drawing/2014/main" val="4230595996"/>
                    </a:ext>
                  </a:extLst>
                </a:gridCol>
                <a:gridCol w="2209045">
                  <a:extLst>
                    <a:ext uri="{9D8B030D-6E8A-4147-A177-3AD203B41FA5}">
                      <a16:colId xmlns:a16="http://schemas.microsoft.com/office/drawing/2014/main" val="4183968708"/>
                    </a:ext>
                  </a:extLst>
                </a:gridCol>
                <a:gridCol w="2318510">
                  <a:extLst>
                    <a:ext uri="{9D8B030D-6E8A-4147-A177-3AD203B41FA5}">
                      <a16:colId xmlns:a16="http://schemas.microsoft.com/office/drawing/2014/main" val="1440543817"/>
                    </a:ext>
                  </a:extLst>
                </a:gridCol>
              </a:tblGrid>
              <a:tr h="149312">
                <a:tc>
                  <a:txBody>
                    <a:bodyPr/>
                    <a:lstStyle/>
                    <a:p>
                      <a:pPr algn="l" fontAlgn="ctr"/>
                      <a:r>
                        <a:rPr lang="en-US" sz="1400" b="1" u="sng" strike="noStrike" dirty="0">
                          <a:effectLst/>
                        </a:rPr>
                        <a:t>AS400 Platform</a:t>
                      </a:r>
                      <a:endParaRPr lang="en-US" sz="1400" b="1" i="0" u="sng" strike="noStrike" dirty="0">
                        <a:solidFill>
                          <a:srgbClr val="000000"/>
                        </a:solidFill>
                        <a:effectLst/>
                        <a:latin typeface="Calibri" panose="020F0502020204030204" pitchFamily="34" charset="0"/>
                      </a:endParaRPr>
                    </a:p>
                  </a:txBody>
                  <a:tcPr marL="7110" marR="7110" marT="7110" marB="0" anchor="ctr">
                    <a:solidFill>
                      <a:schemeClr val="accent2">
                        <a:lumMod val="20000"/>
                        <a:lumOff val="80000"/>
                      </a:schemeClr>
                    </a:solidFill>
                  </a:tcPr>
                </a:tc>
                <a:tc>
                  <a:txBody>
                    <a:bodyPr/>
                    <a:lstStyle/>
                    <a:p>
                      <a:pPr algn="l" fontAlgn="ctr"/>
                      <a:r>
                        <a:rPr lang="en-US" sz="1400" b="1" u="sng" strike="noStrike" dirty="0">
                          <a:effectLst/>
                        </a:rPr>
                        <a:t>System</a:t>
                      </a:r>
                      <a:endParaRPr lang="en-US" sz="1400" b="1" i="0" u="sng" strike="noStrike" dirty="0">
                        <a:solidFill>
                          <a:srgbClr val="000000"/>
                        </a:solidFill>
                        <a:effectLst/>
                        <a:latin typeface="Calibri" panose="020F0502020204030204" pitchFamily="34" charset="0"/>
                      </a:endParaRPr>
                    </a:p>
                  </a:txBody>
                  <a:tcPr marL="7110" marR="7110" marT="7110" marB="0" anchor="ctr">
                    <a:solidFill>
                      <a:schemeClr val="accent2">
                        <a:lumMod val="20000"/>
                        <a:lumOff val="80000"/>
                      </a:schemeClr>
                    </a:solidFill>
                  </a:tcPr>
                </a:tc>
                <a:tc>
                  <a:txBody>
                    <a:bodyPr/>
                    <a:lstStyle/>
                    <a:p>
                      <a:pPr algn="l" fontAlgn="ctr"/>
                      <a:r>
                        <a:rPr lang="en-US" sz="1400" b="1" u="sng" strike="noStrike" dirty="0">
                          <a:effectLst/>
                        </a:rPr>
                        <a:t>Purpose</a:t>
                      </a:r>
                      <a:endParaRPr lang="en-US" sz="1400" b="1" i="0" u="sng" strike="noStrike" dirty="0">
                        <a:solidFill>
                          <a:srgbClr val="000000"/>
                        </a:solidFill>
                        <a:effectLst/>
                        <a:latin typeface="Calibri" panose="020F0502020204030204" pitchFamily="34" charset="0"/>
                      </a:endParaRPr>
                    </a:p>
                  </a:txBody>
                  <a:tcPr marL="7110" marR="7110" marT="7110" marB="0" anchor="ctr">
                    <a:solidFill>
                      <a:schemeClr val="accent2">
                        <a:lumMod val="20000"/>
                        <a:lumOff val="80000"/>
                      </a:schemeClr>
                    </a:solidFill>
                  </a:tcPr>
                </a:tc>
                <a:tc>
                  <a:txBody>
                    <a:bodyPr/>
                    <a:lstStyle/>
                    <a:p>
                      <a:pPr algn="l" fontAlgn="ctr"/>
                      <a:r>
                        <a:rPr lang="en-US" sz="1400" b="1" u="sng" strike="noStrike" dirty="0">
                          <a:effectLst/>
                        </a:rPr>
                        <a:t>Date Acquired</a:t>
                      </a:r>
                      <a:endParaRPr lang="en-US" sz="1400" b="1" i="0" u="sng" strike="noStrike" dirty="0">
                        <a:solidFill>
                          <a:srgbClr val="000000"/>
                        </a:solidFill>
                        <a:effectLst/>
                        <a:latin typeface="Calibri" panose="020F0502020204030204" pitchFamily="34" charset="0"/>
                      </a:endParaRPr>
                    </a:p>
                  </a:txBody>
                  <a:tcPr marL="7110" marR="7110" marT="7110" marB="0" anchor="ctr">
                    <a:solidFill>
                      <a:schemeClr val="accent2">
                        <a:lumMod val="20000"/>
                        <a:lumOff val="80000"/>
                      </a:schemeClr>
                    </a:solidFill>
                  </a:tcPr>
                </a:tc>
                <a:extLst>
                  <a:ext uri="{0D108BD9-81ED-4DB2-BD59-A6C34878D82A}">
                    <a16:rowId xmlns:a16="http://schemas.microsoft.com/office/drawing/2014/main" val="1918948103"/>
                  </a:ext>
                </a:extLst>
              </a:tr>
              <a:tr h="142202">
                <a:tc>
                  <a:txBody>
                    <a:bodyPr/>
                    <a:lstStyle/>
                    <a:p>
                      <a:pPr algn="l" rtl="0" fontAlgn="ctr"/>
                      <a:r>
                        <a:rPr lang="en-US" sz="1400" b="0" i="1" u="none" strike="noStrike" dirty="0">
                          <a:solidFill>
                            <a:srgbClr val="000000"/>
                          </a:solidFill>
                          <a:effectLst/>
                          <a:latin typeface="Trebuchet MS" panose="020B0603020202020204" pitchFamily="34" charset="0"/>
                        </a:rPr>
                        <a:t>AS400</a:t>
                      </a:r>
                    </a:p>
                  </a:txBody>
                  <a:tcPr marL="9525" marR="9525" marT="9525" marB="0" anchor="ctr">
                    <a:solidFill>
                      <a:schemeClr val="accent2">
                        <a:lumMod val="20000"/>
                        <a:lumOff val="80000"/>
                      </a:schemeClr>
                    </a:solidFill>
                  </a:tcPr>
                </a:tc>
                <a:tc>
                  <a:txBody>
                    <a:bodyPr/>
                    <a:lstStyle/>
                    <a:p>
                      <a:pPr algn="l" rtl="0" fontAlgn="ctr"/>
                      <a:r>
                        <a:rPr lang="en-US" sz="1400" b="0" i="1" u="none" strike="noStrike" dirty="0">
                          <a:solidFill>
                            <a:srgbClr val="000000"/>
                          </a:solidFill>
                          <a:effectLst/>
                          <a:latin typeface="Trebuchet MS" panose="020B0603020202020204" pitchFamily="34" charset="0"/>
                        </a:rPr>
                        <a:t>Accounting System</a:t>
                      </a:r>
                    </a:p>
                  </a:txBody>
                  <a:tcPr marL="9525" marR="9525" marT="9525" marB="0" anchor="ctr">
                    <a:solidFill>
                      <a:schemeClr val="accent2">
                        <a:lumMod val="20000"/>
                        <a:lumOff val="80000"/>
                      </a:schemeClr>
                    </a:solidFill>
                  </a:tcPr>
                </a:tc>
                <a:tc>
                  <a:txBody>
                    <a:bodyPr/>
                    <a:lstStyle/>
                    <a:p>
                      <a:pPr algn="l" rtl="0" fontAlgn="ctr"/>
                      <a:r>
                        <a:rPr lang="en-US" sz="1400" b="0" i="1" u="none" strike="noStrike" dirty="0">
                          <a:solidFill>
                            <a:srgbClr val="000000"/>
                          </a:solidFill>
                          <a:effectLst/>
                          <a:latin typeface="Trebuchet MS" panose="020B0603020202020204" pitchFamily="34" charset="0"/>
                        </a:rPr>
                        <a:t>AP/AR/budgeting mgmt</a:t>
                      </a:r>
                    </a:p>
                  </a:txBody>
                  <a:tcPr marL="9525" marR="9525" marT="9525" marB="0" anchor="ctr">
                    <a:solidFill>
                      <a:schemeClr val="accent2">
                        <a:lumMod val="20000"/>
                        <a:lumOff val="80000"/>
                      </a:schemeClr>
                    </a:solidFill>
                  </a:tcPr>
                </a:tc>
                <a:tc>
                  <a:txBody>
                    <a:bodyPr/>
                    <a:lstStyle/>
                    <a:p>
                      <a:pPr algn="l" rtl="0" fontAlgn="ctr"/>
                      <a:r>
                        <a:rPr lang="en-US" sz="1400" b="0" i="1" u="none" strike="noStrike" dirty="0">
                          <a:solidFill>
                            <a:srgbClr val="000000"/>
                          </a:solidFill>
                          <a:effectLst/>
                          <a:latin typeface="Trebuchet MS" panose="020B0603020202020204" pitchFamily="34" charset="0"/>
                        </a:rPr>
                        <a:t>1970s, incl ERP2020</a:t>
                      </a:r>
                    </a:p>
                  </a:txBody>
                  <a:tcPr marL="9525" marR="9525" marT="9525" marB="0" anchor="ctr">
                    <a:solidFill>
                      <a:schemeClr val="accent2">
                        <a:lumMod val="20000"/>
                        <a:lumOff val="80000"/>
                      </a:schemeClr>
                    </a:solidFill>
                  </a:tcPr>
                </a:tc>
                <a:extLst>
                  <a:ext uri="{0D108BD9-81ED-4DB2-BD59-A6C34878D82A}">
                    <a16:rowId xmlns:a16="http://schemas.microsoft.com/office/drawing/2014/main" val="1118811616"/>
                  </a:ext>
                </a:extLst>
              </a:tr>
              <a:tr h="170643">
                <a:tc>
                  <a:txBody>
                    <a:bodyPr/>
                    <a:lstStyle/>
                    <a:p>
                      <a:pPr algn="l" rtl="0" fontAlgn="ctr"/>
                      <a:r>
                        <a:rPr lang="en-US" sz="1400" b="0" i="1" u="none" strike="noStrike" dirty="0">
                          <a:solidFill>
                            <a:srgbClr val="000000"/>
                          </a:solidFill>
                          <a:effectLst/>
                          <a:latin typeface="Trebuchet MS" panose="020B0603020202020204" pitchFamily="34" charset="0"/>
                        </a:rPr>
                        <a:t>AS400</a:t>
                      </a:r>
                    </a:p>
                  </a:txBody>
                  <a:tcPr marL="9525" marR="9525" marT="9525" marB="0" anchor="ctr">
                    <a:solidFill>
                      <a:schemeClr val="accent2">
                        <a:lumMod val="20000"/>
                        <a:lumOff val="80000"/>
                      </a:schemeClr>
                    </a:solidFill>
                  </a:tcPr>
                </a:tc>
                <a:tc>
                  <a:txBody>
                    <a:bodyPr/>
                    <a:lstStyle/>
                    <a:p>
                      <a:pPr algn="l" rtl="0" fontAlgn="ctr"/>
                      <a:r>
                        <a:rPr lang="en-US" sz="1400" b="0" i="1" u="none" strike="noStrike" dirty="0">
                          <a:solidFill>
                            <a:srgbClr val="000000"/>
                          </a:solidFill>
                          <a:effectLst/>
                          <a:latin typeface="Trebuchet MS" panose="020B0603020202020204" pitchFamily="34" charset="0"/>
                        </a:rPr>
                        <a:t>Animal Control</a:t>
                      </a:r>
                    </a:p>
                  </a:txBody>
                  <a:tcPr marL="9525" marR="9525" marT="9525" marB="0" anchor="ctr">
                    <a:solidFill>
                      <a:schemeClr val="accent2">
                        <a:lumMod val="20000"/>
                        <a:lumOff val="80000"/>
                      </a:schemeClr>
                    </a:solidFill>
                  </a:tcPr>
                </a:tc>
                <a:tc>
                  <a:txBody>
                    <a:bodyPr/>
                    <a:lstStyle/>
                    <a:p>
                      <a:pPr algn="l" rtl="0" fontAlgn="ctr"/>
                      <a:r>
                        <a:rPr lang="en-US" sz="1400" b="0" i="1" u="none" strike="noStrike" dirty="0">
                          <a:solidFill>
                            <a:srgbClr val="000000"/>
                          </a:solidFill>
                          <a:effectLst/>
                          <a:latin typeface="Trebuchet MS" panose="020B0603020202020204" pitchFamily="34" charset="0"/>
                        </a:rPr>
                        <a:t>record keeping</a:t>
                      </a:r>
                    </a:p>
                  </a:txBody>
                  <a:tcPr marL="9525" marR="9525" marT="9525" marB="0" anchor="ctr">
                    <a:solidFill>
                      <a:schemeClr val="accent2">
                        <a:lumMod val="20000"/>
                        <a:lumOff val="80000"/>
                      </a:schemeClr>
                    </a:solidFill>
                  </a:tcPr>
                </a:tc>
                <a:tc>
                  <a:txBody>
                    <a:bodyPr/>
                    <a:lstStyle/>
                    <a:p>
                      <a:pPr algn="l" rtl="0" fontAlgn="ctr"/>
                      <a:r>
                        <a:rPr lang="en-US" sz="1400" b="0" i="1" u="none" strike="noStrike" dirty="0">
                          <a:solidFill>
                            <a:srgbClr val="000000"/>
                          </a:solidFill>
                          <a:effectLst/>
                          <a:latin typeface="Trebuchet MS" panose="020B0603020202020204" pitchFamily="34" charset="0"/>
                        </a:rPr>
                        <a:t>1980s</a:t>
                      </a:r>
                    </a:p>
                  </a:txBody>
                  <a:tcPr marL="9525" marR="9525" marT="9525" marB="0" anchor="ctr">
                    <a:solidFill>
                      <a:schemeClr val="accent2">
                        <a:lumMod val="20000"/>
                        <a:lumOff val="80000"/>
                      </a:schemeClr>
                    </a:solidFill>
                  </a:tcPr>
                </a:tc>
                <a:extLst>
                  <a:ext uri="{0D108BD9-81ED-4DB2-BD59-A6C34878D82A}">
                    <a16:rowId xmlns:a16="http://schemas.microsoft.com/office/drawing/2014/main" val="4187261555"/>
                  </a:ext>
                </a:extLst>
              </a:tr>
              <a:tr h="253896">
                <a:tc>
                  <a:txBody>
                    <a:bodyPr/>
                    <a:lstStyle/>
                    <a:p>
                      <a:pPr algn="l" rtl="0" fontAlgn="ctr"/>
                      <a:r>
                        <a:rPr lang="en-US" sz="1400" b="0" i="1" u="none" strike="noStrike" dirty="0">
                          <a:solidFill>
                            <a:srgbClr val="000000"/>
                          </a:solidFill>
                          <a:effectLst/>
                          <a:latin typeface="Trebuchet MS" panose="020B0603020202020204" pitchFamily="34" charset="0"/>
                        </a:rPr>
                        <a:t>AS400</a:t>
                      </a:r>
                    </a:p>
                  </a:txBody>
                  <a:tcPr marL="9525" marR="9525" marT="9525" marB="0" anchor="ctr">
                    <a:solidFill>
                      <a:schemeClr val="accent2">
                        <a:lumMod val="20000"/>
                        <a:lumOff val="80000"/>
                      </a:schemeClr>
                    </a:solidFill>
                  </a:tcPr>
                </a:tc>
                <a:tc>
                  <a:txBody>
                    <a:bodyPr/>
                    <a:lstStyle/>
                    <a:p>
                      <a:pPr algn="l" rtl="0" fontAlgn="ctr"/>
                      <a:r>
                        <a:rPr lang="en-US" sz="1400" b="0" i="1" u="none" strike="noStrike" dirty="0">
                          <a:solidFill>
                            <a:srgbClr val="000000"/>
                          </a:solidFill>
                          <a:effectLst/>
                          <a:latin typeface="Trebuchet MS" panose="020B0603020202020204" pitchFamily="34" charset="0"/>
                        </a:rPr>
                        <a:t>Appointments System</a:t>
                      </a:r>
                    </a:p>
                  </a:txBody>
                  <a:tcPr marL="9525" marR="9525" marT="9525" marB="0" anchor="ctr">
                    <a:solidFill>
                      <a:schemeClr val="accent2">
                        <a:lumMod val="20000"/>
                        <a:lumOff val="80000"/>
                      </a:schemeClr>
                    </a:solidFill>
                  </a:tcPr>
                </a:tc>
                <a:tc>
                  <a:txBody>
                    <a:bodyPr/>
                    <a:lstStyle/>
                    <a:p>
                      <a:pPr algn="l" rtl="0" fontAlgn="ctr"/>
                      <a:r>
                        <a:rPr lang="en-US" sz="1400" b="0" i="1" u="none" strike="noStrike" dirty="0">
                          <a:solidFill>
                            <a:srgbClr val="000000"/>
                          </a:solidFill>
                          <a:effectLst/>
                          <a:latin typeface="Trebuchet MS" panose="020B0603020202020204" pitchFamily="34" charset="0"/>
                        </a:rPr>
                        <a:t>board appt tracking</a:t>
                      </a:r>
                    </a:p>
                  </a:txBody>
                  <a:tcPr marL="9525" marR="9525" marT="9525" marB="0" anchor="ctr">
                    <a:solidFill>
                      <a:schemeClr val="accent2">
                        <a:lumMod val="20000"/>
                        <a:lumOff val="80000"/>
                      </a:schemeClr>
                    </a:solidFill>
                  </a:tcPr>
                </a:tc>
                <a:tc>
                  <a:txBody>
                    <a:bodyPr/>
                    <a:lstStyle/>
                    <a:p>
                      <a:pPr algn="l" fontAlgn="ctr"/>
                      <a:r>
                        <a:rPr lang="en-US" sz="1400" b="0" i="1" u="none" strike="noStrike" dirty="0">
                          <a:solidFill>
                            <a:srgbClr val="000000"/>
                          </a:solidFill>
                          <a:effectLst/>
                          <a:latin typeface="Arial" panose="020B0604020202020204" pitchFamily="34" charset="0"/>
                        </a:rPr>
                        <a:t> </a:t>
                      </a:r>
                    </a:p>
                  </a:txBody>
                  <a:tcPr marL="9525" marR="9525" marT="9525" marB="0" anchor="ctr">
                    <a:solidFill>
                      <a:schemeClr val="accent2">
                        <a:lumMod val="20000"/>
                        <a:lumOff val="80000"/>
                      </a:schemeClr>
                    </a:solidFill>
                  </a:tcPr>
                </a:tc>
                <a:extLst>
                  <a:ext uri="{0D108BD9-81ED-4DB2-BD59-A6C34878D82A}">
                    <a16:rowId xmlns:a16="http://schemas.microsoft.com/office/drawing/2014/main" val="3118025412"/>
                  </a:ext>
                </a:extLst>
              </a:tr>
              <a:tr h="163533">
                <a:tc>
                  <a:txBody>
                    <a:bodyPr/>
                    <a:lstStyle/>
                    <a:p>
                      <a:pPr algn="l" rtl="0" fontAlgn="ctr"/>
                      <a:r>
                        <a:rPr lang="en-US" sz="1400" b="0" i="0" u="none" strike="noStrike" dirty="0">
                          <a:solidFill>
                            <a:srgbClr val="000000"/>
                          </a:solidFill>
                          <a:effectLst/>
                          <a:latin typeface="Trebuchet MS" panose="020B0603020202020204" pitchFamily="34" charset="0"/>
                        </a:rPr>
                        <a:t>AS400</a:t>
                      </a:r>
                    </a:p>
                  </a:txBody>
                  <a:tcPr marL="9525" marR="9525" marT="9525" marB="0" anchor="ctr">
                    <a:solidFill>
                      <a:schemeClr val="accent2">
                        <a:lumMod val="20000"/>
                        <a:lumOff val="80000"/>
                      </a:schemeClr>
                    </a:solidFill>
                  </a:tcPr>
                </a:tc>
                <a:tc>
                  <a:txBody>
                    <a:bodyPr/>
                    <a:lstStyle/>
                    <a:p>
                      <a:pPr algn="l" rtl="0" fontAlgn="ctr"/>
                      <a:r>
                        <a:rPr lang="en-US" sz="1400" b="0" i="0" u="none" strike="noStrike" dirty="0">
                          <a:solidFill>
                            <a:srgbClr val="000000"/>
                          </a:solidFill>
                          <a:effectLst/>
                          <a:latin typeface="Trebuchet MS" panose="020B0603020202020204" pitchFamily="34" charset="0"/>
                        </a:rPr>
                        <a:t>JANO</a:t>
                      </a:r>
                    </a:p>
                  </a:txBody>
                  <a:tcPr marL="9525" marR="9525" marT="9525" marB="0" anchor="ctr">
                    <a:solidFill>
                      <a:schemeClr val="accent2">
                        <a:lumMod val="20000"/>
                        <a:lumOff val="80000"/>
                      </a:schemeClr>
                    </a:solidFill>
                  </a:tcPr>
                </a:tc>
                <a:tc>
                  <a:txBody>
                    <a:bodyPr/>
                    <a:lstStyle/>
                    <a:p>
                      <a:pPr algn="l" rtl="0" fontAlgn="ctr"/>
                      <a:r>
                        <a:rPr lang="en-US" sz="1400" b="0" i="0" u="none" strike="noStrike" dirty="0">
                          <a:solidFill>
                            <a:srgbClr val="000000"/>
                          </a:solidFill>
                          <a:effectLst/>
                          <a:latin typeface="Trebuchet MS" panose="020B0603020202020204" pitchFamily="34" charset="0"/>
                        </a:rPr>
                        <a:t>justice case management</a:t>
                      </a:r>
                    </a:p>
                  </a:txBody>
                  <a:tcPr marL="9525" marR="9525" marT="9525" marB="0" anchor="ctr">
                    <a:solidFill>
                      <a:schemeClr val="accent2">
                        <a:lumMod val="20000"/>
                        <a:lumOff val="80000"/>
                      </a:schemeClr>
                    </a:solidFill>
                  </a:tcPr>
                </a:tc>
                <a:tc>
                  <a:txBody>
                    <a:bodyPr/>
                    <a:lstStyle/>
                    <a:p>
                      <a:pPr algn="l" rtl="0" fontAlgn="ctr"/>
                      <a:r>
                        <a:rPr lang="en-US" sz="1400" b="0" i="0" u="none" strike="noStrike" dirty="0">
                          <a:solidFill>
                            <a:srgbClr val="000000"/>
                          </a:solidFill>
                          <a:effectLst/>
                          <a:latin typeface="Trebuchet MS" panose="020B0603020202020204" pitchFamily="34" charset="0"/>
                        </a:rPr>
                        <a:t>2003</a:t>
                      </a:r>
                    </a:p>
                  </a:txBody>
                  <a:tcPr marL="9525" marR="9525" marT="9525" marB="0" anchor="ctr">
                    <a:solidFill>
                      <a:schemeClr val="accent2">
                        <a:lumMod val="20000"/>
                        <a:lumOff val="80000"/>
                      </a:schemeClr>
                    </a:solidFill>
                  </a:tcPr>
                </a:tc>
                <a:extLst>
                  <a:ext uri="{0D108BD9-81ED-4DB2-BD59-A6C34878D82A}">
                    <a16:rowId xmlns:a16="http://schemas.microsoft.com/office/drawing/2014/main" val="2780024013"/>
                  </a:ext>
                </a:extLst>
              </a:tr>
              <a:tr h="142202">
                <a:tc>
                  <a:txBody>
                    <a:bodyPr/>
                    <a:lstStyle/>
                    <a:p>
                      <a:pPr algn="l" rtl="0" fontAlgn="ctr"/>
                      <a:r>
                        <a:rPr lang="en-US" sz="1400" b="0" i="0" u="none" strike="noStrike" dirty="0">
                          <a:solidFill>
                            <a:srgbClr val="000000"/>
                          </a:solidFill>
                          <a:effectLst/>
                          <a:latin typeface="Trebuchet MS" panose="020B0603020202020204" pitchFamily="34" charset="0"/>
                        </a:rPr>
                        <a:t>AS400</a:t>
                      </a:r>
                    </a:p>
                  </a:txBody>
                  <a:tcPr marL="9525" marR="9525" marT="9525" marB="0" anchor="ctr">
                    <a:solidFill>
                      <a:schemeClr val="accent2">
                        <a:lumMod val="20000"/>
                        <a:lumOff val="80000"/>
                      </a:schemeClr>
                    </a:solidFill>
                  </a:tcPr>
                </a:tc>
                <a:tc>
                  <a:txBody>
                    <a:bodyPr/>
                    <a:lstStyle/>
                    <a:p>
                      <a:pPr algn="l" rtl="0" fontAlgn="ctr"/>
                      <a:r>
                        <a:rPr lang="en-US" sz="1400" b="0" i="0" u="none" strike="noStrike" dirty="0">
                          <a:solidFill>
                            <a:srgbClr val="000000"/>
                          </a:solidFill>
                          <a:effectLst/>
                          <a:latin typeface="Trebuchet MS" panose="020B0603020202020204" pitchFamily="34" charset="0"/>
                        </a:rPr>
                        <a:t>Law Enforcement Records Mgmt.</a:t>
                      </a:r>
                    </a:p>
                  </a:txBody>
                  <a:tcPr marL="9525" marR="9525" marT="9525" marB="0" anchor="ctr">
                    <a:solidFill>
                      <a:schemeClr val="accent2">
                        <a:lumMod val="20000"/>
                        <a:lumOff val="80000"/>
                      </a:schemeClr>
                    </a:solidFill>
                  </a:tcPr>
                </a:tc>
                <a:tc>
                  <a:txBody>
                    <a:bodyPr/>
                    <a:lstStyle/>
                    <a:p>
                      <a:pPr algn="l" rtl="0" fontAlgn="ctr"/>
                      <a:r>
                        <a:rPr lang="en-US" sz="1400" b="0" i="0" u="none" strike="noStrike" dirty="0">
                          <a:solidFill>
                            <a:srgbClr val="000000"/>
                          </a:solidFill>
                          <a:effectLst/>
                          <a:latin typeface="Trebuchet MS" panose="020B0603020202020204" pitchFamily="34" charset="0"/>
                        </a:rPr>
                        <a:t>record keeping</a:t>
                      </a:r>
                    </a:p>
                  </a:txBody>
                  <a:tcPr marL="9525" marR="9525" marT="9525" marB="0" anchor="ctr">
                    <a:solidFill>
                      <a:schemeClr val="accent2">
                        <a:lumMod val="20000"/>
                        <a:lumOff val="80000"/>
                      </a:schemeClr>
                    </a:solidFill>
                  </a:tcPr>
                </a:tc>
                <a:tc>
                  <a:txBody>
                    <a:bodyPr/>
                    <a:lstStyle/>
                    <a:p>
                      <a:pPr algn="l" rtl="0" fontAlgn="ctr"/>
                      <a:r>
                        <a:rPr lang="en-US" sz="1400" b="0" i="0" u="none" strike="noStrike" dirty="0">
                          <a:solidFill>
                            <a:srgbClr val="000000"/>
                          </a:solidFill>
                          <a:effectLst/>
                          <a:latin typeface="Trebuchet MS" panose="020B0603020202020204" pitchFamily="34" charset="0"/>
                        </a:rPr>
                        <a:t>1980s</a:t>
                      </a:r>
                    </a:p>
                  </a:txBody>
                  <a:tcPr marL="9525" marR="9525" marT="9525" marB="0" anchor="ctr">
                    <a:solidFill>
                      <a:schemeClr val="accent2">
                        <a:lumMod val="20000"/>
                        <a:lumOff val="80000"/>
                      </a:schemeClr>
                    </a:solidFill>
                  </a:tcPr>
                </a:tc>
                <a:extLst>
                  <a:ext uri="{0D108BD9-81ED-4DB2-BD59-A6C34878D82A}">
                    <a16:rowId xmlns:a16="http://schemas.microsoft.com/office/drawing/2014/main" val="3401353438"/>
                  </a:ext>
                </a:extLst>
              </a:tr>
              <a:tr h="191973">
                <a:tc>
                  <a:txBody>
                    <a:bodyPr/>
                    <a:lstStyle/>
                    <a:p>
                      <a:pPr algn="l" rtl="0" fontAlgn="ctr"/>
                      <a:r>
                        <a:rPr lang="en-US" sz="1400" b="0" i="1" u="none" strike="noStrike" dirty="0">
                          <a:solidFill>
                            <a:srgbClr val="000000"/>
                          </a:solidFill>
                          <a:effectLst/>
                          <a:latin typeface="Trebuchet MS" panose="020B0603020202020204" pitchFamily="34" charset="0"/>
                        </a:rPr>
                        <a:t>AS400</a:t>
                      </a:r>
                    </a:p>
                  </a:txBody>
                  <a:tcPr marL="9525" marR="9525" marT="9525" marB="0" anchor="ctr">
                    <a:solidFill>
                      <a:schemeClr val="accent2">
                        <a:lumMod val="20000"/>
                        <a:lumOff val="80000"/>
                      </a:schemeClr>
                    </a:solidFill>
                  </a:tcPr>
                </a:tc>
                <a:tc>
                  <a:txBody>
                    <a:bodyPr/>
                    <a:lstStyle/>
                    <a:p>
                      <a:pPr algn="l" rtl="0" fontAlgn="ctr"/>
                      <a:r>
                        <a:rPr lang="en-US" sz="1400" b="0" i="1" u="none" strike="noStrike" dirty="0">
                          <a:solidFill>
                            <a:srgbClr val="000000"/>
                          </a:solidFill>
                          <a:effectLst/>
                          <a:latin typeface="Trebuchet MS" panose="020B0603020202020204" pitchFamily="34" charset="0"/>
                        </a:rPr>
                        <a:t>New World Aegis</a:t>
                      </a:r>
                    </a:p>
                  </a:txBody>
                  <a:tcPr marL="9525" marR="9525" marT="9525" marB="0" anchor="ctr">
                    <a:solidFill>
                      <a:schemeClr val="accent2">
                        <a:lumMod val="20000"/>
                        <a:lumOff val="80000"/>
                      </a:schemeClr>
                    </a:solidFill>
                  </a:tcPr>
                </a:tc>
                <a:tc>
                  <a:txBody>
                    <a:bodyPr/>
                    <a:lstStyle/>
                    <a:p>
                      <a:pPr algn="l" rtl="0" fontAlgn="ctr"/>
                      <a:r>
                        <a:rPr lang="en-US" sz="1400" b="0" i="1" u="none" strike="noStrike" dirty="0">
                          <a:solidFill>
                            <a:srgbClr val="000000"/>
                          </a:solidFill>
                          <a:effectLst/>
                          <a:latin typeface="Trebuchet MS" panose="020B0603020202020204" pitchFamily="34" charset="0"/>
                        </a:rPr>
                        <a:t>jail management</a:t>
                      </a:r>
                    </a:p>
                  </a:txBody>
                  <a:tcPr marL="9525" marR="9525" marT="9525" marB="0" anchor="ctr">
                    <a:solidFill>
                      <a:schemeClr val="accent2">
                        <a:lumMod val="20000"/>
                        <a:lumOff val="80000"/>
                      </a:schemeClr>
                    </a:solidFill>
                  </a:tcPr>
                </a:tc>
                <a:tc>
                  <a:txBody>
                    <a:bodyPr/>
                    <a:lstStyle/>
                    <a:p>
                      <a:pPr algn="l" rtl="0" fontAlgn="ctr"/>
                      <a:r>
                        <a:rPr lang="en-US" sz="1400" b="0" i="1" u="none" strike="noStrike" dirty="0">
                          <a:solidFill>
                            <a:srgbClr val="000000"/>
                          </a:solidFill>
                          <a:effectLst/>
                          <a:latin typeface="Trebuchet MS" panose="020B0603020202020204" pitchFamily="34" charset="0"/>
                        </a:rPr>
                        <a:t>2003; incl in Tyler2020</a:t>
                      </a:r>
                    </a:p>
                  </a:txBody>
                  <a:tcPr marL="9525" marR="9525" marT="9525" marB="0" anchor="ctr">
                    <a:solidFill>
                      <a:schemeClr val="accent2">
                        <a:lumMod val="20000"/>
                        <a:lumOff val="80000"/>
                      </a:schemeClr>
                    </a:solidFill>
                  </a:tcPr>
                </a:tc>
                <a:extLst>
                  <a:ext uri="{0D108BD9-81ED-4DB2-BD59-A6C34878D82A}">
                    <a16:rowId xmlns:a16="http://schemas.microsoft.com/office/drawing/2014/main" val="503054711"/>
                  </a:ext>
                </a:extLst>
              </a:tr>
              <a:tr h="163533">
                <a:tc>
                  <a:txBody>
                    <a:bodyPr/>
                    <a:lstStyle/>
                    <a:p>
                      <a:pPr algn="l" rtl="0" fontAlgn="ctr"/>
                      <a:r>
                        <a:rPr lang="en-US" sz="1400" b="0" i="1" u="none" strike="noStrike" dirty="0">
                          <a:solidFill>
                            <a:srgbClr val="000000"/>
                          </a:solidFill>
                          <a:effectLst/>
                          <a:latin typeface="Trebuchet MS" panose="020B0603020202020204" pitchFamily="34" charset="0"/>
                        </a:rPr>
                        <a:t>AS400</a:t>
                      </a:r>
                    </a:p>
                  </a:txBody>
                  <a:tcPr marL="9525" marR="9525" marT="9525" marB="0" anchor="ctr">
                    <a:solidFill>
                      <a:schemeClr val="accent2">
                        <a:lumMod val="20000"/>
                        <a:lumOff val="80000"/>
                      </a:schemeClr>
                    </a:solidFill>
                  </a:tcPr>
                </a:tc>
                <a:tc>
                  <a:txBody>
                    <a:bodyPr/>
                    <a:lstStyle/>
                    <a:p>
                      <a:pPr algn="l" rtl="0" fontAlgn="ctr"/>
                      <a:r>
                        <a:rPr lang="en-US" sz="1400" b="0" i="1" u="none" strike="noStrike" dirty="0">
                          <a:solidFill>
                            <a:srgbClr val="000000"/>
                          </a:solidFill>
                          <a:effectLst/>
                          <a:latin typeface="Trebuchet MS" panose="020B0603020202020204" pitchFamily="34" charset="0"/>
                        </a:rPr>
                        <a:t>Purchasing</a:t>
                      </a:r>
                    </a:p>
                  </a:txBody>
                  <a:tcPr marL="9525" marR="9525" marT="9525" marB="0" anchor="ctr">
                    <a:solidFill>
                      <a:schemeClr val="accent2">
                        <a:lumMod val="20000"/>
                        <a:lumOff val="80000"/>
                      </a:schemeClr>
                    </a:solidFill>
                  </a:tcPr>
                </a:tc>
                <a:tc>
                  <a:txBody>
                    <a:bodyPr/>
                    <a:lstStyle/>
                    <a:p>
                      <a:pPr algn="l" rtl="0" fontAlgn="ctr"/>
                      <a:r>
                        <a:rPr lang="en-US" sz="1400" b="0" i="1" u="none" strike="noStrike" dirty="0">
                          <a:solidFill>
                            <a:srgbClr val="000000"/>
                          </a:solidFill>
                          <a:effectLst/>
                          <a:latin typeface="Trebuchet MS" panose="020B0603020202020204" pitchFamily="34" charset="0"/>
                        </a:rPr>
                        <a:t>vouchers/PO</a:t>
                      </a:r>
                    </a:p>
                  </a:txBody>
                  <a:tcPr marL="9525" marR="9525" marT="9525" marB="0" anchor="ctr">
                    <a:solidFill>
                      <a:schemeClr val="accent2">
                        <a:lumMod val="20000"/>
                        <a:lumOff val="80000"/>
                      </a:schemeClr>
                    </a:solidFill>
                  </a:tcPr>
                </a:tc>
                <a:tc>
                  <a:txBody>
                    <a:bodyPr/>
                    <a:lstStyle/>
                    <a:p>
                      <a:pPr algn="l" rtl="0" fontAlgn="ctr"/>
                      <a:r>
                        <a:rPr lang="en-US" sz="1400" b="0" i="1" u="none" strike="noStrike" dirty="0">
                          <a:solidFill>
                            <a:srgbClr val="000000"/>
                          </a:solidFill>
                          <a:effectLst/>
                          <a:latin typeface="Trebuchet MS" panose="020B0603020202020204" pitchFamily="34" charset="0"/>
                        </a:rPr>
                        <a:t>1970s; incl ERP2020</a:t>
                      </a:r>
                    </a:p>
                  </a:txBody>
                  <a:tcPr marL="9525" marR="9525" marT="9525" marB="0" anchor="ctr">
                    <a:solidFill>
                      <a:schemeClr val="accent2">
                        <a:lumMod val="20000"/>
                        <a:lumOff val="80000"/>
                      </a:schemeClr>
                    </a:solidFill>
                  </a:tcPr>
                </a:tc>
                <a:extLst>
                  <a:ext uri="{0D108BD9-81ED-4DB2-BD59-A6C34878D82A}">
                    <a16:rowId xmlns:a16="http://schemas.microsoft.com/office/drawing/2014/main" val="426546076"/>
                  </a:ext>
                </a:extLst>
              </a:tr>
              <a:tr h="149312">
                <a:tc>
                  <a:txBody>
                    <a:bodyPr/>
                    <a:lstStyle/>
                    <a:p>
                      <a:pPr algn="l" rtl="0" fontAlgn="ctr"/>
                      <a:r>
                        <a:rPr lang="en-US" sz="1400" b="0" i="0" u="none" strike="noStrike" dirty="0">
                          <a:solidFill>
                            <a:srgbClr val="000000"/>
                          </a:solidFill>
                          <a:effectLst/>
                          <a:latin typeface="Trebuchet MS" panose="020B0603020202020204" pitchFamily="34" charset="0"/>
                        </a:rPr>
                        <a:t>AS400</a:t>
                      </a:r>
                    </a:p>
                  </a:txBody>
                  <a:tcPr marL="9525" marR="9525" marT="9525" marB="0" anchor="ctr">
                    <a:solidFill>
                      <a:schemeClr val="accent2">
                        <a:lumMod val="20000"/>
                        <a:lumOff val="80000"/>
                      </a:schemeClr>
                    </a:solidFill>
                  </a:tcPr>
                </a:tc>
                <a:tc>
                  <a:txBody>
                    <a:bodyPr/>
                    <a:lstStyle/>
                    <a:p>
                      <a:pPr algn="l" rtl="0" fontAlgn="ctr"/>
                      <a:r>
                        <a:rPr lang="en-US" sz="1400" b="0" i="0" u="none" strike="noStrike" dirty="0">
                          <a:solidFill>
                            <a:srgbClr val="000000"/>
                          </a:solidFill>
                          <a:effectLst/>
                          <a:latin typeface="Trebuchet MS" panose="020B0603020202020204" pitchFamily="34" charset="0"/>
                        </a:rPr>
                        <a:t>County Website (other websites: Circuit</a:t>
                      </a:r>
                      <a:r>
                        <a:rPr lang="en-US" sz="1400" b="0" i="0" u="none" strike="noStrike" baseline="0" dirty="0">
                          <a:solidFill>
                            <a:srgbClr val="000000"/>
                          </a:solidFill>
                          <a:effectLst/>
                          <a:latin typeface="Trebuchet MS" panose="020B0603020202020204" pitchFamily="34" charset="0"/>
                        </a:rPr>
                        <a:t> Clerk; County Clerk; Recorder; GIS Consortium; CCRPC)</a:t>
                      </a:r>
                      <a:endParaRPr lang="en-US" sz="1400" b="0" i="0" u="none" strike="noStrike" dirty="0">
                        <a:solidFill>
                          <a:srgbClr val="000000"/>
                        </a:solidFill>
                        <a:effectLst/>
                        <a:latin typeface="Trebuchet MS" panose="020B0603020202020204" pitchFamily="34" charset="0"/>
                      </a:endParaRPr>
                    </a:p>
                  </a:txBody>
                  <a:tcPr marL="9525" marR="9525" marT="9525" marB="0" anchor="ctr">
                    <a:solidFill>
                      <a:schemeClr val="accent2">
                        <a:lumMod val="20000"/>
                        <a:lumOff val="80000"/>
                      </a:schemeClr>
                    </a:solidFill>
                  </a:tcPr>
                </a:tc>
                <a:tc>
                  <a:txBody>
                    <a:bodyPr/>
                    <a:lstStyle/>
                    <a:p>
                      <a:pPr algn="l" rtl="0" fontAlgn="ctr"/>
                      <a:r>
                        <a:rPr lang="en-US" sz="1400" b="0" i="0" u="none" strike="noStrike" dirty="0">
                          <a:solidFill>
                            <a:srgbClr val="000000"/>
                          </a:solidFill>
                          <a:effectLst/>
                          <a:latin typeface="Trebuchet MS" panose="020B0603020202020204" pitchFamily="34" charset="0"/>
                        </a:rPr>
                        <a:t>external communication</a:t>
                      </a:r>
                    </a:p>
                  </a:txBody>
                  <a:tcPr marL="9525" marR="9525" marT="9525" marB="0" anchor="ctr">
                    <a:solidFill>
                      <a:schemeClr val="accent2">
                        <a:lumMod val="20000"/>
                        <a:lumOff val="80000"/>
                      </a:schemeClr>
                    </a:solidFill>
                  </a:tcPr>
                </a:tc>
                <a:tc>
                  <a:txBody>
                    <a:bodyPr/>
                    <a:lstStyle/>
                    <a:p>
                      <a:pPr algn="l" rtl="0" fontAlgn="ctr"/>
                      <a:r>
                        <a:rPr lang="en-US" sz="1400" b="0" i="0" u="none" strike="noStrike" dirty="0">
                          <a:solidFill>
                            <a:srgbClr val="000000"/>
                          </a:solidFill>
                          <a:effectLst/>
                          <a:latin typeface="Trebuchet MS" panose="020B0603020202020204" pitchFamily="34" charset="0"/>
                        </a:rPr>
                        <a:t>2016</a:t>
                      </a:r>
                    </a:p>
                  </a:txBody>
                  <a:tcPr marL="9525" marR="9525" marT="9525" marB="0" anchor="ctr">
                    <a:solidFill>
                      <a:schemeClr val="accent2">
                        <a:lumMod val="20000"/>
                        <a:lumOff val="80000"/>
                      </a:schemeClr>
                    </a:solidFill>
                  </a:tcPr>
                </a:tc>
                <a:extLst>
                  <a:ext uri="{0D108BD9-81ED-4DB2-BD59-A6C34878D82A}">
                    <a16:rowId xmlns:a16="http://schemas.microsoft.com/office/drawing/2014/main" val="1628149786"/>
                  </a:ext>
                </a:extLst>
              </a:tr>
            </a:tbl>
          </a:graphicData>
        </a:graphic>
      </p:graphicFrame>
      <p:sp>
        <p:nvSpPr>
          <p:cNvPr id="7" name="TextBox 6"/>
          <p:cNvSpPr txBox="1"/>
          <p:nvPr/>
        </p:nvSpPr>
        <p:spPr>
          <a:xfrm>
            <a:off x="9713000" y="1647144"/>
            <a:ext cx="1665960" cy="3693319"/>
          </a:xfrm>
          <a:prstGeom prst="rect">
            <a:avLst/>
          </a:prstGeom>
          <a:noFill/>
        </p:spPr>
        <p:txBody>
          <a:bodyPr wrap="square" rtlCol="0">
            <a:spAutoFit/>
          </a:bodyPr>
          <a:lstStyle/>
          <a:p>
            <a:r>
              <a:rPr lang="en-US" dirty="0"/>
              <a:t>Italicized items have critical component concerns.</a:t>
            </a:r>
          </a:p>
          <a:p>
            <a:endParaRPr lang="en-US" dirty="0"/>
          </a:p>
          <a:p>
            <a:endParaRPr lang="en-US" dirty="0"/>
          </a:p>
          <a:p>
            <a:r>
              <a:rPr lang="en-US" dirty="0"/>
              <a:t>Year 1 of the 6-year IT plan adopted in Dec 2019 is in progress.</a:t>
            </a:r>
          </a:p>
          <a:p>
            <a:endParaRPr lang="en-US" dirty="0"/>
          </a:p>
        </p:txBody>
      </p:sp>
      <p:sp>
        <p:nvSpPr>
          <p:cNvPr id="10" name="Slide Number Placeholder 9">
            <a:extLst>
              <a:ext uri="{FF2B5EF4-FFF2-40B4-BE49-F238E27FC236}">
                <a16:creationId xmlns:a16="http://schemas.microsoft.com/office/drawing/2014/main" id="{18AB2A89-0B45-4DB6-9A0A-F7A8EB45D269}"/>
              </a:ext>
            </a:extLst>
          </p:cNvPr>
          <p:cNvSpPr>
            <a:spLocks noGrp="1"/>
          </p:cNvSpPr>
          <p:nvPr>
            <p:ph type="sldNum" sz="quarter" idx="12"/>
          </p:nvPr>
        </p:nvSpPr>
        <p:spPr>
          <a:xfrm>
            <a:off x="11559253" y="6510459"/>
            <a:ext cx="683339" cy="365125"/>
          </a:xfrm>
        </p:spPr>
        <p:txBody>
          <a:bodyPr/>
          <a:lstStyle/>
          <a:p>
            <a:fld id="{519954A3-9DFD-4C44-94BA-B95130A3BA1C}" type="slidenum">
              <a:rPr lang="en-US" sz="1400" smtClean="0">
                <a:solidFill>
                  <a:srgbClr val="286D9F"/>
                </a:solidFill>
              </a:rPr>
              <a:t>8</a:t>
            </a:fld>
            <a:endParaRPr lang="en-US" sz="1400" dirty="0">
              <a:solidFill>
                <a:srgbClr val="286D9F"/>
              </a:solidFill>
            </a:endParaRPr>
          </a:p>
        </p:txBody>
      </p:sp>
      <p:graphicFrame>
        <p:nvGraphicFramePr>
          <p:cNvPr id="12" name="Content Placeholder 5">
            <a:extLst>
              <a:ext uri="{FF2B5EF4-FFF2-40B4-BE49-F238E27FC236}">
                <a16:creationId xmlns:a16="http://schemas.microsoft.com/office/drawing/2014/main" id="{D4D1D15B-9FE0-4AC2-BBEB-E89F33D8EE1D}"/>
              </a:ext>
            </a:extLst>
          </p:cNvPr>
          <p:cNvGraphicFramePr>
            <a:graphicFrameLocks/>
          </p:cNvGraphicFramePr>
          <p:nvPr>
            <p:extLst>
              <p:ext uri="{D42A27DB-BD31-4B8C-83A1-F6EECF244321}">
                <p14:modId xmlns:p14="http://schemas.microsoft.com/office/powerpoint/2010/main" val="2411989648"/>
              </p:ext>
            </p:extLst>
          </p:nvPr>
        </p:nvGraphicFramePr>
        <p:xfrm>
          <a:off x="534954" y="4103263"/>
          <a:ext cx="9107809" cy="1811676"/>
        </p:xfrm>
        <a:graphic>
          <a:graphicData uri="http://schemas.openxmlformats.org/drawingml/2006/table">
            <a:tbl>
              <a:tblPr>
                <a:tableStyleId>{5C22544A-7EE6-4342-B048-85BDC9FD1C3A}</a:tableStyleId>
              </a:tblPr>
              <a:tblGrid>
                <a:gridCol w="1719359">
                  <a:extLst>
                    <a:ext uri="{9D8B030D-6E8A-4147-A177-3AD203B41FA5}">
                      <a16:colId xmlns:a16="http://schemas.microsoft.com/office/drawing/2014/main" val="2633921673"/>
                    </a:ext>
                  </a:extLst>
                </a:gridCol>
                <a:gridCol w="2851841">
                  <a:extLst>
                    <a:ext uri="{9D8B030D-6E8A-4147-A177-3AD203B41FA5}">
                      <a16:colId xmlns:a16="http://schemas.microsoft.com/office/drawing/2014/main" val="4230595996"/>
                    </a:ext>
                  </a:extLst>
                </a:gridCol>
                <a:gridCol w="2236206">
                  <a:extLst>
                    <a:ext uri="{9D8B030D-6E8A-4147-A177-3AD203B41FA5}">
                      <a16:colId xmlns:a16="http://schemas.microsoft.com/office/drawing/2014/main" val="4183968708"/>
                    </a:ext>
                  </a:extLst>
                </a:gridCol>
                <a:gridCol w="2300403">
                  <a:extLst>
                    <a:ext uri="{9D8B030D-6E8A-4147-A177-3AD203B41FA5}">
                      <a16:colId xmlns:a16="http://schemas.microsoft.com/office/drawing/2014/main" val="1440543817"/>
                    </a:ext>
                  </a:extLst>
                </a:gridCol>
              </a:tblGrid>
              <a:tr h="149312">
                <a:tc>
                  <a:txBody>
                    <a:bodyPr/>
                    <a:lstStyle/>
                    <a:p>
                      <a:pPr algn="l" fontAlgn="ctr"/>
                      <a:r>
                        <a:rPr lang="en-US" sz="1400" b="1" u="sng" strike="noStrike" dirty="0">
                          <a:effectLst/>
                        </a:rPr>
                        <a:t>Op. Sys. Platforms</a:t>
                      </a:r>
                      <a:endParaRPr lang="en-US" sz="1400" b="1" i="0" u="sng" strike="noStrike" dirty="0">
                        <a:solidFill>
                          <a:srgbClr val="000000"/>
                        </a:solidFill>
                        <a:effectLst/>
                        <a:latin typeface="Calibri" panose="020F0502020204030204" pitchFamily="34" charset="0"/>
                      </a:endParaRPr>
                    </a:p>
                  </a:txBody>
                  <a:tcPr marL="7110" marR="7110" marT="7110" marB="0" anchor="ctr"/>
                </a:tc>
                <a:tc>
                  <a:txBody>
                    <a:bodyPr/>
                    <a:lstStyle/>
                    <a:p>
                      <a:pPr algn="l" fontAlgn="ctr"/>
                      <a:r>
                        <a:rPr lang="en-US" sz="1400" b="1" u="sng" strike="noStrike" dirty="0">
                          <a:effectLst/>
                        </a:rPr>
                        <a:t>System</a:t>
                      </a:r>
                      <a:endParaRPr lang="en-US" sz="1400" b="1" i="0" u="sng" strike="noStrike" dirty="0">
                        <a:solidFill>
                          <a:srgbClr val="000000"/>
                        </a:solidFill>
                        <a:effectLst/>
                        <a:latin typeface="Calibri" panose="020F0502020204030204" pitchFamily="34" charset="0"/>
                      </a:endParaRPr>
                    </a:p>
                  </a:txBody>
                  <a:tcPr marL="7110" marR="7110" marT="7110" marB="0" anchor="ctr"/>
                </a:tc>
                <a:tc>
                  <a:txBody>
                    <a:bodyPr/>
                    <a:lstStyle/>
                    <a:p>
                      <a:pPr algn="l" fontAlgn="ctr"/>
                      <a:r>
                        <a:rPr lang="en-US" sz="1400" b="1" u="sng" strike="noStrike" dirty="0">
                          <a:effectLst/>
                        </a:rPr>
                        <a:t>Purpose</a:t>
                      </a:r>
                      <a:endParaRPr lang="en-US" sz="1400" b="1" i="0" u="sng" strike="noStrike" dirty="0">
                        <a:solidFill>
                          <a:srgbClr val="000000"/>
                        </a:solidFill>
                        <a:effectLst/>
                        <a:latin typeface="Calibri" panose="020F0502020204030204" pitchFamily="34" charset="0"/>
                      </a:endParaRPr>
                    </a:p>
                  </a:txBody>
                  <a:tcPr marL="7110" marR="7110" marT="7110" marB="0" anchor="ctr"/>
                </a:tc>
                <a:tc>
                  <a:txBody>
                    <a:bodyPr/>
                    <a:lstStyle/>
                    <a:p>
                      <a:pPr algn="l" fontAlgn="ctr"/>
                      <a:r>
                        <a:rPr lang="en-US" sz="1400" b="1" u="sng" strike="noStrike" dirty="0">
                          <a:effectLst/>
                        </a:rPr>
                        <a:t>Date Acquired</a:t>
                      </a:r>
                      <a:endParaRPr lang="en-US" sz="1400" b="1" i="0" u="sng" strike="noStrike" dirty="0">
                        <a:solidFill>
                          <a:srgbClr val="000000"/>
                        </a:solidFill>
                        <a:effectLst/>
                        <a:latin typeface="Calibri" panose="020F0502020204030204" pitchFamily="34" charset="0"/>
                      </a:endParaRPr>
                    </a:p>
                  </a:txBody>
                  <a:tcPr marL="7110" marR="7110" marT="7110" marB="0" anchor="ctr"/>
                </a:tc>
                <a:extLst>
                  <a:ext uri="{0D108BD9-81ED-4DB2-BD59-A6C34878D82A}">
                    <a16:rowId xmlns:a16="http://schemas.microsoft.com/office/drawing/2014/main" val="1918948103"/>
                  </a:ext>
                </a:extLst>
              </a:tr>
              <a:tr h="142202">
                <a:tc>
                  <a:txBody>
                    <a:bodyPr/>
                    <a:lstStyle/>
                    <a:p>
                      <a:pPr algn="l" rtl="0" fontAlgn="ctr"/>
                      <a:r>
                        <a:rPr lang="en-US" sz="1400" b="0" i="1" u="none" strike="noStrike" dirty="0">
                          <a:solidFill>
                            <a:srgbClr val="000000"/>
                          </a:solidFill>
                          <a:effectLst/>
                          <a:latin typeface="Trebuchet MS" panose="020B0603020202020204" pitchFamily="34" charset="0"/>
                        </a:rPr>
                        <a:t>Excel</a:t>
                      </a:r>
                    </a:p>
                  </a:txBody>
                  <a:tcPr marL="9525" marR="9525" marT="9525" marB="0" anchor="ctr"/>
                </a:tc>
                <a:tc>
                  <a:txBody>
                    <a:bodyPr/>
                    <a:lstStyle/>
                    <a:p>
                      <a:pPr algn="l" rtl="0" fontAlgn="ctr"/>
                      <a:r>
                        <a:rPr lang="en-US" sz="1400" b="0" i="1" u="none" strike="noStrike" dirty="0">
                          <a:solidFill>
                            <a:srgbClr val="000000"/>
                          </a:solidFill>
                          <a:effectLst/>
                          <a:latin typeface="Trebuchet MS" panose="020B0603020202020204" pitchFamily="34" charset="0"/>
                        </a:rPr>
                        <a:t>CAFR</a:t>
                      </a:r>
                    </a:p>
                  </a:txBody>
                  <a:tcPr marL="9525" marR="9525" marT="9525" marB="0" anchor="ctr"/>
                </a:tc>
                <a:tc>
                  <a:txBody>
                    <a:bodyPr/>
                    <a:lstStyle/>
                    <a:p>
                      <a:pPr algn="l" rtl="0" fontAlgn="ctr"/>
                      <a:r>
                        <a:rPr lang="en-US" sz="1400" b="0" i="1" u="none" strike="noStrike" dirty="0">
                          <a:solidFill>
                            <a:srgbClr val="000000"/>
                          </a:solidFill>
                          <a:effectLst/>
                          <a:latin typeface="Trebuchet MS" panose="020B0603020202020204" pitchFamily="34" charset="0"/>
                        </a:rPr>
                        <a:t>financial reporting</a:t>
                      </a:r>
                    </a:p>
                  </a:txBody>
                  <a:tcPr marL="9525" marR="9525" marT="9525" marB="0" anchor="ctr"/>
                </a:tc>
                <a:tc>
                  <a:txBody>
                    <a:bodyPr/>
                    <a:lstStyle/>
                    <a:p>
                      <a:pPr algn="l" rtl="0" fontAlgn="ctr"/>
                      <a:r>
                        <a:rPr lang="en-US" sz="1400" b="0" i="1" u="none" strike="noStrike" dirty="0">
                          <a:solidFill>
                            <a:srgbClr val="000000"/>
                          </a:solidFill>
                          <a:effectLst/>
                          <a:latin typeface="Trebuchet MS" panose="020B0603020202020204" pitchFamily="34" charset="0"/>
                        </a:rPr>
                        <a:t>Manual; incl ERP2020</a:t>
                      </a:r>
                    </a:p>
                  </a:txBody>
                  <a:tcPr marL="9525" marR="9525" marT="9525" marB="0" anchor="ctr"/>
                </a:tc>
                <a:extLst>
                  <a:ext uri="{0D108BD9-81ED-4DB2-BD59-A6C34878D82A}">
                    <a16:rowId xmlns:a16="http://schemas.microsoft.com/office/drawing/2014/main" val="1118811616"/>
                  </a:ext>
                </a:extLst>
              </a:tr>
              <a:tr h="170643">
                <a:tc>
                  <a:txBody>
                    <a:bodyPr/>
                    <a:lstStyle/>
                    <a:p>
                      <a:pPr algn="l" rtl="0" fontAlgn="ctr"/>
                      <a:r>
                        <a:rPr lang="en-US" sz="1400" b="0" i="0" u="none" strike="noStrike" dirty="0">
                          <a:solidFill>
                            <a:srgbClr val="000000"/>
                          </a:solidFill>
                          <a:effectLst/>
                          <a:latin typeface="Trebuchet MS" panose="020B0603020202020204" pitchFamily="34" charset="0"/>
                        </a:rPr>
                        <a:t>MS Access</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County Clerk Office Mgmt. </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vital records/licensing</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2000s</a:t>
                      </a:r>
                    </a:p>
                  </a:txBody>
                  <a:tcPr marL="9525" marR="9525" marT="9525" marB="0" anchor="ctr"/>
                </a:tc>
                <a:extLst>
                  <a:ext uri="{0D108BD9-81ED-4DB2-BD59-A6C34878D82A}">
                    <a16:rowId xmlns:a16="http://schemas.microsoft.com/office/drawing/2014/main" val="4187261555"/>
                  </a:ext>
                </a:extLst>
              </a:tr>
              <a:tr h="253896">
                <a:tc>
                  <a:txBody>
                    <a:bodyPr/>
                    <a:lstStyle/>
                    <a:p>
                      <a:pPr algn="l" rtl="0" fontAlgn="ctr"/>
                      <a:r>
                        <a:rPr lang="en-US" sz="1400" b="0" i="1" u="none" strike="noStrike" dirty="0">
                          <a:solidFill>
                            <a:srgbClr val="000000"/>
                          </a:solidFill>
                          <a:effectLst/>
                          <a:latin typeface="Trebuchet MS" panose="020B0603020202020204" pitchFamily="34" charset="0"/>
                        </a:rPr>
                        <a:t>On premise SQL</a:t>
                      </a:r>
                    </a:p>
                  </a:txBody>
                  <a:tcPr marL="9525" marR="9525" marT="9525" marB="0" anchor="ctr"/>
                </a:tc>
                <a:tc>
                  <a:txBody>
                    <a:bodyPr/>
                    <a:lstStyle/>
                    <a:p>
                      <a:pPr algn="l" rtl="0" fontAlgn="ctr"/>
                      <a:r>
                        <a:rPr lang="en-US" sz="1400" b="0" i="1" u="none" strike="noStrike" dirty="0">
                          <a:solidFill>
                            <a:srgbClr val="000000"/>
                          </a:solidFill>
                          <a:effectLst/>
                          <a:latin typeface="Trebuchet MS" panose="020B0603020202020204" pitchFamily="34" charset="0"/>
                        </a:rPr>
                        <a:t>Kronos WFC</a:t>
                      </a:r>
                    </a:p>
                  </a:txBody>
                  <a:tcPr marL="9525" marR="9525" marT="9525" marB="0" anchor="ctr"/>
                </a:tc>
                <a:tc>
                  <a:txBody>
                    <a:bodyPr/>
                    <a:lstStyle/>
                    <a:p>
                      <a:pPr algn="l" rtl="0" fontAlgn="ctr"/>
                      <a:r>
                        <a:rPr lang="en-US" sz="1400" b="0" i="1" u="none" strike="noStrike" dirty="0">
                          <a:solidFill>
                            <a:srgbClr val="000000"/>
                          </a:solidFill>
                          <a:effectLst/>
                          <a:latin typeface="Trebuchet MS" panose="020B0603020202020204" pitchFamily="34" charset="0"/>
                        </a:rPr>
                        <a:t>HR/timekeeping/payroll</a:t>
                      </a:r>
                    </a:p>
                  </a:txBody>
                  <a:tcPr marL="9525" marR="9525" marT="9525" marB="0" anchor="ctr"/>
                </a:tc>
                <a:tc>
                  <a:txBody>
                    <a:bodyPr/>
                    <a:lstStyle/>
                    <a:p>
                      <a:pPr algn="l" rtl="0" fontAlgn="ctr"/>
                      <a:r>
                        <a:rPr lang="en-US" sz="1400" b="0" i="1" u="none" strike="noStrike" dirty="0">
                          <a:solidFill>
                            <a:srgbClr val="000000"/>
                          </a:solidFill>
                          <a:effectLst/>
                          <a:latin typeface="Trebuchet MS" panose="020B0603020202020204" pitchFamily="34" charset="0"/>
                        </a:rPr>
                        <a:t>2007; incl in Kronos2020</a:t>
                      </a:r>
                    </a:p>
                  </a:txBody>
                  <a:tcPr marL="9525" marR="9525" marT="9525" marB="0" anchor="ctr"/>
                </a:tc>
                <a:extLst>
                  <a:ext uri="{0D108BD9-81ED-4DB2-BD59-A6C34878D82A}">
                    <a16:rowId xmlns:a16="http://schemas.microsoft.com/office/drawing/2014/main" val="3118025412"/>
                  </a:ext>
                </a:extLst>
              </a:tr>
              <a:tr h="163533">
                <a:tc>
                  <a:txBody>
                    <a:bodyPr/>
                    <a:lstStyle/>
                    <a:p>
                      <a:pPr algn="l" rtl="0" fontAlgn="ctr"/>
                      <a:r>
                        <a:rPr lang="en-US" sz="1400" b="0" i="0" u="none" strike="noStrike" dirty="0">
                          <a:solidFill>
                            <a:srgbClr val="000000"/>
                          </a:solidFill>
                          <a:effectLst/>
                          <a:latin typeface="Trebuchet MS" panose="020B0603020202020204" pitchFamily="34" charset="0"/>
                        </a:rPr>
                        <a:t>SQL</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Document Recording</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real estate documents</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1980s; regular upgrades</a:t>
                      </a:r>
                    </a:p>
                  </a:txBody>
                  <a:tcPr marL="9525" marR="9525" marT="9525" marB="0" anchor="ctr"/>
                </a:tc>
                <a:extLst>
                  <a:ext uri="{0D108BD9-81ED-4DB2-BD59-A6C34878D82A}">
                    <a16:rowId xmlns:a16="http://schemas.microsoft.com/office/drawing/2014/main" val="2780024013"/>
                  </a:ext>
                </a:extLst>
              </a:tr>
              <a:tr h="142202">
                <a:tc>
                  <a:txBody>
                    <a:bodyPr/>
                    <a:lstStyle/>
                    <a:p>
                      <a:pPr algn="l" rtl="0" fontAlgn="ctr"/>
                      <a:r>
                        <a:rPr lang="en-US" sz="1400" b="0" i="0" u="none" strike="noStrike" dirty="0">
                          <a:solidFill>
                            <a:srgbClr val="000000"/>
                          </a:solidFill>
                          <a:effectLst/>
                          <a:latin typeface="Trebuchet MS" panose="020B0603020202020204" pitchFamily="34" charset="0"/>
                        </a:rPr>
                        <a:t>SQL</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Property Tax and CAMA (DEVNET)</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assessment records</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2019</a:t>
                      </a:r>
                    </a:p>
                  </a:txBody>
                  <a:tcPr marL="9525" marR="9525" marT="9525" marB="0" anchor="ctr"/>
                </a:tc>
                <a:extLst>
                  <a:ext uri="{0D108BD9-81ED-4DB2-BD59-A6C34878D82A}">
                    <a16:rowId xmlns:a16="http://schemas.microsoft.com/office/drawing/2014/main" val="3401353438"/>
                  </a:ext>
                </a:extLst>
              </a:tr>
              <a:tr h="163533">
                <a:tc>
                  <a:txBody>
                    <a:bodyPr/>
                    <a:lstStyle/>
                    <a:p>
                      <a:pPr algn="l" rtl="0" fontAlgn="ctr"/>
                      <a:r>
                        <a:rPr lang="en-US" sz="1400" b="0" i="0" u="none" strike="noStrike" dirty="0">
                          <a:solidFill>
                            <a:srgbClr val="000000"/>
                          </a:solidFill>
                          <a:effectLst/>
                          <a:latin typeface="Trebuchet MS" panose="020B0603020202020204" pitchFamily="34" charset="0"/>
                        </a:rPr>
                        <a:t>Windows Server</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Jury System</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juror management</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2003; major upgrade 2020</a:t>
                      </a:r>
                    </a:p>
                  </a:txBody>
                  <a:tcPr marL="9525" marR="9525" marT="9525" marB="0" anchor="ctr"/>
                </a:tc>
                <a:extLst>
                  <a:ext uri="{0D108BD9-81ED-4DB2-BD59-A6C34878D82A}">
                    <a16:rowId xmlns:a16="http://schemas.microsoft.com/office/drawing/2014/main" val="426546076"/>
                  </a:ext>
                </a:extLst>
              </a:tr>
              <a:tr h="66582">
                <a:tc>
                  <a:txBody>
                    <a:bodyPr/>
                    <a:lstStyle/>
                    <a:p>
                      <a:pPr algn="l" rtl="0" fontAlgn="ctr"/>
                      <a:r>
                        <a:rPr lang="en-US" sz="1400" b="0" i="0" u="none" strike="noStrike" dirty="0">
                          <a:solidFill>
                            <a:srgbClr val="000000"/>
                          </a:solidFill>
                          <a:effectLst/>
                          <a:latin typeface="Trebuchet MS" panose="020B0603020202020204" pitchFamily="34" charset="0"/>
                        </a:rPr>
                        <a:t>Windows</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Election Mgmt. and Reporting</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election management</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2020</a:t>
                      </a:r>
                    </a:p>
                  </a:txBody>
                  <a:tcPr marL="9525" marR="9525" marT="9525" marB="0" anchor="ctr"/>
                </a:tc>
                <a:extLst>
                  <a:ext uri="{0D108BD9-81ED-4DB2-BD59-A6C34878D82A}">
                    <a16:rowId xmlns:a16="http://schemas.microsoft.com/office/drawing/2014/main" val="1628149786"/>
                  </a:ext>
                </a:extLst>
              </a:tr>
            </a:tbl>
          </a:graphicData>
        </a:graphic>
      </p:graphicFrame>
      <p:sp>
        <p:nvSpPr>
          <p:cNvPr id="13" name="Title 1">
            <a:extLst>
              <a:ext uri="{FF2B5EF4-FFF2-40B4-BE49-F238E27FC236}">
                <a16:creationId xmlns:a16="http://schemas.microsoft.com/office/drawing/2014/main" id="{B3D4F0C3-CE23-491A-87C8-B11B090A7BCC}"/>
              </a:ext>
            </a:extLst>
          </p:cNvPr>
          <p:cNvSpPr txBox="1">
            <a:spLocks/>
          </p:cNvSpPr>
          <p:nvPr/>
        </p:nvSpPr>
        <p:spPr>
          <a:xfrm>
            <a:off x="9846657" y="5993558"/>
            <a:ext cx="2123672" cy="648657"/>
          </a:xfrm>
          <a:prstGeom prst="rect">
            <a:avLst/>
          </a:prstGeom>
        </p:spPr>
        <p:txBody>
          <a:bodyPr vert="horz" lIns="91440" tIns="45720" rIns="91440" bIns="45720" rtlCol="0" anchor="t">
            <a:normAutofit fontScale="9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800" b="1" dirty="0">
                <a:solidFill>
                  <a:schemeClr val="accent2">
                    <a:lumMod val="75000"/>
                  </a:schemeClr>
                </a:solidFill>
              </a:rPr>
              <a:t>Continued </a:t>
            </a:r>
          </a:p>
          <a:p>
            <a:r>
              <a:rPr lang="en-US" sz="1800" b="1" dirty="0">
                <a:solidFill>
                  <a:schemeClr val="accent2">
                    <a:lumMod val="75000"/>
                  </a:schemeClr>
                </a:solidFill>
              </a:rPr>
              <a:t>on the next slide…</a:t>
            </a:r>
            <a:endParaRPr lang="en-US" sz="1800" b="1" dirty="0">
              <a:solidFill>
                <a:schemeClr val="accent5">
                  <a:lumMod val="75000"/>
                </a:schemeClr>
              </a:solidFill>
            </a:endParaRPr>
          </a:p>
        </p:txBody>
      </p:sp>
    </p:spTree>
    <p:extLst>
      <p:ext uri="{BB962C8B-B14F-4D97-AF65-F5344CB8AC3E}">
        <p14:creationId xmlns:p14="http://schemas.microsoft.com/office/powerpoint/2010/main" val="3449598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513568"/>
            <a:ext cx="8596668" cy="926925"/>
          </a:xfrm>
        </p:spPr>
        <p:txBody>
          <a:bodyPr>
            <a:normAutofit fontScale="90000"/>
          </a:bodyPr>
          <a:lstStyle/>
          <a:p>
            <a:pPr algn="ctr"/>
            <a:r>
              <a:rPr lang="en-US" dirty="0"/>
              <a:t>Champaign County Infrastructure - IT</a:t>
            </a:r>
            <a:br>
              <a:rPr lang="en-US" dirty="0"/>
            </a:br>
            <a:r>
              <a:rPr lang="en-US" sz="2000" b="1" dirty="0">
                <a:solidFill>
                  <a:schemeClr val="accent2">
                    <a:lumMod val="75000"/>
                  </a:schemeClr>
                </a:solidFill>
              </a:rPr>
              <a:t>County Information Systems Inventory (cont.)</a:t>
            </a:r>
            <a:endParaRPr lang="en-US" dirty="0">
              <a:solidFill>
                <a:schemeClr val="accent2">
                  <a:lumMod val="75000"/>
                </a:scheme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183744414"/>
              </p:ext>
            </p:extLst>
          </p:nvPr>
        </p:nvGraphicFramePr>
        <p:xfrm>
          <a:off x="534952" y="1504068"/>
          <a:ext cx="9107809" cy="1334895"/>
        </p:xfrm>
        <a:graphic>
          <a:graphicData uri="http://schemas.openxmlformats.org/drawingml/2006/table">
            <a:tbl>
              <a:tblPr>
                <a:tableStyleId>{5C22544A-7EE6-4342-B048-85BDC9FD1C3A}</a:tableStyleId>
              </a:tblPr>
              <a:tblGrid>
                <a:gridCol w="1737466">
                  <a:extLst>
                    <a:ext uri="{9D8B030D-6E8A-4147-A177-3AD203B41FA5}">
                      <a16:colId xmlns:a16="http://schemas.microsoft.com/office/drawing/2014/main" val="2633921673"/>
                    </a:ext>
                  </a:extLst>
                </a:gridCol>
                <a:gridCol w="2842788">
                  <a:extLst>
                    <a:ext uri="{9D8B030D-6E8A-4147-A177-3AD203B41FA5}">
                      <a16:colId xmlns:a16="http://schemas.microsoft.com/office/drawing/2014/main" val="4230595996"/>
                    </a:ext>
                  </a:extLst>
                </a:gridCol>
                <a:gridCol w="2209045">
                  <a:extLst>
                    <a:ext uri="{9D8B030D-6E8A-4147-A177-3AD203B41FA5}">
                      <a16:colId xmlns:a16="http://schemas.microsoft.com/office/drawing/2014/main" val="4183968708"/>
                    </a:ext>
                  </a:extLst>
                </a:gridCol>
                <a:gridCol w="2318510">
                  <a:extLst>
                    <a:ext uri="{9D8B030D-6E8A-4147-A177-3AD203B41FA5}">
                      <a16:colId xmlns:a16="http://schemas.microsoft.com/office/drawing/2014/main" val="1440543817"/>
                    </a:ext>
                  </a:extLst>
                </a:gridCol>
              </a:tblGrid>
              <a:tr h="149312">
                <a:tc>
                  <a:txBody>
                    <a:bodyPr/>
                    <a:lstStyle/>
                    <a:p>
                      <a:pPr algn="l" fontAlgn="ctr"/>
                      <a:r>
                        <a:rPr lang="en-US" sz="1400" b="1" u="sng" strike="noStrike" dirty="0">
                          <a:effectLst/>
                        </a:rPr>
                        <a:t>Cloud Platform</a:t>
                      </a:r>
                      <a:endParaRPr lang="en-US" sz="1400" b="1" i="0" u="sng" strike="noStrike" dirty="0">
                        <a:solidFill>
                          <a:srgbClr val="000000"/>
                        </a:solidFill>
                        <a:effectLst/>
                        <a:latin typeface="Calibri" panose="020F0502020204030204" pitchFamily="34" charset="0"/>
                      </a:endParaRPr>
                    </a:p>
                  </a:txBody>
                  <a:tcPr marL="7110" marR="7110" marT="7110" marB="0" anchor="ctr"/>
                </a:tc>
                <a:tc>
                  <a:txBody>
                    <a:bodyPr/>
                    <a:lstStyle/>
                    <a:p>
                      <a:pPr algn="l" fontAlgn="ctr"/>
                      <a:r>
                        <a:rPr lang="en-US" sz="1400" b="1" u="sng" strike="noStrike" dirty="0">
                          <a:effectLst/>
                        </a:rPr>
                        <a:t>System</a:t>
                      </a:r>
                      <a:endParaRPr lang="en-US" sz="1400" b="1" i="0" u="sng" strike="noStrike" dirty="0">
                        <a:solidFill>
                          <a:srgbClr val="000000"/>
                        </a:solidFill>
                        <a:effectLst/>
                        <a:latin typeface="Calibri" panose="020F0502020204030204" pitchFamily="34" charset="0"/>
                      </a:endParaRPr>
                    </a:p>
                  </a:txBody>
                  <a:tcPr marL="7110" marR="7110" marT="7110" marB="0" anchor="ctr"/>
                </a:tc>
                <a:tc>
                  <a:txBody>
                    <a:bodyPr/>
                    <a:lstStyle/>
                    <a:p>
                      <a:pPr algn="l" fontAlgn="ctr"/>
                      <a:r>
                        <a:rPr lang="en-US" sz="1400" b="1" u="sng" strike="noStrike" dirty="0">
                          <a:effectLst/>
                        </a:rPr>
                        <a:t>Purpose</a:t>
                      </a:r>
                      <a:endParaRPr lang="en-US" sz="1400" b="1" i="0" u="sng" strike="noStrike" dirty="0">
                        <a:solidFill>
                          <a:srgbClr val="000000"/>
                        </a:solidFill>
                        <a:effectLst/>
                        <a:latin typeface="Calibri" panose="020F0502020204030204" pitchFamily="34" charset="0"/>
                      </a:endParaRPr>
                    </a:p>
                  </a:txBody>
                  <a:tcPr marL="7110" marR="7110" marT="7110" marB="0" anchor="ctr"/>
                </a:tc>
                <a:tc>
                  <a:txBody>
                    <a:bodyPr/>
                    <a:lstStyle/>
                    <a:p>
                      <a:pPr algn="l" fontAlgn="ctr"/>
                      <a:r>
                        <a:rPr lang="en-US" sz="1400" b="1" u="sng" strike="noStrike" dirty="0">
                          <a:effectLst/>
                        </a:rPr>
                        <a:t>Date Acquired</a:t>
                      </a:r>
                      <a:endParaRPr lang="en-US" sz="1400" b="1" i="0" u="sng" strike="noStrike" dirty="0">
                        <a:solidFill>
                          <a:srgbClr val="000000"/>
                        </a:solidFill>
                        <a:effectLst/>
                        <a:latin typeface="Calibri" panose="020F0502020204030204" pitchFamily="34" charset="0"/>
                      </a:endParaRPr>
                    </a:p>
                  </a:txBody>
                  <a:tcPr marL="7110" marR="7110" marT="7110" marB="0" anchor="ctr"/>
                </a:tc>
                <a:extLst>
                  <a:ext uri="{0D108BD9-81ED-4DB2-BD59-A6C34878D82A}">
                    <a16:rowId xmlns:a16="http://schemas.microsoft.com/office/drawing/2014/main" val="1918948103"/>
                  </a:ext>
                </a:extLst>
              </a:tr>
              <a:tr h="142202">
                <a:tc>
                  <a:txBody>
                    <a:bodyPr/>
                    <a:lstStyle/>
                    <a:p>
                      <a:pPr algn="l" rtl="0" fontAlgn="ctr"/>
                      <a:r>
                        <a:rPr lang="en-US" sz="1400" b="0" i="0" u="none" strike="noStrike" dirty="0">
                          <a:solidFill>
                            <a:srgbClr val="000000"/>
                          </a:solidFill>
                          <a:effectLst/>
                          <a:latin typeface="Trebuchet MS" panose="020B0603020202020204" pitchFamily="34" charset="0"/>
                        </a:rPr>
                        <a:t>Cloud</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Kronos WorkForce Dimensions</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HR/timekeeping/payroll</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2019</a:t>
                      </a:r>
                    </a:p>
                  </a:txBody>
                  <a:tcPr marL="9525" marR="9525" marT="9525" marB="0" anchor="ctr"/>
                </a:tc>
                <a:extLst>
                  <a:ext uri="{0D108BD9-81ED-4DB2-BD59-A6C34878D82A}">
                    <a16:rowId xmlns:a16="http://schemas.microsoft.com/office/drawing/2014/main" val="1118811616"/>
                  </a:ext>
                </a:extLst>
              </a:tr>
              <a:tr h="170643">
                <a:tc>
                  <a:txBody>
                    <a:bodyPr/>
                    <a:lstStyle/>
                    <a:p>
                      <a:pPr algn="l" rtl="0" fontAlgn="ctr"/>
                      <a:r>
                        <a:rPr lang="en-US" sz="1400" b="0" i="0" u="none" strike="noStrike" dirty="0">
                          <a:solidFill>
                            <a:srgbClr val="000000"/>
                          </a:solidFill>
                          <a:effectLst/>
                          <a:latin typeface="Trebuchet MS" panose="020B0603020202020204" pitchFamily="34" charset="0"/>
                        </a:rPr>
                        <a:t>Cloud</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Tyler Odyssey </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jail management</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2019</a:t>
                      </a:r>
                    </a:p>
                  </a:txBody>
                  <a:tcPr marL="9525" marR="9525" marT="9525" marB="0" anchor="ctr"/>
                </a:tc>
                <a:extLst>
                  <a:ext uri="{0D108BD9-81ED-4DB2-BD59-A6C34878D82A}">
                    <a16:rowId xmlns:a16="http://schemas.microsoft.com/office/drawing/2014/main" val="4187261555"/>
                  </a:ext>
                </a:extLst>
              </a:tr>
              <a:tr h="170643">
                <a:tc>
                  <a:txBody>
                    <a:bodyPr/>
                    <a:lstStyle/>
                    <a:p>
                      <a:pPr algn="l" rtl="0" fontAlgn="ctr"/>
                      <a:r>
                        <a:rPr lang="en-US" sz="1400" b="0" i="0" u="none" strike="noStrike" dirty="0">
                          <a:solidFill>
                            <a:srgbClr val="000000"/>
                          </a:solidFill>
                          <a:effectLst/>
                          <a:latin typeface="Trebuchet MS" panose="020B0603020202020204" pitchFamily="34" charset="0"/>
                        </a:rPr>
                        <a:t>Cloud</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Electronic Pollbook System</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voting management</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2020</a:t>
                      </a:r>
                    </a:p>
                  </a:txBody>
                  <a:tcPr marL="9525" marR="9525" marT="9525" marB="0" anchor="ctr"/>
                </a:tc>
                <a:extLst>
                  <a:ext uri="{0D108BD9-81ED-4DB2-BD59-A6C34878D82A}">
                    <a16:rowId xmlns:a16="http://schemas.microsoft.com/office/drawing/2014/main" val="3400064188"/>
                  </a:ext>
                </a:extLst>
              </a:tr>
              <a:tr h="170643">
                <a:tc>
                  <a:txBody>
                    <a:bodyPr/>
                    <a:lstStyle/>
                    <a:p>
                      <a:pPr algn="l" rtl="0" fontAlgn="ctr"/>
                      <a:r>
                        <a:rPr lang="en-US" sz="1400" b="0" i="0" u="none" strike="noStrike" dirty="0">
                          <a:solidFill>
                            <a:srgbClr val="000000"/>
                          </a:solidFill>
                          <a:effectLst/>
                          <a:latin typeface="Trebuchet MS" panose="020B0603020202020204" pitchFamily="34" charset="0"/>
                        </a:rPr>
                        <a:t>Cloud</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Voter Registration system</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voter management</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2020</a:t>
                      </a:r>
                    </a:p>
                  </a:txBody>
                  <a:tcPr marL="9525" marR="9525" marT="9525" marB="0" anchor="ctr"/>
                </a:tc>
                <a:extLst>
                  <a:ext uri="{0D108BD9-81ED-4DB2-BD59-A6C34878D82A}">
                    <a16:rowId xmlns:a16="http://schemas.microsoft.com/office/drawing/2014/main" val="3964841352"/>
                  </a:ext>
                </a:extLst>
              </a:tr>
              <a:tr h="170643">
                <a:tc>
                  <a:txBody>
                    <a:bodyPr/>
                    <a:lstStyle/>
                    <a:p>
                      <a:pPr algn="l" rtl="0" fontAlgn="ctr"/>
                      <a:r>
                        <a:rPr lang="en-US" sz="1400" b="0" i="0" u="none" strike="noStrike" dirty="0">
                          <a:solidFill>
                            <a:srgbClr val="000000"/>
                          </a:solidFill>
                          <a:effectLst/>
                          <a:latin typeface="Trebuchet MS" panose="020B0603020202020204" pitchFamily="34" charset="0"/>
                        </a:rPr>
                        <a:t>Cloud</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Squad Car/Body Cam system</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Law Enforcement</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2014; upgraded 2020</a:t>
                      </a:r>
                    </a:p>
                  </a:txBody>
                  <a:tcPr marL="9525" marR="9525" marT="9525" marB="0" anchor="ctr"/>
                </a:tc>
                <a:extLst>
                  <a:ext uri="{0D108BD9-81ED-4DB2-BD59-A6C34878D82A}">
                    <a16:rowId xmlns:a16="http://schemas.microsoft.com/office/drawing/2014/main" val="2150983626"/>
                  </a:ext>
                </a:extLst>
              </a:tr>
            </a:tbl>
          </a:graphicData>
        </a:graphic>
      </p:graphicFrame>
      <p:sp>
        <p:nvSpPr>
          <p:cNvPr id="7" name="TextBox 6"/>
          <p:cNvSpPr txBox="1"/>
          <p:nvPr/>
        </p:nvSpPr>
        <p:spPr>
          <a:xfrm>
            <a:off x="9761907" y="1586561"/>
            <a:ext cx="1617499" cy="3139321"/>
          </a:xfrm>
          <a:prstGeom prst="rect">
            <a:avLst/>
          </a:prstGeom>
          <a:noFill/>
        </p:spPr>
        <p:txBody>
          <a:bodyPr wrap="square" rtlCol="0">
            <a:spAutoFit/>
          </a:bodyPr>
          <a:lstStyle/>
          <a:p>
            <a:r>
              <a:rPr lang="en-US" dirty="0"/>
              <a:t>Italicized items have critical component concerns.</a:t>
            </a:r>
          </a:p>
          <a:p>
            <a:endParaRPr lang="en-US" dirty="0"/>
          </a:p>
          <a:p>
            <a:r>
              <a:rPr lang="en-US" dirty="0"/>
              <a:t>Year 1 of the 6-year IT plan adopted in Dec 2019 is in progress.</a:t>
            </a:r>
          </a:p>
        </p:txBody>
      </p:sp>
      <p:sp>
        <p:nvSpPr>
          <p:cNvPr id="10" name="Slide Number Placeholder 9">
            <a:extLst>
              <a:ext uri="{FF2B5EF4-FFF2-40B4-BE49-F238E27FC236}">
                <a16:creationId xmlns:a16="http://schemas.microsoft.com/office/drawing/2014/main" id="{18AB2A89-0B45-4DB6-9A0A-F7A8EB45D269}"/>
              </a:ext>
            </a:extLst>
          </p:cNvPr>
          <p:cNvSpPr>
            <a:spLocks noGrp="1"/>
          </p:cNvSpPr>
          <p:nvPr>
            <p:ph type="sldNum" sz="quarter" idx="12"/>
          </p:nvPr>
        </p:nvSpPr>
        <p:spPr>
          <a:xfrm>
            <a:off x="11559253" y="6510459"/>
            <a:ext cx="683339" cy="365125"/>
          </a:xfrm>
        </p:spPr>
        <p:txBody>
          <a:bodyPr/>
          <a:lstStyle/>
          <a:p>
            <a:fld id="{519954A3-9DFD-4C44-94BA-B95130A3BA1C}" type="slidenum">
              <a:rPr lang="en-US" sz="1400" smtClean="0">
                <a:solidFill>
                  <a:srgbClr val="286D9F"/>
                </a:solidFill>
              </a:rPr>
              <a:t>9</a:t>
            </a:fld>
            <a:endParaRPr lang="en-US" sz="1400" dirty="0">
              <a:solidFill>
                <a:srgbClr val="286D9F"/>
              </a:solidFill>
            </a:endParaRPr>
          </a:p>
        </p:txBody>
      </p:sp>
      <p:graphicFrame>
        <p:nvGraphicFramePr>
          <p:cNvPr id="12" name="Content Placeholder 5">
            <a:extLst>
              <a:ext uri="{FF2B5EF4-FFF2-40B4-BE49-F238E27FC236}">
                <a16:creationId xmlns:a16="http://schemas.microsoft.com/office/drawing/2014/main" id="{D4D1D15B-9FE0-4AC2-BBEB-E89F33D8EE1D}"/>
              </a:ext>
            </a:extLst>
          </p:cNvPr>
          <p:cNvGraphicFramePr>
            <a:graphicFrameLocks/>
          </p:cNvGraphicFramePr>
          <p:nvPr>
            <p:extLst>
              <p:ext uri="{D42A27DB-BD31-4B8C-83A1-F6EECF244321}">
                <p14:modId xmlns:p14="http://schemas.microsoft.com/office/powerpoint/2010/main" val="1467532345"/>
              </p:ext>
            </p:extLst>
          </p:nvPr>
        </p:nvGraphicFramePr>
        <p:xfrm>
          <a:off x="534950" y="4234734"/>
          <a:ext cx="9107809" cy="2238396"/>
        </p:xfrm>
        <a:graphic>
          <a:graphicData uri="http://schemas.openxmlformats.org/drawingml/2006/table">
            <a:tbl>
              <a:tblPr>
                <a:tableStyleId>{5C22544A-7EE6-4342-B048-85BDC9FD1C3A}</a:tableStyleId>
              </a:tblPr>
              <a:tblGrid>
                <a:gridCol w="1719359">
                  <a:extLst>
                    <a:ext uri="{9D8B030D-6E8A-4147-A177-3AD203B41FA5}">
                      <a16:colId xmlns:a16="http://schemas.microsoft.com/office/drawing/2014/main" val="2633921673"/>
                    </a:ext>
                  </a:extLst>
                </a:gridCol>
                <a:gridCol w="2851841">
                  <a:extLst>
                    <a:ext uri="{9D8B030D-6E8A-4147-A177-3AD203B41FA5}">
                      <a16:colId xmlns:a16="http://schemas.microsoft.com/office/drawing/2014/main" val="4230595996"/>
                    </a:ext>
                  </a:extLst>
                </a:gridCol>
                <a:gridCol w="2236206">
                  <a:extLst>
                    <a:ext uri="{9D8B030D-6E8A-4147-A177-3AD203B41FA5}">
                      <a16:colId xmlns:a16="http://schemas.microsoft.com/office/drawing/2014/main" val="4183968708"/>
                    </a:ext>
                  </a:extLst>
                </a:gridCol>
                <a:gridCol w="2300403">
                  <a:extLst>
                    <a:ext uri="{9D8B030D-6E8A-4147-A177-3AD203B41FA5}">
                      <a16:colId xmlns:a16="http://schemas.microsoft.com/office/drawing/2014/main" val="1440543817"/>
                    </a:ext>
                  </a:extLst>
                </a:gridCol>
              </a:tblGrid>
              <a:tr h="160567">
                <a:tc>
                  <a:txBody>
                    <a:bodyPr/>
                    <a:lstStyle/>
                    <a:p>
                      <a:pPr algn="l" fontAlgn="ctr"/>
                      <a:r>
                        <a:rPr lang="en-US" sz="1400" b="1" u="sng" strike="noStrike" dirty="0">
                          <a:effectLst/>
                        </a:rPr>
                        <a:t>Misc. Platforms</a:t>
                      </a:r>
                      <a:endParaRPr lang="en-US" sz="1400" b="1" i="0" u="sng" strike="noStrike" dirty="0">
                        <a:solidFill>
                          <a:srgbClr val="000000"/>
                        </a:solidFill>
                        <a:effectLst/>
                        <a:latin typeface="Calibri" panose="020F0502020204030204" pitchFamily="34" charset="0"/>
                      </a:endParaRPr>
                    </a:p>
                  </a:txBody>
                  <a:tcPr marL="7110" marR="7110" marT="7110" marB="0" anchor="ctr"/>
                </a:tc>
                <a:tc>
                  <a:txBody>
                    <a:bodyPr/>
                    <a:lstStyle/>
                    <a:p>
                      <a:pPr algn="l" fontAlgn="ctr"/>
                      <a:r>
                        <a:rPr lang="en-US" sz="1400" b="1" u="sng" strike="noStrike" dirty="0">
                          <a:effectLst/>
                        </a:rPr>
                        <a:t>System</a:t>
                      </a:r>
                      <a:endParaRPr lang="en-US" sz="1400" b="1" i="0" u="sng" strike="noStrike" dirty="0">
                        <a:solidFill>
                          <a:srgbClr val="000000"/>
                        </a:solidFill>
                        <a:effectLst/>
                        <a:latin typeface="Calibri" panose="020F0502020204030204" pitchFamily="34" charset="0"/>
                      </a:endParaRPr>
                    </a:p>
                  </a:txBody>
                  <a:tcPr marL="7110" marR="7110" marT="7110" marB="0" anchor="ctr"/>
                </a:tc>
                <a:tc>
                  <a:txBody>
                    <a:bodyPr/>
                    <a:lstStyle/>
                    <a:p>
                      <a:pPr algn="l" fontAlgn="ctr"/>
                      <a:r>
                        <a:rPr lang="en-US" sz="1400" b="1" u="sng" strike="noStrike" dirty="0">
                          <a:effectLst/>
                        </a:rPr>
                        <a:t>Purpose</a:t>
                      </a:r>
                      <a:endParaRPr lang="en-US" sz="1400" b="1" i="0" u="sng" strike="noStrike" dirty="0">
                        <a:solidFill>
                          <a:srgbClr val="000000"/>
                        </a:solidFill>
                        <a:effectLst/>
                        <a:latin typeface="Calibri" panose="020F0502020204030204" pitchFamily="34" charset="0"/>
                      </a:endParaRPr>
                    </a:p>
                  </a:txBody>
                  <a:tcPr marL="7110" marR="7110" marT="7110" marB="0" anchor="ctr"/>
                </a:tc>
                <a:tc>
                  <a:txBody>
                    <a:bodyPr/>
                    <a:lstStyle/>
                    <a:p>
                      <a:pPr algn="l" fontAlgn="ctr"/>
                      <a:r>
                        <a:rPr lang="en-US" sz="1400" b="1" u="sng" strike="noStrike" dirty="0">
                          <a:effectLst/>
                        </a:rPr>
                        <a:t>Date Acquired</a:t>
                      </a:r>
                      <a:endParaRPr lang="en-US" sz="1400" b="1" i="0" u="sng" strike="noStrike" dirty="0">
                        <a:solidFill>
                          <a:srgbClr val="000000"/>
                        </a:solidFill>
                        <a:effectLst/>
                        <a:latin typeface="Calibri" panose="020F0502020204030204" pitchFamily="34" charset="0"/>
                      </a:endParaRPr>
                    </a:p>
                  </a:txBody>
                  <a:tcPr marL="7110" marR="7110" marT="7110" marB="0" anchor="ctr"/>
                </a:tc>
                <a:extLst>
                  <a:ext uri="{0D108BD9-81ED-4DB2-BD59-A6C34878D82A}">
                    <a16:rowId xmlns:a16="http://schemas.microsoft.com/office/drawing/2014/main" val="1918948103"/>
                  </a:ext>
                </a:extLst>
              </a:tr>
              <a:tr h="142202">
                <a:tc>
                  <a:txBody>
                    <a:bodyPr/>
                    <a:lstStyle/>
                    <a:p>
                      <a:pPr algn="l" rtl="0" fontAlgn="ctr"/>
                      <a:r>
                        <a:rPr lang="en-US" sz="1400" b="0" i="1" u="none" strike="noStrike" dirty="0">
                          <a:solidFill>
                            <a:srgbClr val="000000"/>
                          </a:solidFill>
                          <a:effectLst/>
                          <a:latin typeface="Trebuchet MS" panose="020B0603020202020204" pitchFamily="34" charset="0"/>
                        </a:rPr>
                        <a:t>Various</a:t>
                      </a:r>
                    </a:p>
                  </a:txBody>
                  <a:tcPr marL="9525" marR="9525" marT="9525" marB="0" anchor="ctr"/>
                </a:tc>
                <a:tc>
                  <a:txBody>
                    <a:bodyPr/>
                    <a:lstStyle/>
                    <a:p>
                      <a:pPr algn="l" rtl="0" fontAlgn="ctr"/>
                      <a:r>
                        <a:rPr lang="en-US" sz="1400" b="1" i="1" u="none" strike="noStrike" dirty="0">
                          <a:solidFill>
                            <a:srgbClr val="000000"/>
                          </a:solidFill>
                          <a:effectLst/>
                          <a:latin typeface="Trebuchet MS" panose="020B0603020202020204" pitchFamily="34" charset="0"/>
                        </a:rPr>
                        <a:t>Copier fleet (70 copiers)</a:t>
                      </a:r>
                    </a:p>
                  </a:txBody>
                  <a:tcPr marL="9525" marR="9525" marT="9525" marB="0" anchor="ctr"/>
                </a:tc>
                <a:tc>
                  <a:txBody>
                    <a:bodyPr/>
                    <a:lstStyle/>
                    <a:p>
                      <a:pPr algn="l" rtl="0" fontAlgn="ctr"/>
                      <a:r>
                        <a:rPr lang="en-US" sz="1400" b="0" i="1" u="none" strike="noStrike" dirty="0">
                          <a:solidFill>
                            <a:srgbClr val="000000"/>
                          </a:solidFill>
                          <a:effectLst/>
                          <a:latin typeface="Trebuchet MS" panose="020B0603020202020204" pitchFamily="34" charset="0"/>
                        </a:rPr>
                        <a:t>copying/doc email</a:t>
                      </a:r>
                    </a:p>
                  </a:txBody>
                  <a:tcPr marL="9525" marR="9525" marT="9525" marB="0" anchor="ctr"/>
                </a:tc>
                <a:tc>
                  <a:txBody>
                    <a:bodyPr/>
                    <a:lstStyle/>
                    <a:p>
                      <a:pPr algn="l" rtl="0" fontAlgn="ctr"/>
                      <a:r>
                        <a:rPr lang="en-US" sz="1400" b="0" i="1" u="none" strike="noStrike" dirty="0">
                          <a:solidFill>
                            <a:srgbClr val="000000"/>
                          </a:solidFill>
                          <a:effectLst/>
                          <a:latin typeface="Trebuchet MS" panose="020B0603020202020204" pitchFamily="34" charset="0"/>
                        </a:rPr>
                        <a:t>2015; replacement in 2020</a:t>
                      </a:r>
                    </a:p>
                  </a:txBody>
                  <a:tcPr marL="9525" marR="9525" marT="9525" marB="0" anchor="ctr"/>
                </a:tc>
                <a:extLst>
                  <a:ext uri="{0D108BD9-81ED-4DB2-BD59-A6C34878D82A}">
                    <a16:rowId xmlns:a16="http://schemas.microsoft.com/office/drawing/2014/main" val="1118811616"/>
                  </a:ext>
                </a:extLst>
              </a:tr>
              <a:tr h="142202">
                <a:tc>
                  <a:txBody>
                    <a:bodyPr/>
                    <a:lstStyle/>
                    <a:p>
                      <a:pPr algn="l" rtl="0" fontAlgn="ctr"/>
                      <a:r>
                        <a:rPr lang="en-US" sz="1400" b="0" i="0" u="none" strike="noStrike" dirty="0">
                          <a:solidFill>
                            <a:srgbClr val="000000"/>
                          </a:solidFill>
                          <a:effectLst/>
                          <a:latin typeface="Trebuchet MS" panose="020B0603020202020204" pitchFamily="34" charset="0"/>
                        </a:rPr>
                        <a:t>Various</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Coroner Death Case Management</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record keeping</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1990s</a:t>
                      </a:r>
                    </a:p>
                  </a:txBody>
                  <a:tcPr marL="9525" marR="9525" marT="9525" marB="0" anchor="ctr"/>
                </a:tc>
                <a:extLst>
                  <a:ext uri="{0D108BD9-81ED-4DB2-BD59-A6C34878D82A}">
                    <a16:rowId xmlns:a16="http://schemas.microsoft.com/office/drawing/2014/main" val="310972400"/>
                  </a:ext>
                </a:extLst>
              </a:tr>
              <a:tr h="170643">
                <a:tc>
                  <a:txBody>
                    <a:bodyPr/>
                    <a:lstStyle/>
                    <a:p>
                      <a:pPr algn="l" rtl="0" fontAlgn="ctr"/>
                      <a:r>
                        <a:rPr lang="en-US" sz="1400" b="0" i="0" u="none" strike="noStrike" dirty="0">
                          <a:solidFill>
                            <a:srgbClr val="000000"/>
                          </a:solidFill>
                          <a:effectLst/>
                          <a:latin typeface="Trebuchet MS" panose="020B0603020202020204" pitchFamily="34" charset="0"/>
                        </a:rPr>
                        <a:t>Various</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Planning and Zoning (permitting)</a:t>
                      </a:r>
                    </a:p>
                  </a:txBody>
                  <a:tcPr marL="9525" marR="9525" marT="9525" marB="0" anchor="ctr"/>
                </a:tc>
                <a:tc>
                  <a:txBody>
                    <a:bodyPr/>
                    <a:lstStyle/>
                    <a:p>
                      <a:pPr algn="l" rtl="0" fontAlgn="ctr"/>
                      <a:r>
                        <a:rPr lang="en-US" sz="1400" b="0" i="0" u="none" strike="noStrike" dirty="0">
                          <a:solidFill>
                            <a:srgbClr val="000000"/>
                          </a:solidFill>
                          <a:effectLst/>
                          <a:latin typeface="Trebuchet MS" panose="020B0603020202020204" pitchFamily="34" charset="0"/>
                        </a:rPr>
                        <a:t>permit tracking</a:t>
                      </a:r>
                    </a:p>
                  </a:txBody>
                  <a:tcPr marL="9525" marR="9525" marT="9525" marB="0" anchor="ctr"/>
                </a:tc>
                <a:tc>
                  <a:txBody>
                    <a:bodyPr/>
                    <a:lstStyle/>
                    <a:p>
                      <a:pPr algn="l" fontAlgn="ctr"/>
                      <a:r>
                        <a:rPr lang="en-US" sz="1400" b="0" i="0" u="none" strike="noStrike" dirty="0">
                          <a:solidFill>
                            <a:srgbClr val="000000"/>
                          </a:solidFill>
                          <a:effectLst/>
                          <a:latin typeface="Arial" panose="020B0604020202020204" pitchFamily="34" charset="0"/>
                        </a:rPr>
                        <a:t> </a:t>
                      </a:r>
                    </a:p>
                  </a:txBody>
                  <a:tcPr marL="9525" marR="9525" marT="9525" marB="0" anchor="ctr"/>
                </a:tc>
                <a:extLst>
                  <a:ext uri="{0D108BD9-81ED-4DB2-BD59-A6C34878D82A}">
                    <a16:rowId xmlns:a16="http://schemas.microsoft.com/office/drawing/2014/main" val="4187261555"/>
                  </a:ext>
                </a:extLst>
              </a:tr>
              <a:tr h="253896">
                <a:tc>
                  <a:txBody>
                    <a:bodyPr/>
                    <a:lstStyle/>
                    <a:p>
                      <a:pPr algn="l" rtl="0" fontAlgn="ctr"/>
                      <a:r>
                        <a:rPr lang="en-US" sz="1400" b="0" i="1" u="none" strike="noStrike" dirty="0">
                          <a:solidFill>
                            <a:srgbClr val="000000"/>
                          </a:solidFill>
                          <a:effectLst/>
                          <a:latin typeface="Trebuchet MS" panose="020B0603020202020204" pitchFamily="34" charset="0"/>
                        </a:rPr>
                        <a:t>Various</a:t>
                      </a:r>
                    </a:p>
                  </a:txBody>
                  <a:tcPr marL="9525" marR="9525" marT="9525" marB="0" anchor="ctr"/>
                </a:tc>
                <a:tc>
                  <a:txBody>
                    <a:bodyPr/>
                    <a:lstStyle/>
                    <a:p>
                      <a:pPr algn="l" rtl="0" fontAlgn="ctr"/>
                      <a:r>
                        <a:rPr lang="en-US" sz="1400" b="1" i="1" u="none" strike="noStrike" dirty="0">
                          <a:solidFill>
                            <a:srgbClr val="000000"/>
                          </a:solidFill>
                          <a:effectLst/>
                          <a:latin typeface="Trebuchet MS" panose="020B0603020202020204" pitchFamily="34" charset="0"/>
                        </a:rPr>
                        <a:t>Shields Room Audio/Visual</a:t>
                      </a:r>
                    </a:p>
                  </a:txBody>
                  <a:tcPr marL="9525" marR="9525" marT="9525" marB="0" anchor="ctr"/>
                </a:tc>
                <a:tc>
                  <a:txBody>
                    <a:bodyPr/>
                    <a:lstStyle/>
                    <a:p>
                      <a:pPr algn="l" rtl="0" fontAlgn="ctr"/>
                      <a:r>
                        <a:rPr lang="en-US" sz="1400" b="0" i="1" u="none" strike="noStrike" dirty="0">
                          <a:solidFill>
                            <a:srgbClr val="000000"/>
                          </a:solidFill>
                          <a:effectLst/>
                          <a:latin typeface="Trebuchet MS" panose="020B0603020202020204" pitchFamily="34" charset="0"/>
                        </a:rPr>
                        <a:t>video records</a:t>
                      </a:r>
                    </a:p>
                  </a:txBody>
                  <a:tcPr marL="9525" marR="9525" marT="9525" marB="0" anchor="ctr"/>
                </a:tc>
                <a:tc>
                  <a:txBody>
                    <a:bodyPr/>
                    <a:lstStyle/>
                    <a:p>
                      <a:pPr algn="l" rtl="0" fontAlgn="ctr"/>
                      <a:r>
                        <a:rPr lang="en-US" sz="1400" b="0" i="1" u="none" strike="noStrike" dirty="0">
                          <a:solidFill>
                            <a:srgbClr val="000000"/>
                          </a:solidFill>
                          <a:effectLst/>
                          <a:latin typeface="Trebuchet MS" panose="020B0603020202020204" pitchFamily="34" charset="0"/>
                        </a:rPr>
                        <a:t>2012, some 2018</a:t>
                      </a:r>
                    </a:p>
                  </a:txBody>
                  <a:tcPr marL="9525" marR="9525" marT="9525" marB="0" anchor="ctr"/>
                </a:tc>
                <a:extLst>
                  <a:ext uri="{0D108BD9-81ED-4DB2-BD59-A6C34878D82A}">
                    <a16:rowId xmlns:a16="http://schemas.microsoft.com/office/drawing/2014/main" val="3118025412"/>
                  </a:ext>
                </a:extLst>
              </a:tr>
              <a:tr h="163533">
                <a:tc>
                  <a:txBody>
                    <a:bodyPr/>
                    <a:lstStyle/>
                    <a:p>
                      <a:pPr algn="l" rtl="0" fontAlgn="ctr"/>
                      <a:r>
                        <a:rPr lang="en-US" sz="1400" b="0" i="1" u="none" strike="noStrike" dirty="0">
                          <a:solidFill>
                            <a:srgbClr val="000000"/>
                          </a:solidFill>
                          <a:effectLst/>
                          <a:latin typeface="Trebuchet MS" panose="020B0603020202020204" pitchFamily="34" charset="0"/>
                        </a:rPr>
                        <a:t>Various</a:t>
                      </a:r>
                    </a:p>
                  </a:txBody>
                  <a:tcPr marL="9525" marR="9525" marT="9525" marB="0" anchor="ctr"/>
                </a:tc>
                <a:tc>
                  <a:txBody>
                    <a:bodyPr/>
                    <a:lstStyle/>
                    <a:p>
                      <a:pPr algn="l" rtl="0" fontAlgn="ctr"/>
                      <a:r>
                        <a:rPr lang="en-US" sz="1400" b="1" i="1" u="none" strike="noStrike" dirty="0">
                          <a:solidFill>
                            <a:srgbClr val="000000"/>
                          </a:solidFill>
                          <a:effectLst/>
                          <a:latin typeface="Trebuchet MS" panose="020B0603020202020204" pitchFamily="34" charset="0"/>
                        </a:rPr>
                        <a:t>Video Evidence Management</a:t>
                      </a:r>
                    </a:p>
                  </a:txBody>
                  <a:tcPr marL="9525" marR="9525" marT="9525" marB="0" anchor="ctr"/>
                </a:tc>
                <a:tc>
                  <a:txBody>
                    <a:bodyPr/>
                    <a:lstStyle/>
                    <a:p>
                      <a:pPr algn="l" rtl="0" fontAlgn="ctr"/>
                      <a:r>
                        <a:rPr lang="en-US" sz="1400" b="0" i="1" u="none" strike="noStrike" dirty="0">
                          <a:solidFill>
                            <a:srgbClr val="000000"/>
                          </a:solidFill>
                          <a:effectLst/>
                          <a:latin typeface="Trebuchet MS" panose="020B0603020202020204" pitchFamily="34" charset="0"/>
                        </a:rPr>
                        <a:t>video records</a:t>
                      </a:r>
                    </a:p>
                  </a:txBody>
                  <a:tcPr marL="9525" marR="9525" marT="9525" marB="0" anchor="ctr"/>
                </a:tc>
                <a:tc>
                  <a:txBody>
                    <a:bodyPr/>
                    <a:lstStyle/>
                    <a:p>
                      <a:pPr algn="l" rtl="0" fontAlgn="ctr"/>
                      <a:r>
                        <a:rPr lang="en-US" sz="1400" b="0" i="1" u="none" strike="noStrike" dirty="0">
                          <a:solidFill>
                            <a:srgbClr val="000000"/>
                          </a:solidFill>
                          <a:effectLst/>
                          <a:latin typeface="Trebuchet MS" panose="020B0603020202020204" pitchFamily="34" charset="0"/>
                        </a:rPr>
                        <a:t>2014</a:t>
                      </a:r>
                    </a:p>
                  </a:txBody>
                  <a:tcPr marL="9525" marR="9525" marT="9525" marB="0" anchor="ctr"/>
                </a:tc>
                <a:extLst>
                  <a:ext uri="{0D108BD9-81ED-4DB2-BD59-A6C34878D82A}">
                    <a16:rowId xmlns:a16="http://schemas.microsoft.com/office/drawing/2014/main" val="2780024013"/>
                  </a:ext>
                </a:extLst>
              </a:tr>
              <a:tr h="142202">
                <a:tc>
                  <a:txBody>
                    <a:bodyPr/>
                    <a:lstStyle/>
                    <a:p>
                      <a:pPr algn="l" rtl="0" fontAlgn="ctr"/>
                      <a:r>
                        <a:rPr lang="en-US" sz="1400" b="0" i="1" u="none" strike="noStrike" dirty="0">
                          <a:solidFill>
                            <a:srgbClr val="000000"/>
                          </a:solidFill>
                          <a:effectLst/>
                          <a:latin typeface="Trebuchet MS" panose="020B0603020202020204" pitchFamily="34" charset="0"/>
                        </a:rPr>
                        <a:t>Various</a:t>
                      </a:r>
                    </a:p>
                  </a:txBody>
                  <a:tcPr marL="9525" marR="9525" marT="9525" marB="0" anchor="ctr"/>
                </a:tc>
                <a:tc>
                  <a:txBody>
                    <a:bodyPr/>
                    <a:lstStyle/>
                    <a:p>
                      <a:pPr algn="l" rtl="0" fontAlgn="ctr"/>
                      <a:r>
                        <a:rPr lang="en-US" sz="1400" b="1" i="1" u="none" strike="noStrike" dirty="0">
                          <a:solidFill>
                            <a:srgbClr val="000000"/>
                          </a:solidFill>
                          <a:effectLst/>
                          <a:latin typeface="Trebuchet MS" panose="020B0603020202020204" pitchFamily="34" charset="0"/>
                        </a:rPr>
                        <a:t>Wired Network </a:t>
                      </a:r>
                    </a:p>
                  </a:txBody>
                  <a:tcPr marL="9525" marR="9525" marT="9525" marB="0" anchor="ctr"/>
                </a:tc>
                <a:tc>
                  <a:txBody>
                    <a:bodyPr/>
                    <a:lstStyle/>
                    <a:p>
                      <a:pPr algn="l" fontAlgn="ctr"/>
                      <a:r>
                        <a:rPr lang="en-US" sz="1400" b="0" i="1" u="none" strike="noStrike" dirty="0">
                          <a:solidFill>
                            <a:srgbClr val="000000"/>
                          </a:solidFill>
                          <a:effectLst/>
                          <a:latin typeface="Trebuchet MS" panose="020B0603020202020204" pitchFamily="34" charset="0"/>
                        </a:rPr>
                        <a:t>County CCRN</a:t>
                      </a:r>
                      <a:endParaRPr lang="en-US" sz="1400" b="0" i="1" u="none" strike="noStrike" dirty="0">
                        <a:solidFill>
                          <a:srgbClr val="000000"/>
                        </a:solidFill>
                        <a:effectLst/>
                        <a:latin typeface="Arial" panose="020B0604020202020204" pitchFamily="34" charset="0"/>
                      </a:endParaRPr>
                    </a:p>
                  </a:txBody>
                  <a:tcPr marL="9525" marR="9525" marT="9525" marB="0" anchor="ctr"/>
                </a:tc>
                <a:tc>
                  <a:txBody>
                    <a:bodyPr/>
                    <a:lstStyle/>
                    <a:p>
                      <a:pPr algn="l" rtl="0" fontAlgn="ctr"/>
                      <a:r>
                        <a:rPr lang="en-US" sz="1400" b="0" i="1" u="none" strike="noStrike" dirty="0">
                          <a:solidFill>
                            <a:srgbClr val="000000"/>
                          </a:solidFill>
                          <a:effectLst/>
                          <a:latin typeface="Trebuchet MS" panose="020B0603020202020204" pitchFamily="34" charset="0"/>
                        </a:rPr>
                        <a:t>1996 to present</a:t>
                      </a:r>
                    </a:p>
                  </a:txBody>
                  <a:tcPr marL="9525" marR="9525" marT="9525" marB="0" anchor="ctr"/>
                </a:tc>
                <a:extLst>
                  <a:ext uri="{0D108BD9-81ED-4DB2-BD59-A6C34878D82A}">
                    <a16:rowId xmlns:a16="http://schemas.microsoft.com/office/drawing/2014/main" val="3401353438"/>
                  </a:ext>
                </a:extLst>
              </a:tr>
              <a:tr h="191973">
                <a:tc>
                  <a:txBody>
                    <a:bodyPr/>
                    <a:lstStyle/>
                    <a:p>
                      <a:pPr algn="l" rtl="0" fontAlgn="ctr"/>
                      <a:r>
                        <a:rPr lang="en-US" sz="1400" b="0" i="1" u="none" strike="noStrike" dirty="0">
                          <a:solidFill>
                            <a:srgbClr val="000000"/>
                          </a:solidFill>
                          <a:effectLst/>
                          <a:latin typeface="Trebuchet MS" panose="020B0603020202020204" pitchFamily="34" charset="0"/>
                        </a:rPr>
                        <a:t>Combo of Word, Excel, Visual Basic and AS400</a:t>
                      </a:r>
                    </a:p>
                  </a:txBody>
                  <a:tcPr marL="9525" marR="9525" marT="9525" marB="0" anchor="ctr"/>
                </a:tc>
                <a:tc>
                  <a:txBody>
                    <a:bodyPr/>
                    <a:lstStyle/>
                    <a:p>
                      <a:pPr algn="l" rtl="0" fontAlgn="ctr"/>
                      <a:r>
                        <a:rPr lang="en-US" sz="1400" b="1" i="1" u="none" strike="noStrike" dirty="0">
                          <a:solidFill>
                            <a:srgbClr val="000000"/>
                          </a:solidFill>
                          <a:effectLst/>
                          <a:latin typeface="Trebuchet MS" panose="020B0603020202020204" pitchFamily="34" charset="0"/>
                        </a:rPr>
                        <a:t>Budget Prep</a:t>
                      </a:r>
                    </a:p>
                    <a:p>
                      <a:pPr algn="l" rtl="0" fontAlgn="ctr"/>
                      <a:endParaRPr lang="en-US" sz="1400" b="0" i="1" u="none" strike="noStrike" dirty="0">
                        <a:solidFill>
                          <a:srgbClr val="000000"/>
                        </a:solidFill>
                        <a:effectLst/>
                        <a:latin typeface="Trebuchet MS" panose="020B0603020202020204" pitchFamily="34" charset="0"/>
                      </a:endParaRPr>
                    </a:p>
                    <a:p>
                      <a:pPr algn="l" rtl="0" fontAlgn="ctr"/>
                      <a:endParaRPr lang="en-US" sz="1400" b="0" i="1" u="none" strike="noStrike" dirty="0">
                        <a:solidFill>
                          <a:srgbClr val="000000"/>
                        </a:solidFill>
                        <a:effectLst/>
                        <a:latin typeface="Trebuchet MS" panose="020B0603020202020204" pitchFamily="34" charset="0"/>
                      </a:endParaRPr>
                    </a:p>
                  </a:txBody>
                  <a:tcPr marL="9525" marR="9525" marT="9525" marB="0" anchor="ctr"/>
                </a:tc>
                <a:tc>
                  <a:txBody>
                    <a:bodyPr/>
                    <a:lstStyle/>
                    <a:p>
                      <a:pPr algn="l" rtl="0" fontAlgn="ctr"/>
                      <a:r>
                        <a:rPr lang="en-US" sz="1400" b="0" i="1" u="none" strike="noStrike" dirty="0">
                          <a:solidFill>
                            <a:srgbClr val="000000"/>
                          </a:solidFill>
                          <a:effectLst/>
                          <a:latin typeface="Trebuchet MS" panose="020B0603020202020204" pitchFamily="34" charset="0"/>
                        </a:rPr>
                        <a:t>Budgeting</a:t>
                      </a:r>
                    </a:p>
                    <a:p>
                      <a:pPr algn="l" rtl="0" fontAlgn="ctr"/>
                      <a:endParaRPr lang="en-US" sz="1400" b="0" i="1" u="none" strike="noStrike" dirty="0">
                        <a:solidFill>
                          <a:srgbClr val="000000"/>
                        </a:solidFill>
                        <a:effectLst/>
                        <a:latin typeface="Trebuchet MS" panose="020B0603020202020204" pitchFamily="34" charset="0"/>
                      </a:endParaRPr>
                    </a:p>
                    <a:p>
                      <a:pPr algn="l" rtl="0" fontAlgn="ctr"/>
                      <a:endParaRPr lang="en-US" sz="1400" b="0" i="1" u="none" strike="noStrike" dirty="0">
                        <a:solidFill>
                          <a:srgbClr val="000000"/>
                        </a:solidFill>
                        <a:effectLst/>
                        <a:latin typeface="Trebuchet MS" panose="020B0603020202020204" pitchFamily="34" charset="0"/>
                      </a:endParaRPr>
                    </a:p>
                  </a:txBody>
                  <a:tcPr marL="9525" marR="9525" marT="9525" marB="0" anchor="ctr"/>
                </a:tc>
                <a:tc>
                  <a:txBody>
                    <a:bodyPr/>
                    <a:lstStyle/>
                    <a:p>
                      <a:pPr algn="l" rtl="0" fontAlgn="ctr"/>
                      <a:r>
                        <a:rPr lang="en-US" sz="1400" b="0" i="1" u="none" strike="noStrike" dirty="0">
                          <a:solidFill>
                            <a:srgbClr val="000000"/>
                          </a:solidFill>
                          <a:effectLst/>
                          <a:latin typeface="Trebuchet MS" panose="020B0603020202020204" pitchFamily="34" charset="0"/>
                        </a:rPr>
                        <a:t>Manual; incl ERP2020</a:t>
                      </a:r>
                    </a:p>
                    <a:p>
                      <a:pPr algn="l" rtl="0" fontAlgn="ctr"/>
                      <a:endParaRPr lang="en-US" sz="1400" b="0" i="1" u="none" strike="noStrike" dirty="0">
                        <a:solidFill>
                          <a:srgbClr val="000000"/>
                        </a:solidFill>
                        <a:effectLst/>
                        <a:latin typeface="Trebuchet MS" panose="020B0603020202020204" pitchFamily="34" charset="0"/>
                      </a:endParaRPr>
                    </a:p>
                    <a:p>
                      <a:pPr algn="l" rtl="0" fontAlgn="ctr"/>
                      <a:endParaRPr lang="en-US" sz="1400" b="0" i="1" u="none" strike="noStrike" dirty="0">
                        <a:solidFill>
                          <a:srgbClr val="000000"/>
                        </a:solidFill>
                        <a:effectLst/>
                        <a:latin typeface="Trebuchet MS" panose="020B0603020202020204" pitchFamily="34" charset="0"/>
                      </a:endParaRPr>
                    </a:p>
                  </a:txBody>
                  <a:tcPr marL="9525" marR="9525" marT="9525" marB="0" anchor="ctr"/>
                </a:tc>
                <a:extLst>
                  <a:ext uri="{0D108BD9-81ED-4DB2-BD59-A6C34878D82A}">
                    <a16:rowId xmlns:a16="http://schemas.microsoft.com/office/drawing/2014/main" val="503054711"/>
                  </a:ext>
                </a:extLst>
              </a:tr>
            </a:tbl>
          </a:graphicData>
        </a:graphic>
      </p:graphicFrame>
      <p:graphicFrame>
        <p:nvGraphicFramePr>
          <p:cNvPr id="11" name="Content Placeholder 5">
            <a:extLst>
              <a:ext uri="{FF2B5EF4-FFF2-40B4-BE49-F238E27FC236}">
                <a16:creationId xmlns:a16="http://schemas.microsoft.com/office/drawing/2014/main" id="{2314BDE6-132C-4DEF-B35F-296E8F31D1CD}"/>
              </a:ext>
            </a:extLst>
          </p:cNvPr>
          <p:cNvGraphicFramePr>
            <a:graphicFrameLocks/>
          </p:cNvGraphicFramePr>
          <p:nvPr/>
        </p:nvGraphicFramePr>
        <p:xfrm>
          <a:off x="534949" y="2984675"/>
          <a:ext cx="9107809" cy="991264"/>
        </p:xfrm>
        <a:graphic>
          <a:graphicData uri="http://schemas.openxmlformats.org/drawingml/2006/table">
            <a:tbl>
              <a:tblPr>
                <a:tableStyleId>{5C22544A-7EE6-4342-B048-85BDC9FD1C3A}</a:tableStyleId>
              </a:tblPr>
              <a:tblGrid>
                <a:gridCol w="1737466">
                  <a:extLst>
                    <a:ext uri="{9D8B030D-6E8A-4147-A177-3AD203B41FA5}">
                      <a16:colId xmlns:a16="http://schemas.microsoft.com/office/drawing/2014/main" val="2633921673"/>
                    </a:ext>
                  </a:extLst>
                </a:gridCol>
                <a:gridCol w="2842788">
                  <a:extLst>
                    <a:ext uri="{9D8B030D-6E8A-4147-A177-3AD203B41FA5}">
                      <a16:colId xmlns:a16="http://schemas.microsoft.com/office/drawing/2014/main" val="4230595996"/>
                    </a:ext>
                  </a:extLst>
                </a:gridCol>
                <a:gridCol w="2209045">
                  <a:extLst>
                    <a:ext uri="{9D8B030D-6E8A-4147-A177-3AD203B41FA5}">
                      <a16:colId xmlns:a16="http://schemas.microsoft.com/office/drawing/2014/main" val="4183968708"/>
                    </a:ext>
                  </a:extLst>
                </a:gridCol>
                <a:gridCol w="2318510">
                  <a:extLst>
                    <a:ext uri="{9D8B030D-6E8A-4147-A177-3AD203B41FA5}">
                      <a16:colId xmlns:a16="http://schemas.microsoft.com/office/drawing/2014/main" val="1440543817"/>
                    </a:ext>
                  </a:extLst>
                </a:gridCol>
              </a:tblGrid>
              <a:tr h="149312">
                <a:tc>
                  <a:txBody>
                    <a:bodyPr/>
                    <a:lstStyle/>
                    <a:p>
                      <a:pPr algn="l" fontAlgn="ctr"/>
                      <a:r>
                        <a:rPr lang="en-US" sz="1400" b="1" u="sng" strike="noStrike" dirty="0">
                          <a:effectLst/>
                        </a:rPr>
                        <a:t>Telephony</a:t>
                      </a:r>
                      <a:endParaRPr lang="en-US" sz="1400" b="1" i="0" u="sng" strike="noStrike" dirty="0">
                        <a:solidFill>
                          <a:srgbClr val="000000"/>
                        </a:solidFill>
                        <a:effectLst/>
                        <a:latin typeface="Calibri" panose="020F0502020204030204" pitchFamily="34" charset="0"/>
                      </a:endParaRPr>
                    </a:p>
                  </a:txBody>
                  <a:tcPr marL="7110" marR="7110" marT="7110" marB="0" anchor="ctr">
                    <a:solidFill>
                      <a:schemeClr val="accent1">
                        <a:lumMod val="40000"/>
                        <a:lumOff val="60000"/>
                      </a:schemeClr>
                    </a:solidFill>
                  </a:tcPr>
                </a:tc>
                <a:tc>
                  <a:txBody>
                    <a:bodyPr/>
                    <a:lstStyle/>
                    <a:p>
                      <a:pPr algn="l" fontAlgn="ctr"/>
                      <a:r>
                        <a:rPr lang="en-US" sz="1400" b="1" u="sng" strike="noStrike" dirty="0">
                          <a:effectLst/>
                        </a:rPr>
                        <a:t>System</a:t>
                      </a:r>
                      <a:endParaRPr lang="en-US" sz="1400" b="1" i="0" u="sng" strike="noStrike" dirty="0">
                        <a:solidFill>
                          <a:srgbClr val="000000"/>
                        </a:solidFill>
                        <a:effectLst/>
                        <a:latin typeface="Calibri" panose="020F0502020204030204" pitchFamily="34" charset="0"/>
                      </a:endParaRPr>
                    </a:p>
                  </a:txBody>
                  <a:tcPr marL="7110" marR="7110" marT="7110" marB="0" anchor="ctr">
                    <a:solidFill>
                      <a:schemeClr val="accent1">
                        <a:lumMod val="40000"/>
                        <a:lumOff val="60000"/>
                      </a:schemeClr>
                    </a:solidFill>
                  </a:tcPr>
                </a:tc>
                <a:tc>
                  <a:txBody>
                    <a:bodyPr/>
                    <a:lstStyle/>
                    <a:p>
                      <a:pPr algn="l" fontAlgn="ctr"/>
                      <a:r>
                        <a:rPr lang="en-US" sz="1400" b="1" u="sng" strike="noStrike" dirty="0">
                          <a:effectLst/>
                        </a:rPr>
                        <a:t>Purpose</a:t>
                      </a:r>
                      <a:endParaRPr lang="en-US" sz="1400" b="1" i="0" u="sng" strike="noStrike" dirty="0">
                        <a:solidFill>
                          <a:srgbClr val="000000"/>
                        </a:solidFill>
                        <a:effectLst/>
                        <a:latin typeface="Calibri" panose="020F0502020204030204" pitchFamily="34" charset="0"/>
                      </a:endParaRPr>
                    </a:p>
                  </a:txBody>
                  <a:tcPr marL="7110" marR="7110" marT="7110" marB="0" anchor="ctr">
                    <a:solidFill>
                      <a:schemeClr val="accent1">
                        <a:lumMod val="40000"/>
                        <a:lumOff val="60000"/>
                      </a:schemeClr>
                    </a:solidFill>
                  </a:tcPr>
                </a:tc>
                <a:tc>
                  <a:txBody>
                    <a:bodyPr/>
                    <a:lstStyle/>
                    <a:p>
                      <a:pPr algn="l" fontAlgn="ctr"/>
                      <a:r>
                        <a:rPr lang="en-US" sz="1400" b="1" u="sng" strike="noStrike" dirty="0">
                          <a:effectLst/>
                        </a:rPr>
                        <a:t>Date Acquired</a:t>
                      </a:r>
                      <a:endParaRPr lang="en-US" sz="1400" b="1" i="0" u="sng" strike="noStrike" dirty="0">
                        <a:solidFill>
                          <a:srgbClr val="000000"/>
                        </a:solidFill>
                        <a:effectLst/>
                        <a:latin typeface="Calibri" panose="020F0502020204030204" pitchFamily="34" charset="0"/>
                      </a:endParaRPr>
                    </a:p>
                  </a:txBody>
                  <a:tcPr marL="7110" marR="7110" marT="7110" marB="0" anchor="ctr">
                    <a:solidFill>
                      <a:schemeClr val="accent1">
                        <a:lumMod val="40000"/>
                        <a:lumOff val="60000"/>
                      </a:schemeClr>
                    </a:solidFill>
                  </a:tcPr>
                </a:tc>
                <a:extLst>
                  <a:ext uri="{0D108BD9-81ED-4DB2-BD59-A6C34878D82A}">
                    <a16:rowId xmlns:a16="http://schemas.microsoft.com/office/drawing/2014/main" val="1918948103"/>
                  </a:ext>
                </a:extLst>
              </a:tr>
              <a:tr h="294013">
                <a:tc>
                  <a:txBody>
                    <a:bodyPr/>
                    <a:lstStyle/>
                    <a:p>
                      <a:pPr marL="0" marR="0" lvl="0" indent="0" algn="l" defTabSz="457200" rtl="0" eaLnBrk="1" fontAlgn="ctr" latinLnBrk="0" hangingPunct="1">
                        <a:lnSpc>
                          <a:spcPct val="100000"/>
                        </a:lnSpc>
                        <a:spcBef>
                          <a:spcPts val="0"/>
                        </a:spcBef>
                        <a:spcAft>
                          <a:spcPts val="0"/>
                        </a:spcAft>
                        <a:buClrTx/>
                        <a:buSzTx/>
                        <a:buFontTx/>
                        <a:buNone/>
                        <a:tabLst/>
                        <a:defRPr/>
                      </a:pPr>
                      <a:r>
                        <a:rPr lang="en-US" sz="1400" b="0" i="1" u="none" strike="noStrike" dirty="0">
                          <a:solidFill>
                            <a:srgbClr val="000000"/>
                          </a:solidFill>
                          <a:effectLst/>
                          <a:latin typeface="Trebuchet MS" panose="020B0603020202020204" pitchFamily="34" charset="0"/>
                        </a:rPr>
                        <a:t>Toshiba PRI</a:t>
                      </a:r>
                    </a:p>
                  </a:txBody>
                  <a:tcPr marL="9525" marR="9525" marT="9525" marB="0" anchor="ctr">
                    <a:solidFill>
                      <a:schemeClr val="accent1">
                        <a:lumMod val="40000"/>
                        <a:lumOff val="60000"/>
                      </a:schemeClr>
                    </a:solidFill>
                  </a:tcPr>
                </a:tc>
                <a:tc>
                  <a:txBody>
                    <a:bodyPr/>
                    <a:lstStyle/>
                    <a:p>
                      <a:pPr algn="l" rtl="0" fontAlgn="ctr"/>
                      <a:r>
                        <a:rPr lang="en-US" sz="1400" b="1" i="1" u="none" strike="noStrike" dirty="0">
                          <a:solidFill>
                            <a:srgbClr val="000000"/>
                          </a:solidFill>
                          <a:effectLst/>
                          <a:latin typeface="Trebuchet MS" panose="020B0603020202020204" pitchFamily="34" charset="0"/>
                        </a:rPr>
                        <a:t>Phone System</a:t>
                      </a:r>
                    </a:p>
                  </a:txBody>
                  <a:tcPr marL="9525" marR="9525" marT="9525" marB="0" anchor="ctr">
                    <a:solidFill>
                      <a:schemeClr val="accent1">
                        <a:lumMod val="40000"/>
                        <a:lumOff val="60000"/>
                      </a:schemeClr>
                    </a:solidFill>
                  </a:tcPr>
                </a:tc>
                <a:tc>
                  <a:txBody>
                    <a:bodyPr/>
                    <a:lstStyle/>
                    <a:p>
                      <a:pPr algn="l" rtl="0" fontAlgn="ctr"/>
                      <a:r>
                        <a:rPr lang="en-US" sz="1400" b="0" i="1" u="none" strike="noStrike" dirty="0">
                          <a:solidFill>
                            <a:srgbClr val="000000"/>
                          </a:solidFill>
                          <a:effectLst/>
                          <a:latin typeface="Trebuchet MS" panose="020B0603020202020204" pitchFamily="34" charset="0"/>
                        </a:rPr>
                        <a:t>phone communication</a:t>
                      </a:r>
                    </a:p>
                  </a:txBody>
                  <a:tcPr marL="9525" marR="9525" marT="9525" marB="0" anchor="ctr">
                    <a:solidFill>
                      <a:schemeClr val="accent1">
                        <a:lumMod val="40000"/>
                        <a:lumOff val="60000"/>
                      </a:schemeClr>
                    </a:solidFill>
                  </a:tcPr>
                </a:tc>
                <a:tc>
                  <a:txBody>
                    <a:bodyPr/>
                    <a:lstStyle/>
                    <a:p>
                      <a:pPr algn="l" rtl="0" fontAlgn="ctr"/>
                      <a:r>
                        <a:rPr lang="en-US" sz="1400" b="0" i="1" u="none" strike="noStrike" dirty="0">
                          <a:solidFill>
                            <a:srgbClr val="000000"/>
                          </a:solidFill>
                          <a:effectLst/>
                          <a:latin typeface="Trebuchet MS" panose="020B0603020202020204" pitchFamily="34" charset="0"/>
                        </a:rPr>
                        <a:t>1996</a:t>
                      </a:r>
                    </a:p>
                  </a:txBody>
                  <a:tcPr marL="9525" marR="9525" marT="9525" marB="0" anchor="ctr">
                    <a:solidFill>
                      <a:schemeClr val="accent1">
                        <a:lumMod val="40000"/>
                        <a:lumOff val="60000"/>
                      </a:schemeClr>
                    </a:solidFill>
                  </a:tcPr>
                </a:tc>
                <a:extLst>
                  <a:ext uri="{0D108BD9-81ED-4DB2-BD59-A6C34878D82A}">
                    <a16:rowId xmlns:a16="http://schemas.microsoft.com/office/drawing/2014/main" val="1118811616"/>
                  </a:ext>
                </a:extLst>
              </a:tr>
              <a:tr h="170643">
                <a:tc>
                  <a:txBody>
                    <a:bodyPr/>
                    <a:lstStyle/>
                    <a:p>
                      <a:pPr algn="l" rtl="0" fontAlgn="ctr"/>
                      <a:r>
                        <a:rPr lang="en-US" sz="1400" b="0" i="0" u="none" strike="noStrike" dirty="0">
                          <a:solidFill>
                            <a:srgbClr val="000000"/>
                          </a:solidFill>
                          <a:effectLst/>
                          <a:latin typeface="Trebuchet MS" panose="020B0603020202020204" pitchFamily="34" charset="0"/>
                        </a:rPr>
                        <a:t>Consolidated</a:t>
                      </a:r>
                    </a:p>
                  </a:txBody>
                  <a:tcPr marL="9525" marR="9525" marT="9525" marB="0" anchor="ctr">
                    <a:solidFill>
                      <a:schemeClr val="accent1">
                        <a:lumMod val="40000"/>
                        <a:lumOff val="60000"/>
                      </a:schemeClr>
                    </a:solidFill>
                  </a:tcPr>
                </a:tc>
                <a:tc>
                  <a:txBody>
                    <a:bodyPr/>
                    <a:lstStyle/>
                    <a:p>
                      <a:pPr algn="l" rtl="0" fontAlgn="ctr"/>
                      <a:r>
                        <a:rPr lang="en-US" sz="1400" b="0" i="0" u="none" strike="noStrike" dirty="0">
                          <a:solidFill>
                            <a:srgbClr val="000000"/>
                          </a:solidFill>
                          <a:effectLst/>
                          <a:latin typeface="Trebuchet MS" panose="020B0603020202020204" pitchFamily="34" charset="0"/>
                        </a:rPr>
                        <a:t>Wireless Network </a:t>
                      </a:r>
                    </a:p>
                  </a:txBody>
                  <a:tcPr marL="9525" marR="9525" marT="9525" marB="0" anchor="ctr">
                    <a:solidFill>
                      <a:schemeClr val="accent1">
                        <a:lumMod val="40000"/>
                        <a:lumOff val="60000"/>
                      </a:schemeClr>
                    </a:solidFill>
                  </a:tcPr>
                </a:tc>
                <a:tc>
                  <a:txBody>
                    <a:bodyPr/>
                    <a:lstStyle/>
                    <a:p>
                      <a:pPr algn="l" rtl="0" fontAlgn="ctr"/>
                      <a:r>
                        <a:rPr lang="en-US" sz="1400" b="0" i="0" u="none" strike="noStrike" dirty="0">
                          <a:solidFill>
                            <a:srgbClr val="000000"/>
                          </a:solidFill>
                          <a:effectLst/>
                          <a:latin typeface="Trebuchet MS" panose="020B0603020202020204" pitchFamily="34" charset="0"/>
                        </a:rPr>
                        <a:t>County CCRN</a:t>
                      </a:r>
                    </a:p>
                  </a:txBody>
                  <a:tcPr marL="9525" marR="9525" marT="9525" marB="0" anchor="ctr">
                    <a:solidFill>
                      <a:schemeClr val="accent1">
                        <a:lumMod val="40000"/>
                        <a:lumOff val="60000"/>
                      </a:schemeClr>
                    </a:solidFill>
                  </a:tcPr>
                </a:tc>
                <a:tc>
                  <a:txBody>
                    <a:bodyPr/>
                    <a:lstStyle/>
                    <a:p>
                      <a:pPr algn="l" rtl="0" fontAlgn="ctr"/>
                      <a:r>
                        <a:rPr lang="en-US" sz="1400" b="0" i="0" u="none" strike="noStrike" dirty="0">
                          <a:solidFill>
                            <a:srgbClr val="000000"/>
                          </a:solidFill>
                          <a:effectLst/>
                          <a:latin typeface="Trebuchet MS" panose="020B0603020202020204" pitchFamily="34" charset="0"/>
                        </a:rPr>
                        <a:t>2016</a:t>
                      </a:r>
                    </a:p>
                  </a:txBody>
                  <a:tcPr marL="9525" marR="9525" marT="9525" marB="0" anchor="ctr">
                    <a:solidFill>
                      <a:schemeClr val="accent1">
                        <a:lumMod val="40000"/>
                        <a:lumOff val="60000"/>
                      </a:schemeClr>
                    </a:solidFill>
                  </a:tcPr>
                </a:tc>
                <a:extLst>
                  <a:ext uri="{0D108BD9-81ED-4DB2-BD59-A6C34878D82A}">
                    <a16:rowId xmlns:a16="http://schemas.microsoft.com/office/drawing/2014/main" val="4187261555"/>
                  </a:ext>
                </a:extLst>
              </a:tr>
              <a:tr h="253896">
                <a:tc>
                  <a:txBody>
                    <a:bodyPr/>
                    <a:lstStyle/>
                    <a:p>
                      <a:pPr algn="l" rtl="0" fontAlgn="ctr"/>
                      <a:r>
                        <a:rPr lang="en-US" sz="1400" b="0" i="0" u="none" strike="noStrike" dirty="0">
                          <a:solidFill>
                            <a:srgbClr val="000000"/>
                          </a:solidFill>
                          <a:effectLst/>
                          <a:latin typeface="Trebuchet MS" panose="020B0603020202020204" pitchFamily="34" charset="0"/>
                        </a:rPr>
                        <a:t>Toshiba PRI</a:t>
                      </a:r>
                    </a:p>
                  </a:txBody>
                  <a:tcPr marL="9525" marR="9525" marT="9525" marB="0" anchor="ctr">
                    <a:solidFill>
                      <a:schemeClr val="accent1">
                        <a:lumMod val="40000"/>
                        <a:lumOff val="60000"/>
                      </a:schemeClr>
                    </a:solidFill>
                  </a:tcPr>
                </a:tc>
                <a:tc>
                  <a:txBody>
                    <a:bodyPr/>
                    <a:lstStyle/>
                    <a:p>
                      <a:pPr algn="l" rtl="0" fontAlgn="ctr"/>
                      <a:r>
                        <a:rPr lang="en-US" sz="1400" b="0" i="0" u="none" strike="noStrike" dirty="0">
                          <a:solidFill>
                            <a:srgbClr val="000000"/>
                          </a:solidFill>
                          <a:effectLst/>
                          <a:latin typeface="Trebuchet MS" panose="020B0603020202020204" pitchFamily="34" charset="0"/>
                        </a:rPr>
                        <a:t>Voicemail</a:t>
                      </a:r>
                    </a:p>
                  </a:txBody>
                  <a:tcPr marL="9525" marR="9525" marT="9525" marB="0" anchor="ctr">
                    <a:solidFill>
                      <a:schemeClr val="accent1">
                        <a:lumMod val="40000"/>
                        <a:lumOff val="60000"/>
                      </a:schemeClr>
                    </a:solidFill>
                  </a:tcPr>
                </a:tc>
                <a:tc>
                  <a:txBody>
                    <a:bodyPr/>
                    <a:lstStyle/>
                    <a:p>
                      <a:pPr algn="l" rtl="0" fontAlgn="ctr"/>
                      <a:r>
                        <a:rPr lang="en-US" sz="1400" b="0" i="0" u="none" strike="noStrike" dirty="0">
                          <a:solidFill>
                            <a:srgbClr val="000000"/>
                          </a:solidFill>
                          <a:effectLst/>
                          <a:latin typeface="Trebuchet MS" panose="020B0603020202020204" pitchFamily="34" charset="0"/>
                        </a:rPr>
                        <a:t>phone communication</a:t>
                      </a:r>
                    </a:p>
                  </a:txBody>
                  <a:tcPr marL="9525" marR="9525" marT="9525" marB="0" anchor="ctr">
                    <a:solidFill>
                      <a:schemeClr val="accent1">
                        <a:lumMod val="40000"/>
                        <a:lumOff val="60000"/>
                      </a:schemeClr>
                    </a:solidFill>
                  </a:tcPr>
                </a:tc>
                <a:tc>
                  <a:txBody>
                    <a:bodyPr/>
                    <a:lstStyle/>
                    <a:p>
                      <a:pPr algn="l" rtl="0" fontAlgn="ctr"/>
                      <a:r>
                        <a:rPr lang="en-US" sz="1400" b="0" i="0" u="none" strike="noStrike" dirty="0">
                          <a:solidFill>
                            <a:srgbClr val="000000"/>
                          </a:solidFill>
                          <a:effectLst/>
                          <a:latin typeface="Trebuchet MS" panose="020B0603020202020204" pitchFamily="34" charset="0"/>
                        </a:rPr>
                        <a:t>1996</a:t>
                      </a:r>
                    </a:p>
                  </a:txBody>
                  <a:tcPr marL="9525" marR="9525" marT="9525" marB="0" anchor="ctr">
                    <a:solidFill>
                      <a:schemeClr val="accent1">
                        <a:lumMod val="40000"/>
                        <a:lumOff val="60000"/>
                      </a:schemeClr>
                    </a:solidFill>
                  </a:tcPr>
                </a:tc>
                <a:extLst>
                  <a:ext uri="{0D108BD9-81ED-4DB2-BD59-A6C34878D82A}">
                    <a16:rowId xmlns:a16="http://schemas.microsoft.com/office/drawing/2014/main" val="3118025412"/>
                  </a:ext>
                </a:extLst>
              </a:tr>
            </a:tbl>
          </a:graphicData>
        </a:graphic>
      </p:graphicFrame>
    </p:spTree>
    <p:extLst>
      <p:ext uri="{BB962C8B-B14F-4D97-AF65-F5344CB8AC3E}">
        <p14:creationId xmlns:p14="http://schemas.microsoft.com/office/powerpoint/2010/main" val="247061191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4117</TotalTime>
  <Words>3511</Words>
  <Application>Microsoft Office PowerPoint</Application>
  <PresentationFormat>Widescreen</PresentationFormat>
  <Paragraphs>621</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Times New Roman</vt:lpstr>
      <vt:lpstr>Trebuchet MS</vt:lpstr>
      <vt:lpstr>Wingdings</vt:lpstr>
      <vt:lpstr>Wingdings 3</vt:lpstr>
      <vt:lpstr>Facet</vt:lpstr>
      <vt:lpstr>Annual Report to the County Board from the County Executive</vt:lpstr>
      <vt:lpstr>Office of the County Executive Statutory responsibilities – County Administration &amp; Services</vt:lpstr>
      <vt:lpstr>Office of the County Executive Statutory responsibilities – County Board</vt:lpstr>
      <vt:lpstr>Office of the County Executive Statutory responsibilities – Intergovernmental Partnerships</vt:lpstr>
      <vt:lpstr>Office of the County Executive Statutory responsibilities - Economic Development   The Executive represents the County in promoting economic growth and a thriving community.</vt:lpstr>
      <vt:lpstr>Champaign County Infrastructure - Facilities County Facilities Inventory</vt:lpstr>
      <vt:lpstr>Champaign County Infrastructure - Facilities 2020 Facilities Projects Completed</vt:lpstr>
      <vt:lpstr>Champaign County Infrastructure - IT County Information Systems Inventory </vt:lpstr>
      <vt:lpstr>Champaign County Infrastructure - IT County Information Systems Inventory (cont.)</vt:lpstr>
      <vt:lpstr>Champaign County Infrastructure - Personnel County Workforce: Snapshot of Changes</vt:lpstr>
      <vt:lpstr>Champaign County Infrastructure – Personnel Workforce Task Force – Moving the county toward being an employer of choice  </vt:lpstr>
      <vt:lpstr>Champaign County Finances County General Fund Revenue Summary</vt:lpstr>
      <vt:lpstr>Champaign County Finances County Expenditure Summary</vt:lpstr>
      <vt:lpstr>Champaign County Finances Projects to increase revenue/decrease expenses</vt:lpstr>
      <vt:lpstr>Champaign County Government Nursing Home Obligations to Other County Funds</vt:lpstr>
      <vt:lpstr>COVID-19 Update Board of Health</vt:lpstr>
      <vt:lpstr>COVID-19 Update Emergency Operations Center</vt:lpstr>
      <vt:lpstr>Champaign County Government Preparing for 2021</vt:lpstr>
      <vt:lpstr>Office of the County Executive - Budget Fund balance guideline is 12.5-16.7%. 2020 projected revenue to expenditure deficit is $3.1m, which will reduce fund balance to 9.9%.  </vt:lpstr>
    </vt:vector>
  </TitlesOfParts>
  <Company>Champaign County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Darlene A. Kloeppel</dc:creator>
  <cp:lastModifiedBy>Darlene A. Kloeppel</cp:lastModifiedBy>
  <cp:revision>276</cp:revision>
  <cp:lastPrinted>2019-05-23T14:00:10Z</cp:lastPrinted>
  <dcterms:created xsi:type="dcterms:W3CDTF">2019-04-25T19:23:02Z</dcterms:created>
  <dcterms:modified xsi:type="dcterms:W3CDTF">2020-05-20T16:37:55Z</dcterms:modified>
</cp:coreProperties>
</file>