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6" r:id="rId4"/>
    <p:sldId id="267" r:id="rId5"/>
    <p:sldId id="268" r:id="rId6"/>
    <p:sldId id="272" r:id="rId7"/>
    <p:sldId id="273" r:id="rId8"/>
    <p:sldId id="270" r:id="rId9"/>
    <p:sldId id="265" r:id="rId10"/>
    <p:sldId id="257" r:id="rId11"/>
    <p:sldId id="274" r:id="rId12"/>
    <p:sldId id="259" r:id="rId13"/>
    <p:sldId id="260" r:id="rId14"/>
    <p:sldId id="261" r:id="rId15"/>
    <p:sldId id="262" r:id="rId16"/>
    <p:sldId id="263" r:id="rId17"/>
    <p:sldId id="271" r:id="rId18"/>
    <p:sldId id="275" r:id="rId1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9624C3-8A98-4417-803C-9879E19DF3EF}">
          <p14:sldIdLst>
            <p14:sldId id="256"/>
            <p14:sldId id="258"/>
            <p14:sldId id="266"/>
            <p14:sldId id="267"/>
            <p14:sldId id="268"/>
            <p14:sldId id="272"/>
            <p14:sldId id="273"/>
            <p14:sldId id="270"/>
            <p14:sldId id="265"/>
            <p14:sldId id="257"/>
            <p14:sldId id="274"/>
            <p14:sldId id="259"/>
            <p14:sldId id="260"/>
            <p14:sldId id="261"/>
            <p14:sldId id="262"/>
            <p14:sldId id="263"/>
            <p14:sldId id="271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33"/>
    <a:srgbClr val="D9D9D9"/>
    <a:srgbClr val="FFCC00"/>
    <a:srgbClr val="CC6600"/>
    <a:srgbClr val="D2ECF9"/>
    <a:srgbClr val="D2F6F9"/>
    <a:srgbClr val="CC9900"/>
    <a:srgbClr val="FFFF99"/>
    <a:srgbClr val="E569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5B177B-BD85-463D-B908-FF5848D5F20E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9F22C0-0E4E-4678-8D41-3C26DF1A1B85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Administrative Support</a:t>
          </a:r>
        </a:p>
      </dgm:t>
    </dgm:pt>
    <dgm:pt modelId="{BFEDDA91-D12E-4ABA-B3FF-8350F2EEB551}" type="parTrans" cxnId="{1D834F33-A3CE-4911-9FAA-5ED7BCA01829}">
      <dgm:prSet/>
      <dgm:spPr/>
      <dgm:t>
        <a:bodyPr/>
        <a:lstStyle/>
        <a:p>
          <a:endParaRPr lang="en-US"/>
        </a:p>
      </dgm:t>
    </dgm:pt>
    <dgm:pt modelId="{9B1848A0-18CA-4BB2-8A68-E37F41502FAE}" type="sibTrans" cxnId="{1D834F33-A3CE-4911-9FAA-5ED7BCA01829}">
      <dgm:prSet/>
      <dgm:spPr/>
      <dgm:t>
        <a:bodyPr/>
        <a:lstStyle/>
        <a:p>
          <a:endParaRPr lang="en-US"/>
        </a:p>
      </dgm:t>
    </dgm:pt>
    <dgm:pt modelId="{DBB65649-9765-43A6-8A12-29057CA0D575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Planning &amp; Zoning</a:t>
          </a:r>
        </a:p>
      </dgm:t>
    </dgm:pt>
    <dgm:pt modelId="{5B6B349D-533E-4594-BE02-193036B280BA}" type="parTrans" cxnId="{7D74AB76-7C37-440B-9B01-6AE14B717931}">
      <dgm:prSet/>
      <dgm:spPr/>
      <dgm:t>
        <a:bodyPr/>
        <a:lstStyle/>
        <a:p>
          <a:endParaRPr lang="en-US"/>
        </a:p>
      </dgm:t>
    </dgm:pt>
    <dgm:pt modelId="{74200BF2-61A8-4D86-91AC-CEECE929C0B4}" type="sibTrans" cxnId="{7D74AB76-7C37-440B-9B01-6AE14B717931}">
      <dgm:prSet/>
      <dgm:spPr/>
      <dgm:t>
        <a:bodyPr/>
        <a:lstStyle/>
        <a:p>
          <a:endParaRPr lang="en-US"/>
        </a:p>
      </dgm:t>
    </dgm:pt>
    <dgm:pt modelId="{39ECA617-F5A1-4202-863F-4C95806D224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Animal Control</a:t>
          </a:r>
        </a:p>
      </dgm:t>
    </dgm:pt>
    <dgm:pt modelId="{E5C9397A-DE7C-42F5-87BE-F7EC80DC0A4B}" type="parTrans" cxnId="{4B480B93-A384-40ED-9E1D-1ABAB43540EC}">
      <dgm:prSet/>
      <dgm:spPr/>
      <dgm:t>
        <a:bodyPr/>
        <a:lstStyle/>
        <a:p>
          <a:endParaRPr lang="en-US"/>
        </a:p>
      </dgm:t>
    </dgm:pt>
    <dgm:pt modelId="{A5316334-27AB-454A-BCFB-30A33DFFD3D0}" type="sibTrans" cxnId="{4B480B93-A384-40ED-9E1D-1ABAB43540EC}">
      <dgm:prSet/>
      <dgm:spPr/>
      <dgm:t>
        <a:bodyPr/>
        <a:lstStyle/>
        <a:p>
          <a:endParaRPr lang="en-US"/>
        </a:p>
      </dgm:t>
    </dgm:pt>
    <dgm:pt modelId="{186CDAA8-B5F4-49AA-BC3B-08D0F3CF3247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Board of Review</a:t>
          </a:r>
        </a:p>
      </dgm:t>
    </dgm:pt>
    <dgm:pt modelId="{45D79634-C564-42D2-9C07-4A583A1CBB3E}" type="parTrans" cxnId="{2C2E0832-EF49-4E89-AC48-763B21A6F69A}">
      <dgm:prSet/>
      <dgm:spPr/>
      <dgm:t>
        <a:bodyPr/>
        <a:lstStyle/>
        <a:p>
          <a:endParaRPr lang="en-US"/>
        </a:p>
      </dgm:t>
    </dgm:pt>
    <dgm:pt modelId="{6A9E6374-A597-4DFD-86CA-A58DC445037E}" type="sibTrans" cxnId="{2C2E0832-EF49-4E89-AC48-763B21A6F69A}">
      <dgm:prSet/>
      <dgm:spPr/>
      <dgm:t>
        <a:bodyPr/>
        <a:lstStyle/>
        <a:p>
          <a:endParaRPr lang="en-US"/>
        </a:p>
      </dgm:t>
    </dgm:pt>
    <dgm:pt modelId="{3FABBDD8-F49E-4513-B57B-234762A47B84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Supervisor of Assessments</a:t>
          </a:r>
        </a:p>
      </dgm:t>
    </dgm:pt>
    <dgm:pt modelId="{ED9B70D8-239B-4826-B0DB-674B4DAB67AD}" type="parTrans" cxnId="{5F82A0C3-A667-457E-92DA-55ACCB0BDB3B}">
      <dgm:prSet/>
      <dgm:spPr/>
      <dgm:t>
        <a:bodyPr/>
        <a:lstStyle/>
        <a:p>
          <a:endParaRPr lang="en-US"/>
        </a:p>
      </dgm:t>
    </dgm:pt>
    <dgm:pt modelId="{AAAEA60E-A62F-4199-BEBB-60F223E11075}" type="sibTrans" cxnId="{5F82A0C3-A667-457E-92DA-55ACCB0BDB3B}">
      <dgm:prSet/>
      <dgm:spPr/>
      <dgm:t>
        <a:bodyPr/>
        <a:lstStyle/>
        <a:p>
          <a:endParaRPr lang="en-US"/>
        </a:p>
      </dgm:t>
    </dgm:pt>
    <dgm:pt modelId="{2F6E2370-C8A4-4D6A-B208-EE732B42F804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GIS Consortium</a:t>
          </a:r>
        </a:p>
        <a:p>
          <a:endParaRPr lang="en-US" sz="1600" dirty="0"/>
        </a:p>
        <a:p>
          <a:r>
            <a:rPr lang="en-US" sz="1600" b="1" dirty="0">
              <a:solidFill>
                <a:schemeClr val="tx1"/>
              </a:solidFill>
            </a:rPr>
            <a:t>Veterans Assistance</a:t>
          </a:r>
        </a:p>
      </dgm:t>
    </dgm:pt>
    <dgm:pt modelId="{01D465B2-88D9-4CEB-9C92-2C17CCA8BAB0}" type="parTrans" cxnId="{2524FF7A-0AB0-46BD-88BD-AD75913C47D0}">
      <dgm:prSet/>
      <dgm:spPr/>
      <dgm:t>
        <a:bodyPr/>
        <a:lstStyle/>
        <a:p>
          <a:endParaRPr lang="en-US"/>
        </a:p>
      </dgm:t>
    </dgm:pt>
    <dgm:pt modelId="{A65B2F57-1925-4B69-AD5F-7F61A76EA0B0}" type="sibTrans" cxnId="{2524FF7A-0AB0-46BD-88BD-AD75913C47D0}">
      <dgm:prSet/>
      <dgm:spPr/>
      <dgm:t>
        <a:bodyPr/>
        <a:lstStyle/>
        <a:p>
          <a:endParaRPr lang="en-US"/>
        </a:p>
      </dgm:t>
    </dgm:pt>
    <dgm:pt modelId="{A210C7B9-2F75-47EC-AD5C-76D7163100A7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Highway</a:t>
          </a:r>
        </a:p>
      </dgm:t>
    </dgm:pt>
    <dgm:pt modelId="{11516488-1641-4762-B56A-57CCE03030D0}" type="parTrans" cxnId="{77D87D5E-0F52-4044-85A2-8D72E10737CA}">
      <dgm:prSet/>
      <dgm:spPr/>
      <dgm:t>
        <a:bodyPr/>
        <a:lstStyle/>
        <a:p>
          <a:endParaRPr lang="en-US"/>
        </a:p>
      </dgm:t>
    </dgm:pt>
    <dgm:pt modelId="{1BA1765F-A02B-484B-9694-163D184366ED}" type="sibTrans" cxnId="{77D87D5E-0F52-4044-85A2-8D72E10737CA}">
      <dgm:prSet/>
      <dgm:spPr/>
      <dgm:t>
        <a:bodyPr/>
        <a:lstStyle/>
        <a:p>
          <a:endParaRPr lang="en-US"/>
        </a:p>
      </dgm:t>
    </dgm:pt>
    <dgm:pt modelId="{34AD6630-8DDC-4489-ABC5-326A641C531C}" type="pres">
      <dgm:prSet presAssocID="{845B177B-BD85-463D-B908-FF5848D5F20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97ABAC0-9EA2-46CE-9F23-A36B7C33BBD7}" type="pres">
      <dgm:prSet presAssocID="{F79F22C0-0E4E-4678-8D41-3C26DF1A1B85}" presName="Parent" presStyleLbl="node0" presStyleIdx="0" presStyleCnt="1" custLinFactNeighborY="3822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1A843D20-6A97-4571-A2BE-52B4CA09E5BC}" type="pres">
      <dgm:prSet presAssocID="{DBB65649-9765-43A6-8A12-29057CA0D575}" presName="Accent1" presStyleCnt="0"/>
      <dgm:spPr/>
    </dgm:pt>
    <dgm:pt modelId="{76258892-2B81-413B-9F07-B22AD35A33FE}" type="pres">
      <dgm:prSet presAssocID="{DBB65649-9765-43A6-8A12-29057CA0D575}" presName="Accent" presStyleLbl="bgShp" presStyleIdx="0" presStyleCnt="6"/>
      <dgm:spPr/>
    </dgm:pt>
    <dgm:pt modelId="{02896766-50D4-4FE6-B8B8-A8CBA2A434A4}" type="pres">
      <dgm:prSet presAssocID="{DBB65649-9765-43A6-8A12-29057CA0D575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7279C-BCEC-432C-850A-DB8B64B55D11}" type="pres">
      <dgm:prSet presAssocID="{39ECA617-F5A1-4202-863F-4C95806D2247}" presName="Accent2" presStyleCnt="0"/>
      <dgm:spPr/>
    </dgm:pt>
    <dgm:pt modelId="{DCDBB104-FE01-44AB-B310-BF6580A1C5A0}" type="pres">
      <dgm:prSet presAssocID="{39ECA617-F5A1-4202-863F-4C95806D2247}" presName="Accent" presStyleLbl="bgShp" presStyleIdx="1" presStyleCnt="6" custLinFactNeighborX="4153" custLinFactNeighborY="1607"/>
      <dgm:spPr/>
    </dgm:pt>
    <dgm:pt modelId="{B5281611-F066-485A-A2C5-5B00B953DD20}" type="pres">
      <dgm:prSet presAssocID="{39ECA617-F5A1-4202-863F-4C95806D224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B5412-4860-4E64-8899-0E107D753D85}" type="pres">
      <dgm:prSet presAssocID="{186CDAA8-B5F4-49AA-BC3B-08D0F3CF3247}" presName="Accent3" presStyleCnt="0"/>
      <dgm:spPr/>
    </dgm:pt>
    <dgm:pt modelId="{1C6C67FF-1E02-4961-9400-827919944B43}" type="pres">
      <dgm:prSet presAssocID="{186CDAA8-B5F4-49AA-BC3B-08D0F3CF3247}" presName="Accent" presStyleLbl="bgShp" presStyleIdx="2" presStyleCnt="6" custAng="3691244" custLinFactX="-123474" custLinFactY="-64274" custLinFactNeighborX="-200000" custLinFactNeighborY="-100000"/>
      <dgm:spPr/>
    </dgm:pt>
    <dgm:pt modelId="{ABBE6CFA-159D-4A58-909D-E3A5102C0973}" type="pres">
      <dgm:prSet presAssocID="{186CDAA8-B5F4-49AA-BC3B-08D0F3CF324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80956E-9475-43B4-A3E4-81E0607D9E28}" type="pres">
      <dgm:prSet presAssocID="{3FABBDD8-F49E-4513-B57B-234762A47B84}" presName="Accent4" presStyleCnt="0"/>
      <dgm:spPr/>
    </dgm:pt>
    <dgm:pt modelId="{59B4A0EB-BBB7-42F8-AF48-02611865C231}" type="pres">
      <dgm:prSet presAssocID="{3FABBDD8-F49E-4513-B57B-234762A47B84}" presName="Accent" presStyleLbl="bgShp" presStyleIdx="3" presStyleCnt="6"/>
      <dgm:spPr/>
    </dgm:pt>
    <dgm:pt modelId="{F4FBA24F-70D1-4938-A0F4-1D4637B47074}" type="pres">
      <dgm:prSet presAssocID="{3FABBDD8-F49E-4513-B57B-234762A47B8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B4040-919E-4A15-B7FB-373DC7431BEB}" type="pres">
      <dgm:prSet presAssocID="{2F6E2370-C8A4-4D6A-B208-EE732B42F804}" presName="Accent5" presStyleCnt="0"/>
      <dgm:spPr/>
    </dgm:pt>
    <dgm:pt modelId="{DBB05639-1D6B-4EAC-AF86-A729B51F922C}" type="pres">
      <dgm:prSet presAssocID="{2F6E2370-C8A4-4D6A-B208-EE732B42F804}" presName="Accent" presStyleLbl="bgShp" presStyleIdx="4" presStyleCnt="6"/>
      <dgm:spPr/>
    </dgm:pt>
    <dgm:pt modelId="{73D8D059-A6B6-4592-8348-4565C1A2C811}" type="pres">
      <dgm:prSet presAssocID="{2F6E2370-C8A4-4D6A-B208-EE732B42F80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CEBA9-7E88-4629-8213-447EABB2A508}" type="pres">
      <dgm:prSet presAssocID="{A210C7B9-2F75-47EC-AD5C-76D7163100A7}" presName="Accent6" presStyleCnt="0"/>
      <dgm:spPr/>
    </dgm:pt>
    <dgm:pt modelId="{D3733392-460A-4529-ABDE-E1F51E6D73E6}" type="pres">
      <dgm:prSet presAssocID="{A210C7B9-2F75-47EC-AD5C-76D7163100A7}" presName="Accent" presStyleLbl="bgShp" presStyleIdx="5" presStyleCnt="6"/>
      <dgm:spPr/>
    </dgm:pt>
    <dgm:pt modelId="{6626B865-F17F-4321-813E-F64B6319D8E5}" type="pres">
      <dgm:prSet presAssocID="{A210C7B9-2F75-47EC-AD5C-76D7163100A7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17335C-8504-457E-B495-C7D7ADD10329}" type="presOf" srcId="{3FABBDD8-F49E-4513-B57B-234762A47B84}" destId="{F4FBA24F-70D1-4938-A0F4-1D4637B47074}" srcOrd="0" destOrd="0" presId="urn:microsoft.com/office/officeart/2011/layout/HexagonRadial"/>
    <dgm:cxn modelId="{1D834F33-A3CE-4911-9FAA-5ED7BCA01829}" srcId="{845B177B-BD85-463D-B908-FF5848D5F20E}" destId="{F79F22C0-0E4E-4678-8D41-3C26DF1A1B85}" srcOrd="0" destOrd="0" parTransId="{BFEDDA91-D12E-4ABA-B3FF-8350F2EEB551}" sibTransId="{9B1848A0-18CA-4BB2-8A68-E37F41502FAE}"/>
    <dgm:cxn modelId="{7D74AB76-7C37-440B-9B01-6AE14B717931}" srcId="{F79F22C0-0E4E-4678-8D41-3C26DF1A1B85}" destId="{DBB65649-9765-43A6-8A12-29057CA0D575}" srcOrd="0" destOrd="0" parTransId="{5B6B349D-533E-4594-BE02-193036B280BA}" sibTransId="{74200BF2-61A8-4D86-91AC-CEECE929C0B4}"/>
    <dgm:cxn modelId="{77D87D5E-0F52-4044-85A2-8D72E10737CA}" srcId="{F79F22C0-0E4E-4678-8D41-3C26DF1A1B85}" destId="{A210C7B9-2F75-47EC-AD5C-76D7163100A7}" srcOrd="5" destOrd="0" parTransId="{11516488-1641-4762-B56A-57CCE03030D0}" sibTransId="{1BA1765F-A02B-484B-9694-163D184366ED}"/>
    <dgm:cxn modelId="{0792369A-7B74-46A8-B4AE-FFF5113F8FFC}" type="presOf" srcId="{F79F22C0-0E4E-4678-8D41-3C26DF1A1B85}" destId="{B97ABAC0-9EA2-46CE-9F23-A36B7C33BBD7}" srcOrd="0" destOrd="0" presId="urn:microsoft.com/office/officeart/2011/layout/HexagonRadial"/>
    <dgm:cxn modelId="{93F2BA7E-5770-47C5-A272-A20A12B8167E}" type="presOf" srcId="{DBB65649-9765-43A6-8A12-29057CA0D575}" destId="{02896766-50D4-4FE6-B8B8-A8CBA2A434A4}" srcOrd="0" destOrd="0" presId="urn:microsoft.com/office/officeart/2011/layout/HexagonRadial"/>
    <dgm:cxn modelId="{2524FF7A-0AB0-46BD-88BD-AD75913C47D0}" srcId="{F79F22C0-0E4E-4678-8D41-3C26DF1A1B85}" destId="{2F6E2370-C8A4-4D6A-B208-EE732B42F804}" srcOrd="4" destOrd="0" parTransId="{01D465B2-88D9-4CEB-9C92-2C17CCA8BAB0}" sibTransId="{A65B2F57-1925-4B69-AD5F-7F61A76EA0B0}"/>
    <dgm:cxn modelId="{5F82A0C3-A667-457E-92DA-55ACCB0BDB3B}" srcId="{F79F22C0-0E4E-4678-8D41-3C26DF1A1B85}" destId="{3FABBDD8-F49E-4513-B57B-234762A47B84}" srcOrd="3" destOrd="0" parTransId="{ED9B70D8-239B-4826-B0DB-674B4DAB67AD}" sibTransId="{AAAEA60E-A62F-4199-BEBB-60F223E11075}"/>
    <dgm:cxn modelId="{8368AB89-F2D6-4B25-A428-C74859705615}" type="presOf" srcId="{845B177B-BD85-463D-B908-FF5848D5F20E}" destId="{34AD6630-8DDC-4489-ABC5-326A641C531C}" srcOrd="0" destOrd="0" presId="urn:microsoft.com/office/officeart/2011/layout/HexagonRadial"/>
    <dgm:cxn modelId="{4B480B93-A384-40ED-9E1D-1ABAB43540EC}" srcId="{F79F22C0-0E4E-4678-8D41-3C26DF1A1B85}" destId="{39ECA617-F5A1-4202-863F-4C95806D2247}" srcOrd="1" destOrd="0" parTransId="{E5C9397A-DE7C-42F5-87BE-F7EC80DC0A4B}" sibTransId="{A5316334-27AB-454A-BCFB-30A33DFFD3D0}"/>
    <dgm:cxn modelId="{41280665-BFE7-476B-9C48-461E4C50EC07}" type="presOf" srcId="{A210C7B9-2F75-47EC-AD5C-76D7163100A7}" destId="{6626B865-F17F-4321-813E-F64B6319D8E5}" srcOrd="0" destOrd="0" presId="urn:microsoft.com/office/officeart/2011/layout/HexagonRadial"/>
    <dgm:cxn modelId="{91E5BFB9-A718-42EB-937E-A7DCD46018A0}" type="presOf" srcId="{39ECA617-F5A1-4202-863F-4C95806D2247}" destId="{B5281611-F066-485A-A2C5-5B00B953DD20}" srcOrd="0" destOrd="0" presId="urn:microsoft.com/office/officeart/2011/layout/HexagonRadial"/>
    <dgm:cxn modelId="{6ADFD7A3-ECC0-40D1-B8CC-AF0E78A71098}" type="presOf" srcId="{2F6E2370-C8A4-4D6A-B208-EE732B42F804}" destId="{73D8D059-A6B6-4592-8348-4565C1A2C811}" srcOrd="0" destOrd="0" presId="urn:microsoft.com/office/officeart/2011/layout/HexagonRadial"/>
    <dgm:cxn modelId="{2C2E0832-EF49-4E89-AC48-763B21A6F69A}" srcId="{F79F22C0-0E4E-4678-8D41-3C26DF1A1B85}" destId="{186CDAA8-B5F4-49AA-BC3B-08D0F3CF3247}" srcOrd="2" destOrd="0" parTransId="{45D79634-C564-42D2-9C07-4A583A1CBB3E}" sibTransId="{6A9E6374-A597-4DFD-86CA-A58DC445037E}"/>
    <dgm:cxn modelId="{F8C82385-1B19-48CF-869C-91E7B43C21C9}" type="presOf" srcId="{186CDAA8-B5F4-49AA-BC3B-08D0F3CF3247}" destId="{ABBE6CFA-159D-4A58-909D-E3A5102C0973}" srcOrd="0" destOrd="0" presId="urn:microsoft.com/office/officeart/2011/layout/HexagonRadial"/>
    <dgm:cxn modelId="{349BC3F1-17B5-47D7-AEE6-44EFE0A165F7}" type="presParOf" srcId="{34AD6630-8DDC-4489-ABC5-326A641C531C}" destId="{B97ABAC0-9EA2-46CE-9F23-A36B7C33BBD7}" srcOrd="0" destOrd="0" presId="urn:microsoft.com/office/officeart/2011/layout/HexagonRadial"/>
    <dgm:cxn modelId="{55AD758E-C007-439D-8F74-C3E21FA815F6}" type="presParOf" srcId="{34AD6630-8DDC-4489-ABC5-326A641C531C}" destId="{1A843D20-6A97-4571-A2BE-52B4CA09E5BC}" srcOrd="1" destOrd="0" presId="urn:microsoft.com/office/officeart/2011/layout/HexagonRadial"/>
    <dgm:cxn modelId="{4972FFAC-CEE9-4BAC-9289-BAFDD8A290A5}" type="presParOf" srcId="{1A843D20-6A97-4571-A2BE-52B4CA09E5BC}" destId="{76258892-2B81-413B-9F07-B22AD35A33FE}" srcOrd="0" destOrd="0" presId="urn:microsoft.com/office/officeart/2011/layout/HexagonRadial"/>
    <dgm:cxn modelId="{5BE0C3BD-3B21-4342-9CEA-ADEBD20991AC}" type="presParOf" srcId="{34AD6630-8DDC-4489-ABC5-326A641C531C}" destId="{02896766-50D4-4FE6-B8B8-A8CBA2A434A4}" srcOrd="2" destOrd="0" presId="urn:microsoft.com/office/officeart/2011/layout/HexagonRadial"/>
    <dgm:cxn modelId="{27DA0964-9C9B-46AB-A852-A5B33D84FAD0}" type="presParOf" srcId="{34AD6630-8DDC-4489-ABC5-326A641C531C}" destId="{33E7279C-BCEC-432C-850A-DB8B64B55D11}" srcOrd="3" destOrd="0" presId="urn:microsoft.com/office/officeart/2011/layout/HexagonRadial"/>
    <dgm:cxn modelId="{E8F01441-6E87-4289-9C4A-B80CB42C2846}" type="presParOf" srcId="{33E7279C-BCEC-432C-850A-DB8B64B55D11}" destId="{DCDBB104-FE01-44AB-B310-BF6580A1C5A0}" srcOrd="0" destOrd="0" presId="urn:microsoft.com/office/officeart/2011/layout/HexagonRadial"/>
    <dgm:cxn modelId="{71200166-4981-4BD2-AE37-F0095E2C5D00}" type="presParOf" srcId="{34AD6630-8DDC-4489-ABC5-326A641C531C}" destId="{B5281611-F066-485A-A2C5-5B00B953DD20}" srcOrd="4" destOrd="0" presId="urn:microsoft.com/office/officeart/2011/layout/HexagonRadial"/>
    <dgm:cxn modelId="{DE801C8C-C020-4EFA-B09B-DF602158E1A6}" type="presParOf" srcId="{34AD6630-8DDC-4489-ABC5-326A641C531C}" destId="{D50B5412-4860-4E64-8899-0E107D753D85}" srcOrd="5" destOrd="0" presId="urn:microsoft.com/office/officeart/2011/layout/HexagonRadial"/>
    <dgm:cxn modelId="{13D31971-C3F5-44BC-B2A9-EE12B1951254}" type="presParOf" srcId="{D50B5412-4860-4E64-8899-0E107D753D85}" destId="{1C6C67FF-1E02-4961-9400-827919944B43}" srcOrd="0" destOrd="0" presId="urn:microsoft.com/office/officeart/2011/layout/HexagonRadial"/>
    <dgm:cxn modelId="{E35329C9-D64D-4CB6-A74C-0BC0D19952F8}" type="presParOf" srcId="{34AD6630-8DDC-4489-ABC5-326A641C531C}" destId="{ABBE6CFA-159D-4A58-909D-E3A5102C0973}" srcOrd="6" destOrd="0" presId="urn:microsoft.com/office/officeart/2011/layout/HexagonRadial"/>
    <dgm:cxn modelId="{061E7CD7-C868-48AE-9C75-AA90B7182169}" type="presParOf" srcId="{34AD6630-8DDC-4489-ABC5-326A641C531C}" destId="{D580956E-9475-43B4-A3E4-81E0607D9E28}" srcOrd="7" destOrd="0" presId="urn:microsoft.com/office/officeart/2011/layout/HexagonRadial"/>
    <dgm:cxn modelId="{68A913B6-55EA-49DD-BB0F-3061596E2B92}" type="presParOf" srcId="{D580956E-9475-43B4-A3E4-81E0607D9E28}" destId="{59B4A0EB-BBB7-42F8-AF48-02611865C231}" srcOrd="0" destOrd="0" presId="urn:microsoft.com/office/officeart/2011/layout/HexagonRadial"/>
    <dgm:cxn modelId="{CD283C33-AE5C-4413-A3B8-BB7736ABC9DD}" type="presParOf" srcId="{34AD6630-8DDC-4489-ABC5-326A641C531C}" destId="{F4FBA24F-70D1-4938-A0F4-1D4637B47074}" srcOrd="8" destOrd="0" presId="urn:microsoft.com/office/officeart/2011/layout/HexagonRadial"/>
    <dgm:cxn modelId="{3283E3DB-7233-4875-BF13-480901FDA622}" type="presParOf" srcId="{34AD6630-8DDC-4489-ABC5-326A641C531C}" destId="{999B4040-919E-4A15-B7FB-373DC7431BEB}" srcOrd="9" destOrd="0" presId="urn:microsoft.com/office/officeart/2011/layout/HexagonRadial"/>
    <dgm:cxn modelId="{8A9D0E97-F31F-4865-B668-B536338EE5A3}" type="presParOf" srcId="{999B4040-919E-4A15-B7FB-373DC7431BEB}" destId="{DBB05639-1D6B-4EAC-AF86-A729B51F922C}" srcOrd="0" destOrd="0" presId="urn:microsoft.com/office/officeart/2011/layout/HexagonRadial"/>
    <dgm:cxn modelId="{BD6B52AC-A4EF-4FC9-8985-DCAE5D3899E6}" type="presParOf" srcId="{34AD6630-8DDC-4489-ABC5-326A641C531C}" destId="{73D8D059-A6B6-4592-8348-4565C1A2C811}" srcOrd="10" destOrd="0" presId="urn:microsoft.com/office/officeart/2011/layout/HexagonRadial"/>
    <dgm:cxn modelId="{52E8E21F-9452-4EDE-B536-15DD77AD85C8}" type="presParOf" srcId="{34AD6630-8DDC-4489-ABC5-326A641C531C}" destId="{E1FCEBA9-7E88-4629-8213-447EABB2A508}" srcOrd="11" destOrd="0" presId="urn:microsoft.com/office/officeart/2011/layout/HexagonRadial"/>
    <dgm:cxn modelId="{C3FBD54E-DD83-4C7A-8B28-9C4450AC2A2E}" type="presParOf" srcId="{E1FCEBA9-7E88-4629-8213-447EABB2A508}" destId="{D3733392-460A-4529-ABDE-E1F51E6D73E6}" srcOrd="0" destOrd="0" presId="urn:microsoft.com/office/officeart/2011/layout/HexagonRadial"/>
    <dgm:cxn modelId="{F4B97EF3-2764-4356-9177-1D55DEB68F57}" type="presParOf" srcId="{34AD6630-8DDC-4489-ABC5-326A641C531C}" destId="{6626B865-F17F-4321-813E-F64B6319D8E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2EB515-6945-4066-93E0-2B57D04556DF}" type="doc">
      <dgm:prSet loTypeId="urn:diagrams.loki3.com/TabbedArc+Icon" loCatId="officeonline" qsTypeId="urn:microsoft.com/office/officeart/2005/8/quickstyle/simple1" qsCatId="simple" csTypeId="urn:microsoft.com/office/officeart/2005/8/colors/accent1_2" csCatId="accent1" phldr="1"/>
      <dgm:spPr/>
    </dgm:pt>
    <dgm:pt modelId="{B9FF7693-763D-4ED5-9D8C-11CB2C4FBE74}">
      <dgm:prSet phldrT="[Text]"/>
      <dgm:spPr>
        <a:solidFill>
          <a:srgbClr val="FFCC99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Public Information Officer</a:t>
          </a:r>
          <a:endParaRPr lang="en-US" dirty="0">
            <a:solidFill>
              <a:schemeClr val="tx1"/>
            </a:solidFill>
          </a:endParaRPr>
        </a:p>
      </dgm:t>
    </dgm:pt>
    <dgm:pt modelId="{65193BE2-E0FF-440C-B376-2EABB9A27D16}" type="parTrans" cxnId="{4B50C013-BACC-4110-942C-0F9CCD567413}">
      <dgm:prSet/>
      <dgm:spPr/>
      <dgm:t>
        <a:bodyPr/>
        <a:lstStyle/>
        <a:p>
          <a:endParaRPr lang="en-US"/>
        </a:p>
      </dgm:t>
    </dgm:pt>
    <dgm:pt modelId="{F9B54A1B-EB81-4DCC-8866-50CA7824BE81}" type="sibTrans" cxnId="{4B50C013-BACC-4110-942C-0F9CCD567413}">
      <dgm:prSet/>
      <dgm:spPr/>
      <dgm:t>
        <a:bodyPr/>
        <a:lstStyle/>
        <a:p>
          <a:endParaRPr lang="en-US"/>
        </a:p>
      </dgm:t>
    </dgm:pt>
    <dgm:pt modelId="{907DBA4D-AA8C-465E-A3D0-B6E020019697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Liquor Commissioner</a:t>
          </a:r>
          <a:endParaRPr lang="en-US" dirty="0">
            <a:solidFill>
              <a:schemeClr val="tx1"/>
            </a:solidFill>
          </a:endParaRPr>
        </a:p>
      </dgm:t>
    </dgm:pt>
    <dgm:pt modelId="{2CF38D0E-F32A-4814-B3BB-D4F6F266E8D1}" type="parTrans" cxnId="{4A16D9AC-773C-4B1A-BF51-033E03920C42}">
      <dgm:prSet/>
      <dgm:spPr/>
      <dgm:t>
        <a:bodyPr/>
        <a:lstStyle/>
        <a:p>
          <a:endParaRPr lang="en-US"/>
        </a:p>
      </dgm:t>
    </dgm:pt>
    <dgm:pt modelId="{7D46AC02-F110-46AE-8F44-736FB123B51E}" type="sibTrans" cxnId="{4A16D9AC-773C-4B1A-BF51-033E03920C42}">
      <dgm:prSet/>
      <dgm:spPr/>
      <dgm:t>
        <a:bodyPr/>
        <a:lstStyle/>
        <a:p>
          <a:endParaRPr lang="en-US"/>
        </a:p>
      </dgm:t>
    </dgm:pt>
    <dgm:pt modelId="{D623D84B-D05B-4289-B257-35CAC730DE6E}">
      <dgm:prSet phldrT="[Text]"/>
      <dgm:spPr>
        <a:solidFill>
          <a:srgbClr val="D9D9D9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Aggregated Utility Program</a:t>
          </a:r>
          <a:endParaRPr lang="en-US" dirty="0">
            <a:solidFill>
              <a:schemeClr val="tx1"/>
            </a:solidFill>
          </a:endParaRPr>
        </a:p>
      </dgm:t>
    </dgm:pt>
    <dgm:pt modelId="{E6E4F34D-5256-4101-AA36-6BA70DE1BC79}" type="parTrans" cxnId="{DC6FF6AC-9FCE-4901-9DAC-B6CD18D4FB3F}">
      <dgm:prSet/>
      <dgm:spPr/>
      <dgm:t>
        <a:bodyPr/>
        <a:lstStyle/>
        <a:p>
          <a:endParaRPr lang="en-US"/>
        </a:p>
      </dgm:t>
    </dgm:pt>
    <dgm:pt modelId="{7569F3C9-ABA5-412B-9A5D-A201F2CD6A06}" type="sibTrans" cxnId="{DC6FF6AC-9FCE-4901-9DAC-B6CD18D4FB3F}">
      <dgm:prSet/>
      <dgm:spPr/>
      <dgm:t>
        <a:bodyPr/>
        <a:lstStyle/>
        <a:p>
          <a:endParaRPr lang="en-US"/>
        </a:p>
      </dgm:t>
    </dgm:pt>
    <dgm:pt modelId="{77593233-2E21-4DD6-82B5-BECB29C20E06}" type="pres">
      <dgm:prSet presAssocID="{6F2EB515-6945-4066-93E0-2B57D04556DF}" presName="Name0" presStyleCnt="0">
        <dgm:presLayoutVars>
          <dgm:dir/>
          <dgm:resizeHandles val="exact"/>
        </dgm:presLayoutVars>
      </dgm:prSet>
      <dgm:spPr/>
    </dgm:pt>
    <dgm:pt modelId="{668DBDF7-B802-4869-B868-D26FD92CC9A4}" type="pres">
      <dgm:prSet presAssocID="{B9FF7693-763D-4ED5-9D8C-11CB2C4FBE74}" presName="twoplus" presStyleLbl="node1" presStyleIdx="0" presStyleCnt="3" custRadScaleRad="123340" custRadScaleInc="6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C2A7A-DA45-4359-A984-BCF7A4884A7C}" type="pres">
      <dgm:prSet presAssocID="{907DBA4D-AA8C-465E-A3D0-B6E020019697}" presName="twoplus" presStyleLbl="node1" presStyleIdx="1" presStyleCnt="3" custRadScaleRad="104319" custRadScaleInc="5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3F996-38AE-4D56-AD2A-082A396C688B}" type="pres">
      <dgm:prSet presAssocID="{D623D84B-D05B-4289-B257-35CAC730DE6E}" presName="twoplus" presStyleLbl="node1" presStyleIdx="2" presStyleCnt="3" custScaleX="97113" custScaleY="117484" custRadScaleRad="141331" custRadScaleInc="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50C013-BACC-4110-942C-0F9CCD567413}" srcId="{6F2EB515-6945-4066-93E0-2B57D04556DF}" destId="{B9FF7693-763D-4ED5-9D8C-11CB2C4FBE74}" srcOrd="0" destOrd="0" parTransId="{65193BE2-E0FF-440C-B376-2EABB9A27D16}" sibTransId="{F9B54A1B-EB81-4DCC-8866-50CA7824BE81}"/>
    <dgm:cxn modelId="{F1EAF1B0-6F03-46F3-9B36-97A58EF0A14D}" type="presOf" srcId="{6F2EB515-6945-4066-93E0-2B57D04556DF}" destId="{77593233-2E21-4DD6-82B5-BECB29C20E06}" srcOrd="0" destOrd="0" presId="urn:diagrams.loki3.com/TabbedArc+Icon"/>
    <dgm:cxn modelId="{4FD75194-4CAC-4C8E-9F76-7BBBB400F56D}" type="presOf" srcId="{D623D84B-D05B-4289-B257-35CAC730DE6E}" destId="{DA43F996-38AE-4D56-AD2A-082A396C688B}" srcOrd="0" destOrd="0" presId="urn:diagrams.loki3.com/TabbedArc+Icon"/>
    <dgm:cxn modelId="{DC6FF6AC-9FCE-4901-9DAC-B6CD18D4FB3F}" srcId="{6F2EB515-6945-4066-93E0-2B57D04556DF}" destId="{D623D84B-D05B-4289-B257-35CAC730DE6E}" srcOrd="2" destOrd="0" parTransId="{E6E4F34D-5256-4101-AA36-6BA70DE1BC79}" sibTransId="{7569F3C9-ABA5-412B-9A5D-A201F2CD6A06}"/>
    <dgm:cxn modelId="{30C69EF9-5156-4ABE-9B6A-58C6F7D2D493}" type="presOf" srcId="{B9FF7693-763D-4ED5-9D8C-11CB2C4FBE74}" destId="{668DBDF7-B802-4869-B868-D26FD92CC9A4}" srcOrd="0" destOrd="0" presId="urn:diagrams.loki3.com/TabbedArc+Icon"/>
    <dgm:cxn modelId="{B81058E1-223F-4B94-9E30-D78B912E93C6}" type="presOf" srcId="{907DBA4D-AA8C-465E-A3D0-B6E020019697}" destId="{9EEC2A7A-DA45-4359-A984-BCF7A4884A7C}" srcOrd="0" destOrd="0" presId="urn:diagrams.loki3.com/TabbedArc+Icon"/>
    <dgm:cxn modelId="{4A16D9AC-773C-4B1A-BF51-033E03920C42}" srcId="{6F2EB515-6945-4066-93E0-2B57D04556DF}" destId="{907DBA4D-AA8C-465E-A3D0-B6E020019697}" srcOrd="1" destOrd="0" parTransId="{2CF38D0E-F32A-4814-B3BB-D4F6F266E8D1}" sibTransId="{7D46AC02-F110-46AE-8F44-736FB123B51E}"/>
    <dgm:cxn modelId="{A2049E04-A694-446B-A89B-605D91362331}" type="presParOf" srcId="{77593233-2E21-4DD6-82B5-BECB29C20E06}" destId="{668DBDF7-B802-4869-B868-D26FD92CC9A4}" srcOrd="0" destOrd="0" presId="urn:diagrams.loki3.com/TabbedArc+Icon"/>
    <dgm:cxn modelId="{13B7F9B2-2AAA-4A4E-B840-0FF7C6F63ED5}" type="presParOf" srcId="{77593233-2E21-4DD6-82B5-BECB29C20E06}" destId="{9EEC2A7A-DA45-4359-A984-BCF7A4884A7C}" srcOrd="1" destOrd="0" presId="urn:diagrams.loki3.com/TabbedArc+Icon"/>
    <dgm:cxn modelId="{0A91BB1F-7083-4223-A8DB-EB87FDBBDE29}" type="presParOf" srcId="{77593233-2E21-4DD6-82B5-BECB29C20E06}" destId="{DA43F996-38AE-4D56-AD2A-082A396C688B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8AA67C-F6DA-4963-AB84-79FED2FECCD8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DB0CF004-21DE-4C34-9324-B4246AF5DAF7}">
      <dgm:prSet phldrT="[Text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1600" u="sng" dirty="0" smtClean="0"/>
            <a:t>Meetings to date</a:t>
          </a:r>
          <a:r>
            <a:rPr lang="en-US" sz="1600" dirty="0" smtClean="0"/>
            <a:t>:</a:t>
          </a:r>
          <a:endParaRPr lang="en-US" sz="1600" dirty="0"/>
        </a:p>
        <a:p>
          <a:r>
            <a:rPr lang="en-US" sz="1600" dirty="0" smtClean="0"/>
            <a:t>1 organizational meeting</a:t>
          </a:r>
        </a:p>
        <a:p>
          <a:r>
            <a:rPr lang="en-US" sz="1600" dirty="0" smtClean="0"/>
            <a:t>6 </a:t>
          </a:r>
          <a:r>
            <a:rPr lang="en-US" sz="1600" dirty="0"/>
            <a:t>monthly meetings</a:t>
          </a:r>
        </a:p>
        <a:p>
          <a:r>
            <a:rPr lang="en-US" sz="1600" dirty="0"/>
            <a:t>3 special meetings</a:t>
          </a:r>
        </a:p>
        <a:p>
          <a:r>
            <a:rPr lang="en-US" sz="1600" dirty="0"/>
            <a:t>4 study sessions</a:t>
          </a:r>
        </a:p>
        <a:p>
          <a:endParaRPr lang="en-US" sz="1600" dirty="0"/>
        </a:p>
      </dgm:t>
    </dgm:pt>
    <dgm:pt modelId="{53C2696D-61C1-4940-BB18-39E3B2370A56}" type="parTrans" cxnId="{DBA4AAEB-DF8D-4F50-ADE0-3E1DD2F12257}">
      <dgm:prSet/>
      <dgm:spPr/>
      <dgm:t>
        <a:bodyPr/>
        <a:lstStyle/>
        <a:p>
          <a:endParaRPr lang="en-US"/>
        </a:p>
      </dgm:t>
    </dgm:pt>
    <dgm:pt modelId="{30721F49-9142-4F71-9DFF-A1B6B23A397D}" type="sibTrans" cxnId="{DBA4AAEB-DF8D-4F50-ADE0-3E1DD2F12257}">
      <dgm:prSet/>
      <dgm:spPr/>
      <dgm:t>
        <a:bodyPr/>
        <a:lstStyle/>
        <a:p>
          <a:endParaRPr lang="en-US"/>
        </a:p>
      </dgm:t>
    </dgm:pt>
    <dgm:pt modelId="{CC5A24AE-4591-4566-B33D-409E72BA6CAE}">
      <dgm:prSet phldrT="[Text]" custT="1"/>
      <dgm:spPr/>
      <dgm:t>
        <a:bodyPr/>
        <a:lstStyle/>
        <a:p>
          <a:endParaRPr lang="en-US" sz="1600" dirty="0"/>
        </a:p>
        <a:p>
          <a:endParaRPr lang="en-US" sz="1600" dirty="0"/>
        </a:p>
        <a:p>
          <a:r>
            <a:rPr lang="en-US" sz="1600" u="sng" dirty="0"/>
            <a:t>Completed training </a:t>
          </a:r>
          <a:r>
            <a:rPr lang="en-US" sz="1600" dirty="0"/>
            <a:t>on Open Meetings Act, FOIA, ADA, Parliamentary Procedure</a:t>
          </a:r>
        </a:p>
      </dgm:t>
    </dgm:pt>
    <dgm:pt modelId="{EF076101-6CCC-4A6E-93E2-1CB4CBA555E9}" type="parTrans" cxnId="{32649F1B-F620-45F7-88AF-C536BAA218E7}">
      <dgm:prSet/>
      <dgm:spPr/>
      <dgm:t>
        <a:bodyPr/>
        <a:lstStyle/>
        <a:p>
          <a:endParaRPr lang="en-US"/>
        </a:p>
      </dgm:t>
    </dgm:pt>
    <dgm:pt modelId="{41EE69A9-1D87-4CB5-B27B-1847C9F58228}" type="sibTrans" cxnId="{32649F1B-F620-45F7-88AF-C536BAA218E7}">
      <dgm:prSet/>
      <dgm:spPr/>
      <dgm:t>
        <a:bodyPr/>
        <a:lstStyle/>
        <a:p>
          <a:endParaRPr lang="en-US"/>
        </a:p>
      </dgm:t>
    </dgm:pt>
    <dgm:pt modelId="{53A13ED1-0BA8-4661-9616-4FA4161D963A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1600" u="sng" dirty="0"/>
            <a:t>Compiled agenda </a:t>
          </a:r>
          <a:r>
            <a:rPr lang="en-US" sz="1600" dirty="0"/>
            <a:t>items from county officials for committee consideration</a:t>
          </a:r>
        </a:p>
      </dgm:t>
    </dgm:pt>
    <dgm:pt modelId="{4CABD302-2BA0-4452-A9EE-FAD3E9069EA3}" type="parTrans" cxnId="{2017CDD2-FBA2-481B-BD94-E211C3122452}">
      <dgm:prSet/>
      <dgm:spPr/>
      <dgm:t>
        <a:bodyPr/>
        <a:lstStyle/>
        <a:p>
          <a:endParaRPr lang="en-US"/>
        </a:p>
      </dgm:t>
    </dgm:pt>
    <dgm:pt modelId="{9FB3064E-9609-41AA-A334-2E10038F051E}" type="sibTrans" cxnId="{2017CDD2-FBA2-481B-BD94-E211C3122452}">
      <dgm:prSet/>
      <dgm:spPr/>
      <dgm:t>
        <a:bodyPr/>
        <a:lstStyle/>
        <a:p>
          <a:endParaRPr lang="en-US"/>
        </a:p>
      </dgm:t>
    </dgm:pt>
    <dgm:pt modelId="{112751ED-6736-4D81-B80B-6DE8D50E34F0}" type="pres">
      <dgm:prSet presAssocID="{AA8AA67C-F6DA-4963-AB84-79FED2FECCD8}" presName="Name0" presStyleCnt="0">
        <dgm:presLayoutVars>
          <dgm:chMax val="7"/>
          <dgm:dir/>
          <dgm:resizeHandles val="exact"/>
        </dgm:presLayoutVars>
      </dgm:prSet>
      <dgm:spPr/>
    </dgm:pt>
    <dgm:pt modelId="{29C13242-1E82-4EF0-BF28-80F4B7BED36E}" type="pres">
      <dgm:prSet presAssocID="{AA8AA67C-F6DA-4963-AB84-79FED2FECCD8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98F8BC-F0EE-419F-B578-813375F1A65C}" type="pres">
      <dgm:prSet presAssocID="{AA8AA67C-F6DA-4963-AB84-79FED2FECCD8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C04BF-22AC-4E55-B8E6-A1E21A91C189}" type="pres">
      <dgm:prSet presAssocID="{AA8AA67C-F6DA-4963-AB84-79FED2FECCD8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815286-8B9C-4601-81CD-B1C6CEA24382}" type="presOf" srcId="{DB0CF004-21DE-4C34-9324-B4246AF5DAF7}" destId="{29C13242-1E82-4EF0-BF28-80F4B7BED36E}" srcOrd="0" destOrd="0" presId="urn:microsoft.com/office/officeart/2005/8/layout/rings+Icon"/>
    <dgm:cxn modelId="{32649F1B-F620-45F7-88AF-C536BAA218E7}" srcId="{AA8AA67C-F6DA-4963-AB84-79FED2FECCD8}" destId="{CC5A24AE-4591-4566-B33D-409E72BA6CAE}" srcOrd="1" destOrd="0" parTransId="{EF076101-6CCC-4A6E-93E2-1CB4CBA555E9}" sibTransId="{41EE69A9-1D87-4CB5-B27B-1847C9F58228}"/>
    <dgm:cxn modelId="{DBA4AAEB-DF8D-4F50-ADE0-3E1DD2F12257}" srcId="{AA8AA67C-F6DA-4963-AB84-79FED2FECCD8}" destId="{DB0CF004-21DE-4C34-9324-B4246AF5DAF7}" srcOrd="0" destOrd="0" parTransId="{53C2696D-61C1-4940-BB18-39E3B2370A56}" sibTransId="{30721F49-9142-4F71-9DFF-A1B6B23A397D}"/>
    <dgm:cxn modelId="{575F148B-A913-45F7-B435-0A2341FC91B1}" type="presOf" srcId="{AA8AA67C-F6DA-4963-AB84-79FED2FECCD8}" destId="{112751ED-6736-4D81-B80B-6DE8D50E34F0}" srcOrd="0" destOrd="0" presId="urn:microsoft.com/office/officeart/2005/8/layout/rings+Icon"/>
    <dgm:cxn modelId="{760C1B9F-03F3-46C0-B538-7E6205A54264}" type="presOf" srcId="{53A13ED1-0BA8-4661-9616-4FA4161D963A}" destId="{C9DC04BF-22AC-4E55-B8E6-A1E21A91C189}" srcOrd="0" destOrd="0" presId="urn:microsoft.com/office/officeart/2005/8/layout/rings+Icon"/>
    <dgm:cxn modelId="{1D37CC0E-BD37-4806-87E5-85228A7AE208}" type="presOf" srcId="{CC5A24AE-4591-4566-B33D-409E72BA6CAE}" destId="{E098F8BC-F0EE-419F-B578-813375F1A65C}" srcOrd="0" destOrd="0" presId="urn:microsoft.com/office/officeart/2005/8/layout/rings+Icon"/>
    <dgm:cxn modelId="{2017CDD2-FBA2-481B-BD94-E211C3122452}" srcId="{AA8AA67C-F6DA-4963-AB84-79FED2FECCD8}" destId="{53A13ED1-0BA8-4661-9616-4FA4161D963A}" srcOrd="2" destOrd="0" parTransId="{4CABD302-2BA0-4452-A9EE-FAD3E9069EA3}" sibTransId="{9FB3064E-9609-41AA-A334-2E10038F051E}"/>
    <dgm:cxn modelId="{F1E75547-39B9-418C-91AF-933D86AE2928}" type="presParOf" srcId="{112751ED-6736-4D81-B80B-6DE8D50E34F0}" destId="{29C13242-1E82-4EF0-BF28-80F4B7BED36E}" srcOrd="0" destOrd="0" presId="urn:microsoft.com/office/officeart/2005/8/layout/rings+Icon"/>
    <dgm:cxn modelId="{8639866B-5AF8-4149-8A25-F7EAD1B71F02}" type="presParOf" srcId="{112751ED-6736-4D81-B80B-6DE8D50E34F0}" destId="{E098F8BC-F0EE-419F-B578-813375F1A65C}" srcOrd="1" destOrd="0" presId="urn:microsoft.com/office/officeart/2005/8/layout/rings+Icon"/>
    <dgm:cxn modelId="{E88A41CE-A4BB-48E4-94FD-FA339656A5B0}" type="presParOf" srcId="{112751ED-6736-4D81-B80B-6DE8D50E34F0}" destId="{C9DC04BF-22AC-4E55-B8E6-A1E21A91C189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FE06CD-ED33-4F4F-8F1F-B81625231A8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CD7054-25C9-4DC7-BDE1-1C2FE1DCB92C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Joined local leaders in legislative advocacy activities to support state funding for local infrastructure projects, removal of the coal ash site near the Middle Fork River and preservation of city/county funding resources controlled by the state</a:t>
          </a:r>
        </a:p>
      </dgm:t>
    </dgm:pt>
    <dgm:pt modelId="{9D2B4359-1282-418F-9945-AEABA9DF178C}" type="parTrans" cxnId="{60DFDD4B-3AAA-4CD7-9BF0-F7F51A26E3AB}">
      <dgm:prSet/>
      <dgm:spPr/>
      <dgm:t>
        <a:bodyPr/>
        <a:lstStyle/>
        <a:p>
          <a:endParaRPr lang="en-US"/>
        </a:p>
      </dgm:t>
    </dgm:pt>
    <dgm:pt modelId="{EF5BC120-3582-4310-AEBC-036E8C3B69F9}" type="sibTrans" cxnId="{60DFDD4B-3AAA-4CD7-9BF0-F7F51A26E3AB}">
      <dgm:prSet/>
      <dgm:spPr/>
      <dgm:t>
        <a:bodyPr/>
        <a:lstStyle/>
        <a:p>
          <a:endParaRPr lang="en-US"/>
        </a:p>
      </dgm:t>
    </dgm:pt>
    <dgm:pt modelId="{F0762715-E4B2-41AE-B0E7-6B4502DB9746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Participated in intergovernmental </a:t>
          </a:r>
          <a:r>
            <a:rPr lang="en-US" dirty="0" smtClean="0">
              <a:solidFill>
                <a:schemeClr val="tx1"/>
              </a:solidFill>
            </a:rPr>
            <a:t>meetings </a:t>
          </a:r>
          <a:r>
            <a:rPr lang="en-US" dirty="0">
              <a:solidFill>
                <a:schemeClr val="tx1"/>
              </a:solidFill>
            </a:rPr>
            <a:t>for </a:t>
          </a:r>
          <a:r>
            <a:rPr lang="en-US" dirty="0" smtClean="0">
              <a:solidFill>
                <a:schemeClr val="tx1"/>
              </a:solidFill>
            </a:rPr>
            <a:t>review of local </a:t>
          </a:r>
          <a:r>
            <a:rPr lang="en-US" dirty="0">
              <a:solidFill>
                <a:schemeClr val="tx1"/>
              </a:solidFill>
            </a:rPr>
            <a:t>TIF Districts and Enterprise Zones</a:t>
          </a:r>
        </a:p>
      </dgm:t>
    </dgm:pt>
    <dgm:pt modelId="{65E07FE2-3141-4E37-9EA2-3110FC8F8F4B}" type="parTrans" cxnId="{BC8187F2-4E23-451F-983E-3E9A3BF33F88}">
      <dgm:prSet/>
      <dgm:spPr/>
      <dgm:t>
        <a:bodyPr/>
        <a:lstStyle/>
        <a:p>
          <a:endParaRPr lang="en-US"/>
        </a:p>
      </dgm:t>
    </dgm:pt>
    <dgm:pt modelId="{6B6D4A32-6A78-466B-B243-BD1B64EC8EED}" type="sibTrans" cxnId="{BC8187F2-4E23-451F-983E-3E9A3BF33F88}">
      <dgm:prSet/>
      <dgm:spPr/>
      <dgm:t>
        <a:bodyPr/>
        <a:lstStyle/>
        <a:p>
          <a:endParaRPr lang="en-US"/>
        </a:p>
      </dgm:t>
    </dgm:pt>
    <dgm:pt modelId="{1982F563-53CB-492C-828C-D7D749CB22E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Completed training on emergency preparedness and watersheds</a:t>
          </a:r>
        </a:p>
      </dgm:t>
    </dgm:pt>
    <dgm:pt modelId="{4DFB36EC-49C6-4C56-BE13-D098E358E514}" type="parTrans" cxnId="{E60F9899-7286-4E6E-A8E0-A271366759C7}">
      <dgm:prSet/>
      <dgm:spPr/>
      <dgm:t>
        <a:bodyPr/>
        <a:lstStyle/>
        <a:p>
          <a:endParaRPr lang="en-US"/>
        </a:p>
      </dgm:t>
    </dgm:pt>
    <dgm:pt modelId="{D94153F5-021B-4A75-952D-E3C6923EEC3D}" type="sibTrans" cxnId="{E60F9899-7286-4E6E-A8E0-A271366759C7}">
      <dgm:prSet/>
      <dgm:spPr/>
      <dgm:t>
        <a:bodyPr/>
        <a:lstStyle/>
        <a:p>
          <a:endParaRPr lang="en-US"/>
        </a:p>
      </dgm:t>
    </dgm:pt>
    <dgm:pt modelId="{034DB862-9D94-4204-9951-77DE94BE84A2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Discussed international trade with European Union Ambassador</a:t>
          </a:r>
        </a:p>
      </dgm:t>
    </dgm:pt>
    <dgm:pt modelId="{972465BE-BBE1-400B-9C0A-77EE1C641BEE}" type="parTrans" cxnId="{E0934900-187C-4F6D-8242-426BAB7DFDB6}">
      <dgm:prSet/>
      <dgm:spPr/>
      <dgm:t>
        <a:bodyPr/>
        <a:lstStyle/>
        <a:p>
          <a:endParaRPr lang="en-US"/>
        </a:p>
      </dgm:t>
    </dgm:pt>
    <dgm:pt modelId="{E8D19955-D7CA-460E-8D48-3F183735A7CC}" type="sibTrans" cxnId="{E0934900-187C-4F6D-8242-426BAB7DFDB6}">
      <dgm:prSet/>
      <dgm:spPr/>
      <dgm:t>
        <a:bodyPr/>
        <a:lstStyle/>
        <a:p>
          <a:endParaRPr lang="en-US"/>
        </a:p>
      </dgm:t>
    </dgm:pt>
    <dgm:pt modelId="{02440650-5AA5-412F-A26D-CBDDED740301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Joined Champaign Economic Development Corporation Board</a:t>
          </a:r>
        </a:p>
      </dgm:t>
    </dgm:pt>
    <dgm:pt modelId="{15614D66-8C7E-4856-9DD0-710BDC7FC7D6}" type="parTrans" cxnId="{4323010B-4CE7-4F73-8EF8-13BACD3D801B}">
      <dgm:prSet/>
      <dgm:spPr/>
      <dgm:t>
        <a:bodyPr/>
        <a:lstStyle/>
        <a:p>
          <a:endParaRPr lang="en-US"/>
        </a:p>
      </dgm:t>
    </dgm:pt>
    <dgm:pt modelId="{DB0FAAE0-3D01-4BE1-8171-5C8D6F999E5D}" type="sibTrans" cxnId="{4323010B-4CE7-4F73-8EF8-13BACD3D801B}">
      <dgm:prSet/>
      <dgm:spPr/>
      <dgm:t>
        <a:bodyPr/>
        <a:lstStyle/>
        <a:p>
          <a:endParaRPr lang="en-US"/>
        </a:p>
      </dgm:t>
    </dgm:pt>
    <dgm:pt modelId="{5DD98962-DED7-4D44-BA49-5AEEE35C1B62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Serve on Champaign </a:t>
          </a:r>
          <a:r>
            <a:rPr lang="en-US" b="0" dirty="0">
              <a:solidFill>
                <a:schemeClr val="tx1"/>
              </a:solidFill>
            </a:rPr>
            <a:t>Community Coalition and New American Welcome Center Advisory Boards</a:t>
          </a:r>
        </a:p>
      </dgm:t>
    </dgm:pt>
    <dgm:pt modelId="{A113630D-296B-4571-8EB8-06EC16480544}" type="parTrans" cxnId="{3589896A-DB8F-4302-A284-A7B16216BF98}">
      <dgm:prSet/>
      <dgm:spPr/>
      <dgm:t>
        <a:bodyPr/>
        <a:lstStyle/>
        <a:p>
          <a:endParaRPr lang="en-US"/>
        </a:p>
      </dgm:t>
    </dgm:pt>
    <dgm:pt modelId="{7B0BED6D-1A19-4728-87D0-ED5C3E60273E}" type="sibTrans" cxnId="{3589896A-DB8F-4302-A284-A7B16216BF98}">
      <dgm:prSet/>
      <dgm:spPr/>
      <dgm:t>
        <a:bodyPr/>
        <a:lstStyle/>
        <a:p>
          <a:endParaRPr lang="en-US"/>
        </a:p>
      </dgm:t>
    </dgm:pt>
    <dgm:pt modelId="{E7A3A1C7-A9AD-4EE7-A54F-2B998767F204}" type="pres">
      <dgm:prSet presAssocID="{77FE06CD-ED33-4F4F-8F1F-B81625231A8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6BAF35A-A516-4F61-AF82-E4FB2EBE34F5}" type="pres">
      <dgm:prSet presAssocID="{0ACD7054-25C9-4DC7-BDE1-1C2FE1DCB92C}" presName="vertOne" presStyleCnt="0"/>
      <dgm:spPr/>
    </dgm:pt>
    <dgm:pt modelId="{B9E4FAF6-2AF3-4DE3-A039-B2F74E42A1D9}" type="pres">
      <dgm:prSet presAssocID="{0ACD7054-25C9-4DC7-BDE1-1C2FE1DCB92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639E34-1BA2-41EF-9B78-1946886B4A67}" type="pres">
      <dgm:prSet presAssocID="{0ACD7054-25C9-4DC7-BDE1-1C2FE1DCB92C}" presName="parTransOne" presStyleCnt="0"/>
      <dgm:spPr/>
    </dgm:pt>
    <dgm:pt modelId="{7D608ED1-947B-48A6-B639-8EA18F7503BF}" type="pres">
      <dgm:prSet presAssocID="{0ACD7054-25C9-4DC7-BDE1-1C2FE1DCB92C}" presName="horzOne" presStyleCnt="0"/>
      <dgm:spPr/>
    </dgm:pt>
    <dgm:pt modelId="{32057BA1-3799-413A-9BB8-42A5D7FEB28B}" type="pres">
      <dgm:prSet presAssocID="{F0762715-E4B2-41AE-B0E7-6B4502DB9746}" presName="vertTwo" presStyleCnt="0"/>
      <dgm:spPr/>
    </dgm:pt>
    <dgm:pt modelId="{DA788B39-C916-4F07-8E51-2CDC9E865699}" type="pres">
      <dgm:prSet presAssocID="{F0762715-E4B2-41AE-B0E7-6B4502DB9746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C36C8D-408A-49E9-8DC0-69E319FC2058}" type="pres">
      <dgm:prSet presAssocID="{F0762715-E4B2-41AE-B0E7-6B4502DB9746}" presName="parTransTwo" presStyleCnt="0"/>
      <dgm:spPr/>
    </dgm:pt>
    <dgm:pt modelId="{55A3799D-136D-4D20-9480-95717E42A2F5}" type="pres">
      <dgm:prSet presAssocID="{F0762715-E4B2-41AE-B0E7-6B4502DB9746}" presName="horzTwo" presStyleCnt="0"/>
      <dgm:spPr/>
    </dgm:pt>
    <dgm:pt modelId="{E9671207-3546-486D-A4C4-E63F76282F81}" type="pres">
      <dgm:prSet presAssocID="{1982F563-53CB-492C-828C-D7D749CB22E2}" presName="vertThree" presStyleCnt="0"/>
      <dgm:spPr/>
    </dgm:pt>
    <dgm:pt modelId="{0E549F79-0338-43AE-A07A-8688EDF299A5}" type="pres">
      <dgm:prSet presAssocID="{1982F563-53CB-492C-828C-D7D749CB22E2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FDB1E3-86C2-4E38-B4ED-2A96339F7AF4}" type="pres">
      <dgm:prSet presAssocID="{1982F563-53CB-492C-828C-D7D749CB22E2}" presName="horzThree" presStyleCnt="0"/>
      <dgm:spPr/>
    </dgm:pt>
    <dgm:pt modelId="{F189EFCE-49BA-490D-BE3E-A4E8DEB389C3}" type="pres">
      <dgm:prSet presAssocID="{D94153F5-021B-4A75-952D-E3C6923EEC3D}" presName="sibSpaceThree" presStyleCnt="0"/>
      <dgm:spPr/>
    </dgm:pt>
    <dgm:pt modelId="{43E1202F-0547-44AE-B6E3-78ED84D15DE6}" type="pres">
      <dgm:prSet presAssocID="{034DB862-9D94-4204-9951-77DE94BE84A2}" presName="vertThree" presStyleCnt="0"/>
      <dgm:spPr/>
    </dgm:pt>
    <dgm:pt modelId="{8A72D732-0CC8-44D2-AAF8-7D22CC39DF55}" type="pres">
      <dgm:prSet presAssocID="{034DB862-9D94-4204-9951-77DE94BE84A2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6EABE6-11C4-46AB-A633-2C33801903CC}" type="pres">
      <dgm:prSet presAssocID="{034DB862-9D94-4204-9951-77DE94BE84A2}" presName="horzThree" presStyleCnt="0"/>
      <dgm:spPr/>
    </dgm:pt>
    <dgm:pt modelId="{110A8E5F-8518-48E0-9E9E-8221A9481918}" type="pres">
      <dgm:prSet presAssocID="{6B6D4A32-6A78-466B-B243-BD1B64EC8EED}" presName="sibSpaceTwo" presStyleCnt="0"/>
      <dgm:spPr/>
    </dgm:pt>
    <dgm:pt modelId="{2979E05E-2098-43A4-B233-73296A64504D}" type="pres">
      <dgm:prSet presAssocID="{02440650-5AA5-412F-A26D-CBDDED740301}" presName="vertTwo" presStyleCnt="0"/>
      <dgm:spPr/>
    </dgm:pt>
    <dgm:pt modelId="{42EBF062-5B42-4B54-87D9-2BD5BD7C7F2E}" type="pres">
      <dgm:prSet presAssocID="{02440650-5AA5-412F-A26D-CBDDED74030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35ECC5-5D96-40AB-8130-503258F31242}" type="pres">
      <dgm:prSet presAssocID="{02440650-5AA5-412F-A26D-CBDDED740301}" presName="parTransTwo" presStyleCnt="0"/>
      <dgm:spPr/>
    </dgm:pt>
    <dgm:pt modelId="{69A945AE-985D-42C9-84E0-AA7ACFF94CC6}" type="pres">
      <dgm:prSet presAssocID="{02440650-5AA5-412F-A26D-CBDDED740301}" presName="horzTwo" presStyleCnt="0"/>
      <dgm:spPr/>
    </dgm:pt>
    <dgm:pt modelId="{84303818-9F30-48E5-A97A-7FD3E85EA7BB}" type="pres">
      <dgm:prSet presAssocID="{5DD98962-DED7-4D44-BA49-5AEEE35C1B62}" presName="vertThree" presStyleCnt="0"/>
      <dgm:spPr/>
    </dgm:pt>
    <dgm:pt modelId="{CD121405-3EDA-4C76-9B66-739869C9BF43}" type="pres">
      <dgm:prSet presAssocID="{5DD98962-DED7-4D44-BA49-5AEEE35C1B62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EFE1A3-F83E-4CF5-96C2-BC8718A8F828}" type="pres">
      <dgm:prSet presAssocID="{5DD98962-DED7-4D44-BA49-5AEEE35C1B62}" presName="horzThree" presStyleCnt="0"/>
      <dgm:spPr/>
    </dgm:pt>
  </dgm:ptLst>
  <dgm:cxnLst>
    <dgm:cxn modelId="{3589896A-DB8F-4302-A284-A7B16216BF98}" srcId="{02440650-5AA5-412F-A26D-CBDDED740301}" destId="{5DD98962-DED7-4D44-BA49-5AEEE35C1B62}" srcOrd="0" destOrd="0" parTransId="{A113630D-296B-4571-8EB8-06EC16480544}" sibTransId="{7B0BED6D-1A19-4728-87D0-ED5C3E60273E}"/>
    <dgm:cxn modelId="{E0934900-187C-4F6D-8242-426BAB7DFDB6}" srcId="{F0762715-E4B2-41AE-B0E7-6B4502DB9746}" destId="{034DB862-9D94-4204-9951-77DE94BE84A2}" srcOrd="1" destOrd="0" parTransId="{972465BE-BBE1-400B-9C0A-77EE1C641BEE}" sibTransId="{E8D19955-D7CA-460E-8D48-3F183735A7CC}"/>
    <dgm:cxn modelId="{60DFDD4B-3AAA-4CD7-9BF0-F7F51A26E3AB}" srcId="{77FE06CD-ED33-4F4F-8F1F-B81625231A8D}" destId="{0ACD7054-25C9-4DC7-BDE1-1C2FE1DCB92C}" srcOrd="0" destOrd="0" parTransId="{9D2B4359-1282-418F-9945-AEABA9DF178C}" sibTransId="{EF5BC120-3582-4310-AEBC-036E8C3B69F9}"/>
    <dgm:cxn modelId="{8DC3C220-6522-4BB1-826B-3A01E5B34559}" type="presOf" srcId="{1982F563-53CB-492C-828C-D7D749CB22E2}" destId="{0E549F79-0338-43AE-A07A-8688EDF299A5}" srcOrd="0" destOrd="0" presId="urn:microsoft.com/office/officeart/2005/8/layout/hierarchy4"/>
    <dgm:cxn modelId="{E60F9899-7286-4E6E-A8E0-A271366759C7}" srcId="{F0762715-E4B2-41AE-B0E7-6B4502DB9746}" destId="{1982F563-53CB-492C-828C-D7D749CB22E2}" srcOrd="0" destOrd="0" parTransId="{4DFB36EC-49C6-4C56-BE13-D098E358E514}" sibTransId="{D94153F5-021B-4A75-952D-E3C6923EEC3D}"/>
    <dgm:cxn modelId="{649EF1B2-1E62-4466-9D14-AFF582A5F43D}" type="presOf" srcId="{034DB862-9D94-4204-9951-77DE94BE84A2}" destId="{8A72D732-0CC8-44D2-AAF8-7D22CC39DF55}" srcOrd="0" destOrd="0" presId="urn:microsoft.com/office/officeart/2005/8/layout/hierarchy4"/>
    <dgm:cxn modelId="{324F252D-5FA5-4D98-B7E8-766E71850A74}" type="presOf" srcId="{0ACD7054-25C9-4DC7-BDE1-1C2FE1DCB92C}" destId="{B9E4FAF6-2AF3-4DE3-A039-B2F74E42A1D9}" srcOrd="0" destOrd="0" presId="urn:microsoft.com/office/officeart/2005/8/layout/hierarchy4"/>
    <dgm:cxn modelId="{405F433C-485D-4807-831F-E9AC9E4A2783}" type="presOf" srcId="{02440650-5AA5-412F-A26D-CBDDED740301}" destId="{42EBF062-5B42-4B54-87D9-2BD5BD7C7F2E}" srcOrd="0" destOrd="0" presId="urn:microsoft.com/office/officeart/2005/8/layout/hierarchy4"/>
    <dgm:cxn modelId="{762F6BD8-D4B3-4D51-B5C3-D1E794C1942F}" type="presOf" srcId="{F0762715-E4B2-41AE-B0E7-6B4502DB9746}" destId="{DA788B39-C916-4F07-8E51-2CDC9E865699}" srcOrd="0" destOrd="0" presId="urn:microsoft.com/office/officeart/2005/8/layout/hierarchy4"/>
    <dgm:cxn modelId="{DBCA8920-FA25-4146-AC90-223852E26C82}" type="presOf" srcId="{77FE06CD-ED33-4F4F-8F1F-B81625231A8D}" destId="{E7A3A1C7-A9AD-4EE7-A54F-2B998767F204}" srcOrd="0" destOrd="0" presId="urn:microsoft.com/office/officeart/2005/8/layout/hierarchy4"/>
    <dgm:cxn modelId="{BC8187F2-4E23-451F-983E-3E9A3BF33F88}" srcId="{0ACD7054-25C9-4DC7-BDE1-1C2FE1DCB92C}" destId="{F0762715-E4B2-41AE-B0E7-6B4502DB9746}" srcOrd="0" destOrd="0" parTransId="{65E07FE2-3141-4E37-9EA2-3110FC8F8F4B}" sibTransId="{6B6D4A32-6A78-466B-B243-BD1B64EC8EED}"/>
    <dgm:cxn modelId="{51663D1C-8D3F-41C1-A308-62CB60EDA45F}" type="presOf" srcId="{5DD98962-DED7-4D44-BA49-5AEEE35C1B62}" destId="{CD121405-3EDA-4C76-9B66-739869C9BF43}" srcOrd="0" destOrd="0" presId="urn:microsoft.com/office/officeart/2005/8/layout/hierarchy4"/>
    <dgm:cxn modelId="{4323010B-4CE7-4F73-8EF8-13BACD3D801B}" srcId="{0ACD7054-25C9-4DC7-BDE1-1C2FE1DCB92C}" destId="{02440650-5AA5-412F-A26D-CBDDED740301}" srcOrd="1" destOrd="0" parTransId="{15614D66-8C7E-4856-9DD0-710BDC7FC7D6}" sibTransId="{DB0FAAE0-3D01-4BE1-8171-5C8D6F999E5D}"/>
    <dgm:cxn modelId="{A77FF81D-355D-489E-BF8F-1733D4519704}" type="presParOf" srcId="{E7A3A1C7-A9AD-4EE7-A54F-2B998767F204}" destId="{E6BAF35A-A516-4F61-AF82-E4FB2EBE34F5}" srcOrd="0" destOrd="0" presId="urn:microsoft.com/office/officeart/2005/8/layout/hierarchy4"/>
    <dgm:cxn modelId="{8F959647-3455-4B2F-852E-561101C6B5D2}" type="presParOf" srcId="{E6BAF35A-A516-4F61-AF82-E4FB2EBE34F5}" destId="{B9E4FAF6-2AF3-4DE3-A039-B2F74E42A1D9}" srcOrd="0" destOrd="0" presId="urn:microsoft.com/office/officeart/2005/8/layout/hierarchy4"/>
    <dgm:cxn modelId="{D5E6B9E9-990C-496A-A7B6-846D5555B0EB}" type="presParOf" srcId="{E6BAF35A-A516-4F61-AF82-E4FB2EBE34F5}" destId="{6B639E34-1BA2-41EF-9B78-1946886B4A67}" srcOrd="1" destOrd="0" presId="urn:microsoft.com/office/officeart/2005/8/layout/hierarchy4"/>
    <dgm:cxn modelId="{E0A3F31C-A2DE-4DB8-8BC7-CF167189AED3}" type="presParOf" srcId="{E6BAF35A-A516-4F61-AF82-E4FB2EBE34F5}" destId="{7D608ED1-947B-48A6-B639-8EA18F7503BF}" srcOrd="2" destOrd="0" presId="urn:microsoft.com/office/officeart/2005/8/layout/hierarchy4"/>
    <dgm:cxn modelId="{54875DE7-36E2-4AC7-BE6A-3A45ED1952DC}" type="presParOf" srcId="{7D608ED1-947B-48A6-B639-8EA18F7503BF}" destId="{32057BA1-3799-413A-9BB8-42A5D7FEB28B}" srcOrd="0" destOrd="0" presId="urn:microsoft.com/office/officeart/2005/8/layout/hierarchy4"/>
    <dgm:cxn modelId="{B0B81C43-AE91-4827-BED7-FA7E8A30D9AF}" type="presParOf" srcId="{32057BA1-3799-413A-9BB8-42A5D7FEB28B}" destId="{DA788B39-C916-4F07-8E51-2CDC9E865699}" srcOrd="0" destOrd="0" presId="urn:microsoft.com/office/officeart/2005/8/layout/hierarchy4"/>
    <dgm:cxn modelId="{5682BA0F-0F71-48FC-8694-87EB4F13FD6B}" type="presParOf" srcId="{32057BA1-3799-413A-9BB8-42A5D7FEB28B}" destId="{0EC36C8D-408A-49E9-8DC0-69E319FC2058}" srcOrd="1" destOrd="0" presId="urn:microsoft.com/office/officeart/2005/8/layout/hierarchy4"/>
    <dgm:cxn modelId="{538BA511-DE11-400E-9AB8-63B1CCBE132E}" type="presParOf" srcId="{32057BA1-3799-413A-9BB8-42A5D7FEB28B}" destId="{55A3799D-136D-4D20-9480-95717E42A2F5}" srcOrd="2" destOrd="0" presId="urn:microsoft.com/office/officeart/2005/8/layout/hierarchy4"/>
    <dgm:cxn modelId="{6D52D527-74F6-4C28-95B0-19C467EFDFCE}" type="presParOf" srcId="{55A3799D-136D-4D20-9480-95717E42A2F5}" destId="{E9671207-3546-486D-A4C4-E63F76282F81}" srcOrd="0" destOrd="0" presId="urn:microsoft.com/office/officeart/2005/8/layout/hierarchy4"/>
    <dgm:cxn modelId="{0CDFAF62-E272-4D6A-ABF8-BD72E0695743}" type="presParOf" srcId="{E9671207-3546-486D-A4C4-E63F76282F81}" destId="{0E549F79-0338-43AE-A07A-8688EDF299A5}" srcOrd="0" destOrd="0" presId="urn:microsoft.com/office/officeart/2005/8/layout/hierarchy4"/>
    <dgm:cxn modelId="{5329D6FE-72D5-4E98-A06D-D5D0C99EE198}" type="presParOf" srcId="{E9671207-3546-486D-A4C4-E63F76282F81}" destId="{B1FDB1E3-86C2-4E38-B4ED-2A96339F7AF4}" srcOrd="1" destOrd="0" presId="urn:microsoft.com/office/officeart/2005/8/layout/hierarchy4"/>
    <dgm:cxn modelId="{03926E5D-501C-40D2-8968-E5721D1E0DA8}" type="presParOf" srcId="{55A3799D-136D-4D20-9480-95717E42A2F5}" destId="{F189EFCE-49BA-490D-BE3E-A4E8DEB389C3}" srcOrd="1" destOrd="0" presId="urn:microsoft.com/office/officeart/2005/8/layout/hierarchy4"/>
    <dgm:cxn modelId="{0F08768B-52E3-48DD-9296-6392CFEF488D}" type="presParOf" srcId="{55A3799D-136D-4D20-9480-95717E42A2F5}" destId="{43E1202F-0547-44AE-B6E3-78ED84D15DE6}" srcOrd="2" destOrd="0" presId="urn:microsoft.com/office/officeart/2005/8/layout/hierarchy4"/>
    <dgm:cxn modelId="{C015DB76-0DFF-4898-97F3-09DAC5E2C05C}" type="presParOf" srcId="{43E1202F-0547-44AE-B6E3-78ED84D15DE6}" destId="{8A72D732-0CC8-44D2-AAF8-7D22CC39DF55}" srcOrd="0" destOrd="0" presId="urn:microsoft.com/office/officeart/2005/8/layout/hierarchy4"/>
    <dgm:cxn modelId="{779CEE3F-C4AF-4193-BFCE-18010A7D40BF}" type="presParOf" srcId="{43E1202F-0547-44AE-B6E3-78ED84D15DE6}" destId="{3C6EABE6-11C4-46AB-A633-2C33801903CC}" srcOrd="1" destOrd="0" presId="urn:microsoft.com/office/officeart/2005/8/layout/hierarchy4"/>
    <dgm:cxn modelId="{4120366C-F7A0-4771-821B-65B86C8D4481}" type="presParOf" srcId="{7D608ED1-947B-48A6-B639-8EA18F7503BF}" destId="{110A8E5F-8518-48E0-9E9E-8221A9481918}" srcOrd="1" destOrd="0" presId="urn:microsoft.com/office/officeart/2005/8/layout/hierarchy4"/>
    <dgm:cxn modelId="{4BBA6984-750F-4CAB-983A-FB2E22714FBC}" type="presParOf" srcId="{7D608ED1-947B-48A6-B639-8EA18F7503BF}" destId="{2979E05E-2098-43A4-B233-73296A64504D}" srcOrd="2" destOrd="0" presId="urn:microsoft.com/office/officeart/2005/8/layout/hierarchy4"/>
    <dgm:cxn modelId="{99C7F765-CD64-412F-A867-22B8D0D4619F}" type="presParOf" srcId="{2979E05E-2098-43A4-B233-73296A64504D}" destId="{42EBF062-5B42-4B54-87D9-2BD5BD7C7F2E}" srcOrd="0" destOrd="0" presId="urn:microsoft.com/office/officeart/2005/8/layout/hierarchy4"/>
    <dgm:cxn modelId="{CFB4F907-48FA-400D-AC2B-BD89BB40DD71}" type="presParOf" srcId="{2979E05E-2098-43A4-B233-73296A64504D}" destId="{9F35ECC5-5D96-40AB-8130-503258F31242}" srcOrd="1" destOrd="0" presId="urn:microsoft.com/office/officeart/2005/8/layout/hierarchy4"/>
    <dgm:cxn modelId="{38728728-FA71-4BCF-B232-4B010B1DF131}" type="presParOf" srcId="{2979E05E-2098-43A4-B233-73296A64504D}" destId="{69A945AE-985D-42C9-84E0-AA7ACFF94CC6}" srcOrd="2" destOrd="0" presId="urn:microsoft.com/office/officeart/2005/8/layout/hierarchy4"/>
    <dgm:cxn modelId="{A51FD44D-AD71-4152-AEE3-0F747E956C3B}" type="presParOf" srcId="{69A945AE-985D-42C9-84E0-AA7ACFF94CC6}" destId="{84303818-9F30-48E5-A97A-7FD3E85EA7BB}" srcOrd="0" destOrd="0" presId="urn:microsoft.com/office/officeart/2005/8/layout/hierarchy4"/>
    <dgm:cxn modelId="{78AE71D5-B7C9-4E0A-BB1B-F25A7876BB11}" type="presParOf" srcId="{84303818-9F30-48E5-A97A-7FD3E85EA7BB}" destId="{CD121405-3EDA-4C76-9B66-739869C9BF43}" srcOrd="0" destOrd="0" presId="urn:microsoft.com/office/officeart/2005/8/layout/hierarchy4"/>
    <dgm:cxn modelId="{2999A945-C54A-4289-82A5-328D59E89CA0}" type="presParOf" srcId="{84303818-9F30-48E5-A97A-7FD3E85EA7BB}" destId="{32EFE1A3-F83E-4CF5-96C2-BC8718A8F82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4CD207-D050-4054-A905-2AA8C14A88A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89AB11-A983-47C0-8B52-D3A7F34431F8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US" sz="2000" dirty="0" smtClean="0">
              <a:latin typeface="Cambria" panose="02040503050406030204" pitchFamily="18" charset="0"/>
              <a:cs typeface="Arial" panose="020B0604020202020204" pitchFamily="34" charset="0"/>
            </a:rPr>
            <a:t>Board</a:t>
          </a:r>
          <a:endParaRPr lang="en-US" sz="2000" dirty="0"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C92D3598-64C7-4170-8E0A-D16F3ED6E3E6}" type="parTrans" cxnId="{1BD88841-2A44-49E1-A39E-A984802EE20E}">
      <dgm:prSet/>
      <dgm:spPr/>
      <dgm:t>
        <a:bodyPr/>
        <a:lstStyle/>
        <a:p>
          <a:endParaRPr lang="en-US"/>
        </a:p>
      </dgm:t>
    </dgm:pt>
    <dgm:pt modelId="{27F8E440-412F-466D-A715-086E050DF5F4}" type="sibTrans" cxnId="{1BD88841-2A44-49E1-A39E-A984802EE20E}">
      <dgm:prSet/>
      <dgm:spPr/>
      <dgm:t>
        <a:bodyPr/>
        <a:lstStyle/>
        <a:p>
          <a:endParaRPr lang="en-US"/>
        </a:p>
      </dgm:t>
    </dgm:pt>
    <dgm:pt modelId="{8EFF0813-3C8A-49AE-9E21-23DB61B27C0C}">
      <dgm:prSet phldrT="[Text]" custT="1"/>
      <dgm:spPr/>
      <dgm:t>
        <a:bodyPr/>
        <a:lstStyle/>
        <a:p>
          <a:r>
            <a:rPr lang="en-US" sz="1600" dirty="0" smtClean="0">
              <a:latin typeface="Agency FB" panose="020B0503020202020204" pitchFamily="34" charset="0"/>
            </a:rPr>
            <a:t>Appointed Department Heads</a:t>
          </a:r>
          <a:endParaRPr lang="en-US" sz="1600" dirty="0">
            <a:latin typeface="Agency FB" panose="020B0503020202020204" pitchFamily="34" charset="0"/>
          </a:endParaRPr>
        </a:p>
      </dgm:t>
    </dgm:pt>
    <dgm:pt modelId="{2F588BFF-A07F-4D33-9CB7-D5C662B37290}" type="parTrans" cxnId="{F7980846-9A00-428B-9BE7-52B05EF343E6}">
      <dgm:prSet/>
      <dgm:spPr/>
      <dgm:t>
        <a:bodyPr/>
        <a:lstStyle/>
        <a:p>
          <a:endParaRPr lang="en-US"/>
        </a:p>
      </dgm:t>
    </dgm:pt>
    <dgm:pt modelId="{D9A19840-1FF1-4027-BC3F-11884506AF29}" type="sibTrans" cxnId="{F7980846-9A00-428B-9BE7-52B05EF343E6}">
      <dgm:prSet/>
      <dgm:spPr/>
      <dgm:t>
        <a:bodyPr/>
        <a:lstStyle/>
        <a:p>
          <a:endParaRPr lang="en-US"/>
        </a:p>
      </dgm:t>
    </dgm:pt>
    <dgm:pt modelId="{2AD799A0-AFED-4C94-B9D0-5A3E92094A0E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dirty="0" smtClean="0"/>
            <a:t>Other County Officials</a:t>
          </a:r>
          <a:endParaRPr lang="en-US" sz="1600" dirty="0"/>
        </a:p>
      </dgm:t>
    </dgm:pt>
    <dgm:pt modelId="{E6F7026E-C837-4D59-ADEE-D6A6AFE8BA58}" type="parTrans" cxnId="{59C8440E-794F-4DAE-9ABE-9A0A14170653}">
      <dgm:prSet/>
      <dgm:spPr/>
      <dgm:t>
        <a:bodyPr/>
        <a:lstStyle/>
        <a:p>
          <a:endParaRPr lang="en-US"/>
        </a:p>
      </dgm:t>
    </dgm:pt>
    <dgm:pt modelId="{AF825C05-834A-42F4-A33C-EF2617B335D0}" type="sibTrans" cxnId="{59C8440E-794F-4DAE-9ABE-9A0A14170653}">
      <dgm:prSet/>
      <dgm:spPr/>
      <dgm:t>
        <a:bodyPr/>
        <a:lstStyle/>
        <a:p>
          <a:endParaRPr lang="en-US"/>
        </a:p>
      </dgm:t>
    </dgm:pt>
    <dgm:pt modelId="{F71A9E39-E06A-4AAF-A083-AFACB5B1AA73}">
      <dgm:prSet custT="1"/>
      <dgm:spPr>
        <a:solidFill>
          <a:srgbClr val="FFCC99"/>
        </a:solidFill>
      </dgm:spPr>
      <dgm:t>
        <a:bodyPr/>
        <a:lstStyle/>
        <a:p>
          <a:r>
            <a:rPr lang="en-US" sz="1600" b="0" dirty="0" smtClean="0">
              <a:latin typeface="Arial Narrow" panose="020B0606020202030204" pitchFamily="34" charset="0"/>
            </a:rPr>
            <a:t>County Executive</a:t>
          </a:r>
          <a:endParaRPr lang="en-US" sz="1600" b="0" dirty="0">
            <a:latin typeface="Arial Narrow" panose="020B0606020202030204" pitchFamily="34" charset="0"/>
          </a:endParaRPr>
        </a:p>
      </dgm:t>
    </dgm:pt>
    <dgm:pt modelId="{4EFD2DEA-48C1-4E7B-8551-6AF51F22256C}" type="parTrans" cxnId="{338B3059-448E-46C1-A017-7EC5373248D9}">
      <dgm:prSet/>
      <dgm:spPr/>
      <dgm:t>
        <a:bodyPr/>
        <a:lstStyle/>
        <a:p>
          <a:endParaRPr lang="en-US"/>
        </a:p>
      </dgm:t>
    </dgm:pt>
    <dgm:pt modelId="{4BCCD4CC-199B-4D13-8D35-C4D983C131F8}" type="sibTrans" cxnId="{338B3059-448E-46C1-A017-7EC5373248D9}">
      <dgm:prSet/>
      <dgm:spPr/>
      <dgm:t>
        <a:bodyPr/>
        <a:lstStyle/>
        <a:p>
          <a:endParaRPr lang="en-US"/>
        </a:p>
      </dgm:t>
    </dgm:pt>
    <dgm:pt modelId="{9D0F2589-2BC9-483B-B0F3-1C57281B10F9}" type="pres">
      <dgm:prSet presAssocID="{204CD207-D050-4054-A905-2AA8C14A88A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9CE912-E079-40B6-A198-F9FFB76BCF4E}" type="pres">
      <dgm:prSet presAssocID="{DF89AB11-A983-47C0-8B52-D3A7F34431F8}" presName="circ1" presStyleLbl="vennNode1" presStyleIdx="0" presStyleCnt="4"/>
      <dgm:spPr/>
      <dgm:t>
        <a:bodyPr/>
        <a:lstStyle/>
        <a:p>
          <a:endParaRPr lang="en-US"/>
        </a:p>
      </dgm:t>
    </dgm:pt>
    <dgm:pt modelId="{0DBC855D-78B8-4AA9-B42C-B90908831F36}" type="pres">
      <dgm:prSet presAssocID="{DF89AB11-A983-47C0-8B52-D3A7F34431F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56815-3A68-4D23-849C-F2106D0F504F}" type="pres">
      <dgm:prSet presAssocID="{8EFF0813-3C8A-49AE-9E21-23DB61B27C0C}" presName="circ2" presStyleLbl="vennNode1" presStyleIdx="1" presStyleCnt="4" custLinFactNeighborX="33513" custLinFactNeighborY="1241"/>
      <dgm:spPr/>
      <dgm:t>
        <a:bodyPr/>
        <a:lstStyle/>
        <a:p>
          <a:endParaRPr lang="en-US"/>
        </a:p>
      </dgm:t>
    </dgm:pt>
    <dgm:pt modelId="{33C09827-AF28-4042-A274-B53BF2374A8B}" type="pres">
      <dgm:prSet presAssocID="{8EFF0813-3C8A-49AE-9E21-23DB61B27C0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5979D-D446-4549-82F2-E2008E8389DD}" type="pres">
      <dgm:prSet presAssocID="{2AD799A0-AFED-4C94-B9D0-5A3E92094A0E}" presName="circ3" presStyleLbl="vennNode1" presStyleIdx="2" presStyleCnt="4"/>
      <dgm:spPr/>
      <dgm:t>
        <a:bodyPr/>
        <a:lstStyle/>
        <a:p>
          <a:endParaRPr lang="en-US"/>
        </a:p>
      </dgm:t>
    </dgm:pt>
    <dgm:pt modelId="{E46BB21A-D128-4300-A64C-46B0DCFB0B03}" type="pres">
      <dgm:prSet presAssocID="{2AD799A0-AFED-4C94-B9D0-5A3E92094A0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E0508-6C5E-4512-AF64-8841A9DE254B}" type="pres">
      <dgm:prSet presAssocID="{F71A9E39-E06A-4AAF-A083-AFACB5B1AA73}" presName="circ4" presStyleLbl="vennNode1" presStyleIdx="3" presStyleCnt="4" custLinFactNeighborX="-32892" custLinFactNeighborY="-621"/>
      <dgm:spPr/>
      <dgm:t>
        <a:bodyPr/>
        <a:lstStyle/>
        <a:p>
          <a:endParaRPr lang="en-US"/>
        </a:p>
      </dgm:t>
    </dgm:pt>
    <dgm:pt modelId="{CBCF7869-413E-4277-896C-69E44CA94B92}" type="pres">
      <dgm:prSet presAssocID="{F71A9E39-E06A-4AAF-A083-AFACB5B1AA7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B80ED7-2569-4E1B-9551-A20CAC90155D}" type="presOf" srcId="{8EFF0813-3C8A-49AE-9E21-23DB61B27C0C}" destId="{E7456815-3A68-4D23-849C-F2106D0F504F}" srcOrd="0" destOrd="0" presId="urn:microsoft.com/office/officeart/2005/8/layout/venn1"/>
    <dgm:cxn modelId="{C7B2A911-C820-4BBC-B985-9D8D6571E540}" type="presOf" srcId="{DF89AB11-A983-47C0-8B52-D3A7F34431F8}" destId="{0DBC855D-78B8-4AA9-B42C-B90908831F36}" srcOrd="1" destOrd="0" presId="urn:microsoft.com/office/officeart/2005/8/layout/venn1"/>
    <dgm:cxn modelId="{1A75CA42-371C-44E9-885F-F782C328E99D}" type="presOf" srcId="{2AD799A0-AFED-4C94-B9D0-5A3E92094A0E}" destId="{E46BB21A-D128-4300-A64C-46B0DCFB0B03}" srcOrd="1" destOrd="0" presId="urn:microsoft.com/office/officeart/2005/8/layout/venn1"/>
    <dgm:cxn modelId="{C11E4872-CA36-4774-B3B0-E5C4C911B43A}" type="presOf" srcId="{2AD799A0-AFED-4C94-B9D0-5A3E92094A0E}" destId="{54E5979D-D446-4549-82F2-E2008E8389DD}" srcOrd="0" destOrd="0" presId="urn:microsoft.com/office/officeart/2005/8/layout/venn1"/>
    <dgm:cxn modelId="{59C8440E-794F-4DAE-9ABE-9A0A14170653}" srcId="{204CD207-D050-4054-A905-2AA8C14A88A0}" destId="{2AD799A0-AFED-4C94-B9D0-5A3E92094A0E}" srcOrd="2" destOrd="0" parTransId="{E6F7026E-C837-4D59-ADEE-D6A6AFE8BA58}" sibTransId="{AF825C05-834A-42F4-A33C-EF2617B335D0}"/>
    <dgm:cxn modelId="{1BD88841-2A44-49E1-A39E-A984802EE20E}" srcId="{204CD207-D050-4054-A905-2AA8C14A88A0}" destId="{DF89AB11-A983-47C0-8B52-D3A7F34431F8}" srcOrd="0" destOrd="0" parTransId="{C92D3598-64C7-4170-8E0A-D16F3ED6E3E6}" sibTransId="{27F8E440-412F-466D-A715-086E050DF5F4}"/>
    <dgm:cxn modelId="{338B3059-448E-46C1-A017-7EC5373248D9}" srcId="{204CD207-D050-4054-A905-2AA8C14A88A0}" destId="{F71A9E39-E06A-4AAF-A083-AFACB5B1AA73}" srcOrd="3" destOrd="0" parTransId="{4EFD2DEA-48C1-4E7B-8551-6AF51F22256C}" sibTransId="{4BCCD4CC-199B-4D13-8D35-C4D983C131F8}"/>
    <dgm:cxn modelId="{F7980846-9A00-428B-9BE7-52B05EF343E6}" srcId="{204CD207-D050-4054-A905-2AA8C14A88A0}" destId="{8EFF0813-3C8A-49AE-9E21-23DB61B27C0C}" srcOrd="1" destOrd="0" parTransId="{2F588BFF-A07F-4D33-9CB7-D5C662B37290}" sibTransId="{D9A19840-1FF1-4027-BC3F-11884506AF29}"/>
    <dgm:cxn modelId="{19C9714D-1DCE-4C8B-BFE5-356FA8AD37E4}" type="presOf" srcId="{DF89AB11-A983-47C0-8B52-D3A7F34431F8}" destId="{D89CE912-E079-40B6-A198-F9FFB76BCF4E}" srcOrd="0" destOrd="0" presId="urn:microsoft.com/office/officeart/2005/8/layout/venn1"/>
    <dgm:cxn modelId="{8E86E5E5-56D3-439B-ACE3-BBD9142154E2}" type="presOf" srcId="{F71A9E39-E06A-4AAF-A083-AFACB5B1AA73}" destId="{CBCF7869-413E-4277-896C-69E44CA94B92}" srcOrd="1" destOrd="0" presId="urn:microsoft.com/office/officeart/2005/8/layout/venn1"/>
    <dgm:cxn modelId="{D37595B1-2C22-49B4-AFB0-629EDF20F46A}" type="presOf" srcId="{8EFF0813-3C8A-49AE-9E21-23DB61B27C0C}" destId="{33C09827-AF28-4042-A274-B53BF2374A8B}" srcOrd="1" destOrd="0" presId="urn:microsoft.com/office/officeart/2005/8/layout/venn1"/>
    <dgm:cxn modelId="{B7FAD979-A581-4EB7-8C51-F071A10B2AB1}" type="presOf" srcId="{204CD207-D050-4054-A905-2AA8C14A88A0}" destId="{9D0F2589-2BC9-483B-B0F3-1C57281B10F9}" srcOrd="0" destOrd="0" presId="urn:microsoft.com/office/officeart/2005/8/layout/venn1"/>
    <dgm:cxn modelId="{A746BAB2-7480-4F2C-AFD2-E42EC7148A13}" type="presOf" srcId="{F71A9E39-E06A-4AAF-A083-AFACB5B1AA73}" destId="{01AE0508-6C5E-4512-AF64-8841A9DE254B}" srcOrd="0" destOrd="0" presId="urn:microsoft.com/office/officeart/2005/8/layout/venn1"/>
    <dgm:cxn modelId="{C7F836D9-C374-4A0F-8484-DDBCFCE36175}" type="presParOf" srcId="{9D0F2589-2BC9-483B-B0F3-1C57281B10F9}" destId="{D89CE912-E079-40B6-A198-F9FFB76BCF4E}" srcOrd="0" destOrd="0" presId="urn:microsoft.com/office/officeart/2005/8/layout/venn1"/>
    <dgm:cxn modelId="{C511D29A-3B2C-4883-A084-485131F7F5E6}" type="presParOf" srcId="{9D0F2589-2BC9-483B-B0F3-1C57281B10F9}" destId="{0DBC855D-78B8-4AA9-B42C-B90908831F36}" srcOrd="1" destOrd="0" presId="urn:microsoft.com/office/officeart/2005/8/layout/venn1"/>
    <dgm:cxn modelId="{A0EFBFF9-1910-494F-97F7-B76CED73E54F}" type="presParOf" srcId="{9D0F2589-2BC9-483B-B0F3-1C57281B10F9}" destId="{E7456815-3A68-4D23-849C-F2106D0F504F}" srcOrd="2" destOrd="0" presId="urn:microsoft.com/office/officeart/2005/8/layout/venn1"/>
    <dgm:cxn modelId="{006E6F1B-D4E9-4E74-B972-2C73405E3803}" type="presParOf" srcId="{9D0F2589-2BC9-483B-B0F3-1C57281B10F9}" destId="{33C09827-AF28-4042-A274-B53BF2374A8B}" srcOrd="3" destOrd="0" presId="urn:microsoft.com/office/officeart/2005/8/layout/venn1"/>
    <dgm:cxn modelId="{831B6093-09C5-4FD9-9AE0-C2F29909063C}" type="presParOf" srcId="{9D0F2589-2BC9-483B-B0F3-1C57281B10F9}" destId="{54E5979D-D446-4549-82F2-E2008E8389DD}" srcOrd="4" destOrd="0" presId="urn:microsoft.com/office/officeart/2005/8/layout/venn1"/>
    <dgm:cxn modelId="{D8FD624A-035D-4E58-AC1B-C10A9DF05ED3}" type="presParOf" srcId="{9D0F2589-2BC9-483B-B0F3-1C57281B10F9}" destId="{E46BB21A-D128-4300-A64C-46B0DCFB0B03}" srcOrd="5" destOrd="0" presId="urn:microsoft.com/office/officeart/2005/8/layout/venn1"/>
    <dgm:cxn modelId="{AE96A639-8F12-4233-BA42-07398805277C}" type="presParOf" srcId="{9D0F2589-2BC9-483B-B0F3-1C57281B10F9}" destId="{01AE0508-6C5E-4512-AF64-8841A9DE254B}" srcOrd="6" destOrd="0" presId="urn:microsoft.com/office/officeart/2005/8/layout/venn1"/>
    <dgm:cxn modelId="{7E623801-A008-4366-87C1-33B174D26EBE}" type="presParOf" srcId="{9D0F2589-2BC9-483B-B0F3-1C57281B10F9}" destId="{CBCF7869-413E-4277-896C-69E44CA94B92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ABAC0-9EA2-46CE-9F23-A36B7C33BBD7}">
      <dsp:nvSpPr>
        <dsp:cNvPr id="0" name=""/>
        <dsp:cNvSpPr/>
      </dsp:nvSpPr>
      <dsp:spPr>
        <a:xfrm>
          <a:off x="1615891" y="1865048"/>
          <a:ext cx="2274956" cy="196792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Administrative Support</a:t>
          </a:r>
        </a:p>
      </dsp:txBody>
      <dsp:txXfrm>
        <a:off x="1992883" y="2191161"/>
        <a:ext cx="1520972" cy="1315703"/>
      </dsp:txXfrm>
    </dsp:sp>
    <dsp:sp modelId="{DCDBB104-FE01-44AB-B310-BF6580A1C5A0}">
      <dsp:nvSpPr>
        <dsp:cNvPr id="0" name=""/>
        <dsp:cNvSpPr/>
      </dsp:nvSpPr>
      <dsp:spPr>
        <a:xfrm>
          <a:off x="3076098" y="860197"/>
          <a:ext cx="858334" cy="73956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896766-50D4-4FE6-B8B8-A8CBA2A434A4}">
      <dsp:nvSpPr>
        <dsp:cNvPr id="0" name=""/>
        <dsp:cNvSpPr/>
      </dsp:nvSpPr>
      <dsp:spPr>
        <a:xfrm>
          <a:off x="1825447" y="0"/>
          <a:ext cx="1864310" cy="1612847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Planning &amp; Zoning</a:t>
          </a:r>
        </a:p>
      </dsp:txBody>
      <dsp:txXfrm>
        <a:off x="2134403" y="267283"/>
        <a:ext cx="1246398" cy="1078281"/>
      </dsp:txXfrm>
    </dsp:sp>
    <dsp:sp modelId="{1C6C67FF-1E02-4961-9400-827919944B43}">
      <dsp:nvSpPr>
        <dsp:cNvPr id="0" name=""/>
        <dsp:cNvSpPr/>
      </dsp:nvSpPr>
      <dsp:spPr>
        <a:xfrm rot="3691244">
          <a:off x="1265705" y="1015992"/>
          <a:ext cx="858334" cy="73956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81611-F066-485A-A2C5-5B00B953DD20}">
      <dsp:nvSpPr>
        <dsp:cNvPr id="0" name=""/>
        <dsp:cNvSpPr/>
      </dsp:nvSpPr>
      <dsp:spPr>
        <a:xfrm>
          <a:off x="3535237" y="992009"/>
          <a:ext cx="1864310" cy="1612847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Animal Control</a:t>
          </a:r>
        </a:p>
      </dsp:txBody>
      <dsp:txXfrm>
        <a:off x="3844193" y="1259292"/>
        <a:ext cx="1246398" cy="1078281"/>
      </dsp:txXfrm>
    </dsp:sp>
    <dsp:sp modelId="{59B4A0EB-BBB7-42F8-AF48-02611865C231}">
      <dsp:nvSpPr>
        <dsp:cNvPr id="0" name=""/>
        <dsp:cNvSpPr/>
      </dsp:nvSpPr>
      <dsp:spPr>
        <a:xfrm>
          <a:off x="3346319" y="3791607"/>
          <a:ext cx="858334" cy="73956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E6CFA-159D-4A58-909D-E3A5102C0973}">
      <dsp:nvSpPr>
        <dsp:cNvPr id="0" name=""/>
        <dsp:cNvSpPr/>
      </dsp:nvSpPr>
      <dsp:spPr>
        <a:xfrm>
          <a:off x="3535237" y="2942185"/>
          <a:ext cx="1864310" cy="1612847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Board of Review</a:t>
          </a:r>
        </a:p>
      </dsp:txBody>
      <dsp:txXfrm>
        <a:off x="3844193" y="3209468"/>
        <a:ext cx="1246398" cy="1078281"/>
      </dsp:txXfrm>
    </dsp:sp>
    <dsp:sp modelId="{DBB05639-1D6B-4EAC-AF86-A729B51F922C}">
      <dsp:nvSpPr>
        <dsp:cNvPr id="0" name=""/>
        <dsp:cNvSpPr/>
      </dsp:nvSpPr>
      <dsp:spPr>
        <a:xfrm>
          <a:off x="1620125" y="3953613"/>
          <a:ext cx="858334" cy="73956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BA24F-70D1-4938-A0F4-1D4637B47074}">
      <dsp:nvSpPr>
        <dsp:cNvPr id="0" name=""/>
        <dsp:cNvSpPr/>
      </dsp:nvSpPr>
      <dsp:spPr>
        <a:xfrm>
          <a:off x="1825447" y="3935304"/>
          <a:ext cx="1864310" cy="1612847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Supervisor of Assessments</a:t>
          </a:r>
        </a:p>
      </dsp:txBody>
      <dsp:txXfrm>
        <a:off x="2134403" y="4202587"/>
        <a:ext cx="1246398" cy="1078281"/>
      </dsp:txXfrm>
    </dsp:sp>
    <dsp:sp modelId="{D3733392-460A-4529-ABDE-E1F51E6D73E6}">
      <dsp:nvSpPr>
        <dsp:cNvPr id="0" name=""/>
        <dsp:cNvSpPr/>
      </dsp:nvSpPr>
      <dsp:spPr>
        <a:xfrm>
          <a:off x="601977" y="2571568"/>
          <a:ext cx="858334" cy="73956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8D059-A6B6-4592-8348-4565C1A2C811}">
      <dsp:nvSpPr>
        <dsp:cNvPr id="0" name=""/>
        <dsp:cNvSpPr/>
      </dsp:nvSpPr>
      <dsp:spPr>
        <a:xfrm>
          <a:off x="107720" y="2943294"/>
          <a:ext cx="1864310" cy="1612847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GIS Consortium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Veterans Assistance</a:t>
          </a:r>
        </a:p>
      </dsp:txBody>
      <dsp:txXfrm>
        <a:off x="416676" y="3210577"/>
        <a:ext cx="1246398" cy="1078281"/>
      </dsp:txXfrm>
    </dsp:sp>
    <dsp:sp modelId="{6626B865-F17F-4321-813E-F64B6319D8E5}">
      <dsp:nvSpPr>
        <dsp:cNvPr id="0" name=""/>
        <dsp:cNvSpPr/>
      </dsp:nvSpPr>
      <dsp:spPr>
        <a:xfrm>
          <a:off x="107720" y="989790"/>
          <a:ext cx="1864310" cy="1612847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Highway</a:t>
          </a:r>
        </a:p>
      </dsp:txBody>
      <dsp:txXfrm>
        <a:off x="416676" y="1257073"/>
        <a:ext cx="1246398" cy="1078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DBDF7-B802-4869-B868-D26FD92CC9A4}">
      <dsp:nvSpPr>
        <dsp:cNvPr id="0" name=""/>
        <dsp:cNvSpPr/>
      </dsp:nvSpPr>
      <dsp:spPr>
        <a:xfrm rot="19200000">
          <a:off x="19162" y="430723"/>
          <a:ext cx="2338826" cy="1520236"/>
        </a:xfrm>
        <a:prstGeom prst="round2SameRect">
          <a:avLst/>
        </a:prstGeom>
        <a:solidFill>
          <a:srgbClr val="FFCC99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31750" rIns="952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Public Information Officer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117225" y="496254"/>
        <a:ext cx="2190402" cy="1446024"/>
      </dsp:txXfrm>
    </dsp:sp>
    <dsp:sp modelId="{9EEC2A7A-DA45-4359-A984-BCF7A4884A7C}">
      <dsp:nvSpPr>
        <dsp:cNvPr id="0" name=""/>
        <dsp:cNvSpPr/>
      </dsp:nvSpPr>
      <dsp:spPr>
        <a:xfrm>
          <a:off x="3128381" y="479146"/>
          <a:ext cx="2338826" cy="1520236"/>
        </a:xfrm>
        <a:prstGeom prst="round2Same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31750" rIns="952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Liquor Commissioner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3202593" y="553358"/>
        <a:ext cx="2190402" cy="1446024"/>
      </dsp:txXfrm>
    </dsp:sp>
    <dsp:sp modelId="{DA43F996-38AE-4D56-AD2A-082A396C688B}">
      <dsp:nvSpPr>
        <dsp:cNvPr id="0" name=""/>
        <dsp:cNvSpPr/>
      </dsp:nvSpPr>
      <dsp:spPr>
        <a:xfrm rot="2400000">
          <a:off x="6207827" y="521056"/>
          <a:ext cx="2271304" cy="1786035"/>
        </a:xfrm>
        <a:prstGeom prst="round2SameRect">
          <a:avLst/>
        </a:prstGeom>
        <a:solidFill>
          <a:srgbClr val="D9D9D9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31750" rIns="952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Aggregated Utility Program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6266993" y="598044"/>
        <a:ext cx="2096930" cy="16988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13242-1E82-4EF0-BF28-80F4B7BED36E}">
      <dsp:nvSpPr>
        <dsp:cNvPr id="0" name=""/>
        <dsp:cNvSpPr/>
      </dsp:nvSpPr>
      <dsp:spPr>
        <a:xfrm>
          <a:off x="2188034" y="0"/>
          <a:ext cx="2779438" cy="2779399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smtClean="0"/>
            <a:t>Meetings to date</a:t>
          </a:r>
          <a:r>
            <a:rPr lang="en-US" sz="1600" kern="1200" dirty="0" smtClean="0"/>
            <a:t>:</a:t>
          </a:r>
          <a:endParaRPr lang="en-U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 organizational meeting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6 </a:t>
          </a:r>
          <a:r>
            <a:rPr lang="en-US" sz="1600" kern="1200" dirty="0"/>
            <a:t>monthly meetings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3 special meetings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4 study sessions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2595073" y="407034"/>
        <a:ext cx="1965360" cy="1965331"/>
      </dsp:txXfrm>
    </dsp:sp>
    <dsp:sp modelId="{E098F8BC-F0EE-419F-B578-813375F1A65C}">
      <dsp:nvSpPr>
        <dsp:cNvPr id="0" name=""/>
        <dsp:cNvSpPr/>
      </dsp:nvSpPr>
      <dsp:spPr>
        <a:xfrm>
          <a:off x="3618636" y="1853704"/>
          <a:ext cx="2779438" cy="27793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/>
            <a:t>Completed training </a:t>
          </a:r>
          <a:r>
            <a:rPr lang="en-US" sz="1600" kern="1200" dirty="0"/>
            <a:t>on Open Meetings Act, FOIA, ADA, Parliamentary Procedure</a:t>
          </a:r>
        </a:p>
      </dsp:txBody>
      <dsp:txXfrm>
        <a:off x="4025675" y="2260738"/>
        <a:ext cx="1965360" cy="1965331"/>
      </dsp:txXfrm>
    </dsp:sp>
    <dsp:sp modelId="{C9DC04BF-22AC-4E55-B8E6-A1E21A91C189}">
      <dsp:nvSpPr>
        <dsp:cNvPr id="0" name=""/>
        <dsp:cNvSpPr/>
      </dsp:nvSpPr>
      <dsp:spPr>
        <a:xfrm>
          <a:off x="5047546" y="0"/>
          <a:ext cx="2779438" cy="2779399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/>
            <a:t>Compiled agenda </a:t>
          </a:r>
          <a:r>
            <a:rPr lang="en-US" sz="1600" kern="1200" dirty="0"/>
            <a:t>items from county officials for committee consideration</a:t>
          </a:r>
        </a:p>
      </dsp:txBody>
      <dsp:txXfrm>
        <a:off x="5454585" y="407034"/>
        <a:ext cx="1965360" cy="19653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4FAF6-2AF3-4DE3-A039-B2F74E42A1D9}">
      <dsp:nvSpPr>
        <dsp:cNvPr id="0" name=""/>
        <dsp:cNvSpPr/>
      </dsp:nvSpPr>
      <dsp:spPr>
        <a:xfrm>
          <a:off x="986" y="132"/>
          <a:ext cx="8594339" cy="123645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solidFill>
                <a:schemeClr val="tx1"/>
              </a:solidFill>
            </a:rPr>
            <a:t>Joined local leaders in legislative advocacy activities to support state funding for local infrastructure projects, removal of the coal ash site near the Middle Fork River and preservation of city/county funding resources controlled by the state</a:t>
          </a:r>
        </a:p>
      </dsp:txBody>
      <dsp:txXfrm>
        <a:off x="37200" y="36346"/>
        <a:ext cx="8521911" cy="1164025"/>
      </dsp:txXfrm>
    </dsp:sp>
    <dsp:sp modelId="{DA788B39-C916-4F07-8E51-2CDC9E865699}">
      <dsp:nvSpPr>
        <dsp:cNvPr id="0" name=""/>
        <dsp:cNvSpPr/>
      </dsp:nvSpPr>
      <dsp:spPr>
        <a:xfrm>
          <a:off x="986" y="1385140"/>
          <a:ext cx="5614088" cy="1236453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solidFill>
                <a:schemeClr val="tx1"/>
              </a:solidFill>
            </a:rPr>
            <a:t>Participated in intergovernmental </a:t>
          </a:r>
          <a:r>
            <a:rPr lang="en-US" sz="1900" kern="1200" dirty="0" smtClean="0">
              <a:solidFill>
                <a:schemeClr val="tx1"/>
              </a:solidFill>
            </a:rPr>
            <a:t>meetings </a:t>
          </a:r>
          <a:r>
            <a:rPr lang="en-US" sz="1900" kern="1200" dirty="0">
              <a:solidFill>
                <a:schemeClr val="tx1"/>
              </a:solidFill>
            </a:rPr>
            <a:t>for </a:t>
          </a:r>
          <a:r>
            <a:rPr lang="en-US" sz="1900" kern="1200" dirty="0" smtClean="0">
              <a:solidFill>
                <a:schemeClr val="tx1"/>
              </a:solidFill>
            </a:rPr>
            <a:t>review of local </a:t>
          </a:r>
          <a:r>
            <a:rPr lang="en-US" sz="1900" kern="1200" dirty="0">
              <a:solidFill>
                <a:schemeClr val="tx1"/>
              </a:solidFill>
            </a:rPr>
            <a:t>TIF Districts and Enterprise Zones</a:t>
          </a:r>
        </a:p>
      </dsp:txBody>
      <dsp:txXfrm>
        <a:off x="37200" y="1421354"/>
        <a:ext cx="5541660" cy="1164025"/>
      </dsp:txXfrm>
    </dsp:sp>
    <dsp:sp modelId="{0E549F79-0338-43AE-A07A-8688EDF299A5}">
      <dsp:nvSpPr>
        <dsp:cNvPr id="0" name=""/>
        <dsp:cNvSpPr/>
      </dsp:nvSpPr>
      <dsp:spPr>
        <a:xfrm>
          <a:off x="986" y="2770148"/>
          <a:ext cx="2749308" cy="123645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>
              <a:solidFill>
                <a:schemeClr val="tx1"/>
              </a:solidFill>
            </a:rPr>
            <a:t>Completed training on emergency preparedness and watersheds</a:t>
          </a:r>
        </a:p>
      </dsp:txBody>
      <dsp:txXfrm>
        <a:off x="37200" y="2806362"/>
        <a:ext cx="2676880" cy="1164025"/>
      </dsp:txXfrm>
    </dsp:sp>
    <dsp:sp modelId="{8A72D732-0CC8-44D2-AAF8-7D22CC39DF55}">
      <dsp:nvSpPr>
        <dsp:cNvPr id="0" name=""/>
        <dsp:cNvSpPr/>
      </dsp:nvSpPr>
      <dsp:spPr>
        <a:xfrm>
          <a:off x="2865766" y="2770148"/>
          <a:ext cx="2749308" cy="123645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>
              <a:solidFill>
                <a:schemeClr val="tx1"/>
              </a:solidFill>
            </a:rPr>
            <a:t>Discussed international trade with European Union Ambassador</a:t>
          </a:r>
        </a:p>
      </dsp:txBody>
      <dsp:txXfrm>
        <a:off x="2901980" y="2806362"/>
        <a:ext cx="2676880" cy="1164025"/>
      </dsp:txXfrm>
    </dsp:sp>
    <dsp:sp modelId="{42EBF062-5B42-4B54-87D9-2BD5BD7C7F2E}">
      <dsp:nvSpPr>
        <dsp:cNvPr id="0" name=""/>
        <dsp:cNvSpPr/>
      </dsp:nvSpPr>
      <dsp:spPr>
        <a:xfrm>
          <a:off x="5846016" y="1385140"/>
          <a:ext cx="2749308" cy="123645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solidFill>
                <a:schemeClr val="tx1"/>
              </a:solidFill>
            </a:rPr>
            <a:t>Joined Champaign Economic Development Corporation Board</a:t>
          </a:r>
        </a:p>
      </dsp:txBody>
      <dsp:txXfrm>
        <a:off x="5882230" y="1421354"/>
        <a:ext cx="2676880" cy="1164025"/>
      </dsp:txXfrm>
    </dsp:sp>
    <dsp:sp modelId="{CD121405-3EDA-4C76-9B66-739869C9BF43}">
      <dsp:nvSpPr>
        <dsp:cNvPr id="0" name=""/>
        <dsp:cNvSpPr/>
      </dsp:nvSpPr>
      <dsp:spPr>
        <a:xfrm>
          <a:off x="5846016" y="2770148"/>
          <a:ext cx="2749308" cy="123645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>
              <a:solidFill>
                <a:schemeClr val="tx1"/>
              </a:solidFill>
            </a:rPr>
            <a:t>Serve on Champaign </a:t>
          </a:r>
          <a:r>
            <a:rPr lang="en-US" sz="1700" b="0" kern="1200" dirty="0">
              <a:solidFill>
                <a:schemeClr val="tx1"/>
              </a:solidFill>
            </a:rPr>
            <a:t>Community Coalition and New American Welcome Center Advisory Boards</a:t>
          </a:r>
        </a:p>
      </dsp:txBody>
      <dsp:txXfrm>
        <a:off x="5882230" y="2806362"/>
        <a:ext cx="2676880" cy="11640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9CE912-E079-40B6-A198-F9FFB76BCF4E}">
      <dsp:nvSpPr>
        <dsp:cNvPr id="0" name=""/>
        <dsp:cNvSpPr/>
      </dsp:nvSpPr>
      <dsp:spPr>
        <a:xfrm>
          <a:off x="3288982" y="38814"/>
          <a:ext cx="2018347" cy="2018347"/>
        </a:xfrm>
        <a:prstGeom prst="ellipse">
          <a:avLst/>
        </a:prstGeom>
        <a:solidFill>
          <a:srgbClr val="FFC000">
            <a:alpha val="50000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" panose="02040503050406030204" pitchFamily="18" charset="0"/>
              <a:cs typeface="Arial" panose="020B0604020202020204" pitchFamily="34" charset="0"/>
            </a:rPr>
            <a:t>Board</a:t>
          </a:r>
          <a:endParaRPr lang="en-US" sz="2000" kern="1200" dirty="0"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3521868" y="310514"/>
        <a:ext cx="1552574" cy="640437"/>
      </dsp:txXfrm>
    </dsp:sp>
    <dsp:sp modelId="{E7456815-3A68-4D23-849C-F2106D0F504F}">
      <dsp:nvSpPr>
        <dsp:cNvPr id="0" name=""/>
        <dsp:cNvSpPr/>
      </dsp:nvSpPr>
      <dsp:spPr>
        <a:xfrm>
          <a:off x="4858121" y="956592"/>
          <a:ext cx="2018347" cy="20183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gency FB" panose="020B0503020202020204" pitchFamily="34" charset="0"/>
            </a:rPr>
            <a:t>Appointed Department Heads</a:t>
          </a:r>
          <a:endParaRPr lang="en-US" sz="1600" kern="1200" dirty="0">
            <a:latin typeface="Agency FB" panose="020B0503020202020204" pitchFamily="34" charset="0"/>
          </a:endParaRPr>
        </a:p>
      </dsp:txBody>
      <dsp:txXfrm>
        <a:off x="5944923" y="1189478"/>
        <a:ext cx="776287" cy="1552574"/>
      </dsp:txXfrm>
    </dsp:sp>
    <dsp:sp modelId="{54E5979D-D446-4549-82F2-E2008E8389DD}">
      <dsp:nvSpPr>
        <dsp:cNvPr id="0" name=""/>
        <dsp:cNvSpPr/>
      </dsp:nvSpPr>
      <dsp:spPr>
        <a:xfrm>
          <a:off x="3288982" y="1824275"/>
          <a:ext cx="2018347" cy="2018347"/>
        </a:xfrm>
        <a:prstGeom prst="ellipse">
          <a:avLst/>
        </a:prstGeom>
        <a:solidFill>
          <a:srgbClr val="92D050">
            <a:alpha val="50000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Other County Officials</a:t>
          </a:r>
          <a:endParaRPr lang="en-US" sz="1600" kern="1200" dirty="0"/>
        </a:p>
      </dsp:txBody>
      <dsp:txXfrm>
        <a:off x="3521868" y="2930484"/>
        <a:ext cx="1552574" cy="640437"/>
      </dsp:txXfrm>
    </dsp:sp>
    <dsp:sp modelId="{01AE0508-6C5E-4512-AF64-8841A9DE254B}">
      <dsp:nvSpPr>
        <dsp:cNvPr id="0" name=""/>
        <dsp:cNvSpPr/>
      </dsp:nvSpPr>
      <dsp:spPr>
        <a:xfrm>
          <a:off x="1732377" y="919010"/>
          <a:ext cx="2018347" cy="2018347"/>
        </a:xfrm>
        <a:prstGeom prst="ellipse">
          <a:avLst/>
        </a:prstGeom>
        <a:solidFill>
          <a:srgbClr val="FFCC99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Arial Narrow" panose="020B0606020202030204" pitchFamily="34" charset="0"/>
            </a:rPr>
            <a:t>County Executive</a:t>
          </a:r>
          <a:endParaRPr lang="en-US" sz="1600" b="0" kern="1200" dirty="0">
            <a:latin typeface="Arial Narrow" panose="020B0606020202030204" pitchFamily="34" charset="0"/>
          </a:endParaRPr>
        </a:p>
      </dsp:txBody>
      <dsp:txXfrm>
        <a:off x="1887634" y="1151897"/>
        <a:ext cx="776287" cy="1552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A1DBC-2DFA-4D61-889B-7FE378A18F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F8DBD-6027-4191-B8FD-CF7FA0869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68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.champaign.il.us/CountyExecutive/Appointments.ph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Annual Report to the County Board from the County Executive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Darlene A. Kloeppel, County Executive</a:t>
            </a:r>
          </a:p>
          <a:p>
            <a:r>
              <a:rPr lang="en-US" sz="2400" dirty="0">
                <a:solidFill>
                  <a:schemeClr val="tx1"/>
                </a:solidFill>
              </a:rPr>
              <a:t>May 23, 2019</a:t>
            </a:r>
          </a:p>
        </p:txBody>
      </p:sp>
    </p:spTree>
    <p:extLst>
      <p:ext uri="{BB962C8B-B14F-4D97-AF65-F5344CB8AC3E}">
        <p14:creationId xmlns:p14="http://schemas.microsoft.com/office/powerpoint/2010/main" val="132833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Office of the County Executive</a:t>
            </a:r>
            <a:br>
              <a:rPr lang="en-US" dirty="0"/>
            </a:b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Statutory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453" y="1654005"/>
            <a:ext cx="4641115" cy="51538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County Administration </a:t>
            </a:r>
            <a:r>
              <a:rPr lang="en-US" dirty="0"/>
              <a:t>– </a:t>
            </a:r>
            <a:r>
              <a:rPr lang="en-US" u="sng" dirty="0" smtClean="0"/>
              <a:t>executes </a:t>
            </a:r>
            <a:r>
              <a:rPr lang="en-US" u="sng" dirty="0"/>
              <a:t>the Board’s resolutions</a:t>
            </a:r>
            <a:r>
              <a:rPr lang="en-US" dirty="0"/>
              <a:t> through day-to-day coordination with and support for elected county </a:t>
            </a:r>
            <a:r>
              <a:rPr lang="en-US" dirty="0" smtClean="0"/>
              <a:t>officials.  To date:</a:t>
            </a:r>
            <a:endParaRPr lang="en-US" dirty="0"/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Orientation for newly elected county officials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Administrative, facilities and IT support (recent improvements include HR support for supervisors; Art Bartell Road sidewalk; new courthouse parking gate and public </a:t>
            </a:r>
            <a:r>
              <a:rPr lang="en-US" dirty="0" smtClean="0"/>
              <a:t>storage </a:t>
            </a:r>
            <a:r>
              <a:rPr lang="en-US" dirty="0"/>
              <a:t>lockers; upgraded </a:t>
            </a:r>
            <a:r>
              <a:rPr lang="en-US" dirty="0" smtClean="0"/>
              <a:t>Kronos payroll </a:t>
            </a:r>
            <a:r>
              <a:rPr lang="en-US" dirty="0"/>
              <a:t>software)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Due to significant staff turnover, provided temporary </a:t>
            </a:r>
            <a:r>
              <a:rPr lang="en-US" dirty="0" smtClean="0"/>
              <a:t>staff and training for </a:t>
            </a:r>
            <a:r>
              <a:rPr lang="en-US" dirty="0"/>
              <a:t>Clerk’s Office for </a:t>
            </a:r>
            <a:r>
              <a:rPr lang="en-US" dirty="0" smtClean="0"/>
              <a:t>2019 municipal </a:t>
            </a:r>
            <a:r>
              <a:rPr lang="en-US" dirty="0"/>
              <a:t>elections and tax cycle activities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Oversight of departments not under other officials (see diagram)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Finalized County Nursing Home sale</a:t>
            </a:r>
          </a:p>
          <a:p>
            <a:pPr marL="685800" lvl="1"/>
            <a:endParaRPr lang="en-US" dirty="0"/>
          </a:p>
          <a:p>
            <a:endParaRPr lang="en-US" dirty="0"/>
          </a:p>
        </p:txBody>
      </p:sp>
      <p:sp>
        <p:nvSpPr>
          <p:cNvPr id="11" name="Arrow: Bent 10">
            <a:extLst>
              <a:ext uri="{FF2B5EF4-FFF2-40B4-BE49-F238E27FC236}">
                <a16:creationId xmlns:a16="http://schemas.microsoft.com/office/drawing/2014/main" id="{09ABCB57-33AF-45AB-9571-2E6F47B3A871}"/>
              </a:ext>
            </a:extLst>
          </p:cNvPr>
          <p:cNvSpPr/>
          <p:nvPr/>
        </p:nvSpPr>
        <p:spPr>
          <a:xfrm rot="5400000" flipH="1">
            <a:off x="8957237" y="1892557"/>
            <a:ext cx="1739727" cy="2541919"/>
          </a:xfrm>
          <a:prstGeom prst="bentArrow">
            <a:avLst>
              <a:gd name="adj1" fmla="val 8276"/>
              <a:gd name="adj2" fmla="val 17495"/>
              <a:gd name="adj3" fmla="val 20069"/>
              <a:gd name="adj4" fmla="val 43750"/>
            </a:avLst>
          </a:prstGeom>
          <a:gradFill flip="none" rotWithShape="1">
            <a:gsLst>
              <a:gs pos="0">
                <a:srgbClr val="286D9F">
                  <a:tint val="66000"/>
                  <a:satMod val="160000"/>
                </a:srgbClr>
              </a:gs>
              <a:gs pos="50000">
                <a:srgbClr val="286D9F">
                  <a:tint val="44500"/>
                  <a:satMod val="160000"/>
                </a:srgbClr>
              </a:gs>
              <a:gs pos="100000">
                <a:srgbClr val="286D9F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9247592"/>
              </p:ext>
            </p:extLst>
          </p:nvPr>
        </p:nvGraphicFramePr>
        <p:xfrm>
          <a:off x="4971009" y="1185499"/>
          <a:ext cx="5507269" cy="554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CD62635A-66B9-4516-8B8C-2CB44CBB0573}"/>
              </a:ext>
            </a:extLst>
          </p:cNvPr>
          <p:cNvGrpSpPr/>
          <p:nvPr/>
        </p:nvGrpSpPr>
        <p:grpSpPr>
          <a:xfrm>
            <a:off x="9577270" y="199347"/>
            <a:ext cx="2454626" cy="2094307"/>
            <a:chOff x="1523019" y="1789833"/>
            <a:chExt cx="2274956" cy="1967929"/>
          </a:xfrm>
          <a:solidFill>
            <a:srgbClr val="286D9F"/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84A71E6E-0585-401B-A6E0-E89298FA5A0C}"/>
                </a:ext>
              </a:extLst>
            </p:cNvPr>
            <p:cNvSpPr/>
            <p:nvPr/>
          </p:nvSpPr>
          <p:spPr>
            <a:xfrm>
              <a:off x="1523019" y="1789833"/>
              <a:ext cx="2274956" cy="1967929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A341A5B0-FAA3-4818-9D7C-F9F720F9104E}"/>
                </a:ext>
              </a:extLst>
            </p:cNvPr>
            <p:cNvSpPr txBox="1"/>
            <p:nvPr/>
          </p:nvSpPr>
          <p:spPr>
            <a:xfrm>
              <a:off x="1690311" y="2115946"/>
              <a:ext cx="2008386" cy="131570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/>
              <a:r>
                <a:rPr lang="en-US" sz="1400" b="1" dirty="0">
                  <a:solidFill>
                    <a:schemeClr val="tx1"/>
                  </a:solidFill>
                </a:rPr>
                <a:t>Payroll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lvl="0" algn="ctr"/>
              <a:r>
                <a:rPr lang="en-US" sz="1400" b="1" dirty="0">
                  <a:solidFill>
                    <a:schemeClr val="tx1"/>
                  </a:solidFill>
                </a:rPr>
                <a:t>Human Resources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lvl="0" algn="ctr"/>
              <a:r>
                <a:rPr lang="en-US" sz="1400" b="1" dirty="0">
                  <a:solidFill>
                    <a:schemeClr val="tx1"/>
                  </a:solidFill>
                </a:rPr>
                <a:t>Risk Management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lvl="0" algn="ctr"/>
              <a:r>
                <a:rPr lang="en-US" sz="1400" b="1" dirty="0" smtClean="0">
                  <a:solidFill>
                    <a:schemeClr val="tx1"/>
                  </a:solidFill>
                </a:rPr>
                <a:t>Information Technology </a:t>
              </a:r>
              <a:r>
                <a:rPr lang="en-US" sz="1400" b="1" dirty="0">
                  <a:solidFill>
                    <a:schemeClr val="tx1"/>
                  </a:solidFill>
                </a:rPr>
                <a:t>Purchasing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lvl="0" algn="ctr"/>
              <a:r>
                <a:rPr lang="en-US" sz="1400" b="1" dirty="0">
                  <a:solidFill>
                    <a:schemeClr val="tx1"/>
                  </a:solidFill>
                </a:rPr>
                <a:t>Budgeting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lvl="0" algn="ctr"/>
              <a:r>
                <a:rPr lang="en-US" sz="1400" b="1" dirty="0">
                  <a:solidFill>
                    <a:schemeClr val="tx1"/>
                  </a:solidFill>
                </a:rPr>
                <a:t>Facilities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5C44F78-2515-4C46-95B6-AC869E06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10</a:t>
            </a:fld>
            <a:endParaRPr lang="en-US" sz="1400" dirty="0">
              <a:solidFill>
                <a:srgbClr val="286D9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3063" y="5987441"/>
            <a:ext cx="3231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Monthly service reports are in Board committee minutes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919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County Executive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ther County Executive Responsibilities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6105981"/>
              </p:ext>
            </p:extLst>
          </p:nvPr>
        </p:nvGraphicFramePr>
        <p:xfrm>
          <a:off x="677862" y="2160588"/>
          <a:ext cx="7639419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 Same Side Corner Rectangle 2"/>
          <p:cNvSpPr/>
          <p:nvPr/>
        </p:nvSpPr>
        <p:spPr>
          <a:xfrm rot="21065289">
            <a:off x="5313385" y="4772417"/>
            <a:ext cx="2179040" cy="1359650"/>
          </a:xfrm>
          <a:prstGeom prst="round2Same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FOIA Officer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 rot="735871">
            <a:off x="1875148" y="4639110"/>
            <a:ext cx="2622423" cy="1633103"/>
          </a:xfrm>
          <a:prstGeom prst="round2SameRect">
            <a:avLst/>
          </a:prstGeom>
          <a:solidFill>
            <a:srgbClr val="D9D9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Representative at Community Events</a:t>
            </a:r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644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Office of the County Executive</a:t>
            </a:r>
            <a:br>
              <a:rPr lang="en-US" dirty="0"/>
            </a:b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Statutory responsibilities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53265"/>
            <a:ext cx="8842447" cy="447518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County Appointments </a:t>
            </a:r>
            <a:r>
              <a:rPr lang="en-US" b="1" dirty="0" smtClean="0"/>
              <a:t>– </a:t>
            </a:r>
            <a:r>
              <a:rPr lang="en-US" sz="1600" u="sng" dirty="0" smtClean="0"/>
              <a:t>appoints </a:t>
            </a:r>
            <a:r>
              <a:rPr lang="en-US" sz="1600" u="sng" dirty="0"/>
              <a:t>persons to serve terms of office</a:t>
            </a:r>
            <a:r>
              <a:rPr lang="en-US" sz="1600" dirty="0"/>
              <a:t> on various boards, commissions and </a:t>
            </a:r>
            <a:r>
              <a:rPr lang="en-US" sz="1600" dirty="0" smtClean="0"/>
              <a:t>districts, with advice &amp; consent of the County Board. The Executive encourages diversity of gender, age, race, geography, and other characteristics within pools of qualified applicants. Of 47 </a:t>
            </a:r>
            <a:r>
              <a:rPr lang="en-US" sz="1600" dirty="0"/>
              <a:t>appointments to date, only </a:t>
            </a:r>
            <a:r>
              <a:rPr lang="en-US" sz="1600" dirty="0" smtClean="0"/>
              <a:t>3 </a:t>
            </a:r>
            <a:r>
              <a:rPr lang="en-US" sz="1600" dirty="0"/>
              <a:t>vacancies had multiple </a:t>
            </a:r>
            <a:r>
              <a:rPr lang="en-US" sz="1600" dirty="0" smtClean="0"/>
              <a:t>applicants: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16082"/>
              </p:ext>
            </p:extLst>
          </p:nvPr>
        </p:nvGraphicFramePr>
        <p:xfrm>
          <a:off x="1320241" y="2875644"/>
          <a:ext cx="7736077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277">
                  <a:extLst>
                    <a:ext uri="{9D8B030D-6E8A-4147-A177-3AD203B41FA5}">
                      <a16:colId xmlns:a16="http://schemas.microsoft.com/office/drawing/2014/main" val="1180521478"/>
                    </a:ext>
                  </a:extLst>
                </a:gridCol>
                <a:gridCol w="4161800">
                  <a:extLst>
                    <a:ext uri="{9D8B030D-6E8A-4147-A177-3AD203B41FA5}">
                      <a16:colId xmlns:a16="http://schemas.microsoft.com/office/drawing/2014/main" val="954479329"/>
                    </a:ext>
                  </a:extLst>
                </a:gridCol>
              </a:tblGrid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 Board of Health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 Lincoln Legacy Committee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71701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 Board of Review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2E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 MLK, Jr Celebration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Committee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2EC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163310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 Cemetery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Association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 Mental Health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Board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85325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 C-U Mass Transit District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2E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 Re-Entry Council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2EC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56818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 Community</a:t>
                      </a:r>
                      <a:r>
                        <a:rPr lang="en-US" sz="1400" b="0" baseline="0" dirty="0" smtClean="0"/>
                        <a:t> Action Board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 Region 8 HSTP Policy Group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234891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 Drainage Districts</a:t>
                      </a:r>
                      <a:endParaRPr lang="en-US" sz="1400" dirty="0"/>
                    </a:p>
                  </a:txBody>
                  <a:tcPr>
                    <a:solidFill>
                      <a:srgbClr val="D2EC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Regional</a:t>
                      </a:r>
                      <a:r>
                        <a:rPr lang="en-US" sz="1400" baseline="0" dirty="0" smtClean="0"/>
                        <a:t> Planning Commission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998314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Eastern IL Economic Dev.</a:t>
                      </a:r>
                      <a:r>
                        <a:rPr lang="en-US" sz="1400" baseline="0" dirty="0" smtClean="0"/>
                        <a:t> Authority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Rural Transit Advisory Group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443972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Farmland Assessment Review Board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U-C Sanitary District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615429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 Fire Protection Districts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Visit</a:t>
                      </a:r>
                      <a:r>
                        <a:rPr lang="en-US" sz="1400" baseline="0" dirty="0" smtClean="0"/>
                        <a:t> Champaign County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116174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Head Start Policy Council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Water Districts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768220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Lincoln</a:t>
                      </a:r>
                      <a:r>
                        <a:rPr lang="en-US" sz="1400" baseline="0" dirty="0" smtClean="0"/>
                        <a:t> Heritage RC &amp; 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WIOA 17 Policy Council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96472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28382" y="6228448"/>
            <a:ext cx="6526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See </a:t>
            </a:r>
            <a:r>
              <a:rPr lang="en-US" sz="1600" dirty="0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www.co.champaign.il.us/CountyExecutive/Appointments.php</a:t>
            </a:r>
            <a:r>
              <a:rPr lang="en-US" sz="1600" dirty="0"/>
              <a:t> 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001C56AF-7E06-40F7-BEA9-1E166D78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421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12</a:t>
            </a:fld>
            <a:endParaRPr lang="en-US" sz="1400" dirty="0">
              <a:solidFill>
                <a:srgbClr val="286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16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9950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Office of the County Executive</a:t>
            </a:r>
            <a:br>
              <a:rPr lang="en-US" dirty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Statutory responsibilities</a:t>
            </a:r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322610"/>
              </p:ext>
            </p:extLst>
          </p:nvPr>
        </p:nvGraphicFramePr>
        <p:xfrm>
          <a:off x="995103" y="1539550"/>
          <a:ext cx="10015020" cy="4633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2011" y="5171182"/>
            <a:ext cx="23513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date, the Executive has concurred with all board resolutions and broken no tie votes.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5103" y="3787980"/>
            <a:ext cx="23242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Statistics regarding admin staff support for board meetings appear in the monthly Executive’s HR report to the Committee of the Whole.</a:t>
            </a:r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E7299466-DB50-4CD8-A984-2CE1E363E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421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13</a:t>
            </a:fld>
            <a:endParaRPr lang="en-US" sz="1400" dirty="0">
              <a:solidFill>
                <a:srgbClr val="286D9F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CAE1E7-74F8-4CFA-9F85-A970F07700FD}"/>
              </a:ext>
            </a:extLst>
          </p:cNvPr>
          <p:cNvSpPr txBox="1">
            <a:spLocks/>
          </p:cNvSpPr>
          <p:nvPr/>
        </p:nvSpPr>
        <p:spPr>
          <a:xfrm>
            <a:off x="677335" y="1610427"/>
            <a:ext cx="2083010" cy="105333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Board Meetings </a:t>
            </a:r>
            <a:r>
              <a:rPr lang="en-US" sz="1800" dirty="0" smtClean="0">
                <a:solidFill>
                  <a:schemeClr val="tx1"/>
                </a:solidFill>
              </a:rPr>
              <a:t>- </a:t>
            </a:r>
            <a:r>
              <a:rPr lang="en-US" sz="1800" u="sng" dirty="0" smtClean="0">
                <a:solidFill>
                  <a:schemeClr val="tx1"/>
                </a:solidFill>
              </a:rPr>
              <a:t>presides over County </a:t>
            </a:r>
            <a:r>
              <a:rPr lang="en-US" sz="1800" u="sng" dirty="0">
                <a:solidFill>
                  <a:schemeClr val="tx1"/>
                </a:solidFill>
              </a:rPr>
              <a:t>Board </a:t>
            </a:r>
            <a:r>
              <a:rPr lang="en-US" sz="1800" u="sng" dirty="0" smtClean="0">
                <a:solidFill>
                  <a:schemeClr val="tx1"/>
                </a:solidFill>
              </a:rPr>
              <a:t>meetings</a:t>
            </a:r>
            <a:r>
              <a:rPr lang="en-US" sz="1800" dirty="0" smtClean="0">
                <a:solidFill>
                  <a:schemeClr val="tx1"/>
                </a:solidFill>
              </a:rPr>
              <a:t>.         </a:t>
            </a:r>
            <a:endParaRPr lang="en-US" sz="1800" dirty="0">
              <a:solidFill>
                <a:schemeClr val="tx1"/>
              </a:solidFill>
            </a:endParaRPr>
          </a:p>
          <a:p>
            <a:pPr algn="ctr"/>
            <a:endParaRPr lang="en-US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234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the County Executive</a:t>
            </a:r>
            <a:br>
              <a:rPr lang="en-US" dirty="0"/>
            </a:b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Statutory responsibilities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629549"/>
            <a:ext cx="8596668" cy="5153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Intergovernmental Agreements -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the Board’s approval, the Executive: </a:t>
            </a:r>
            <a:br>
              <a:rPr lang="en-US" dirty="0"/>
            </a:br>
            <a:endParaRPr lang="en-US" sz="400" dirty="0"/>
          </a:p>
          <a:p>
            <a:pPr lvl="1"/>
            <a:r>
              <a:rPr lang="en-US" sz="1800" dirty="0"/>
              <a:t>entered into 2 new </a:t>
            </a:r>
            <a:r>
              <a:rPr lang="en-US" sz="1800" u="sng" dirty="0"/>
              <a:t>intergovernmental agreements</a:t>
            </a:r>
            <a:r>
              <a:rPr lang="en-US" sz="1800" dirty="0"/>
              <a:t> that benefit our community residents for animal spaying/neutering and for hazardous waste recycling </a:t>
            </a:r>
            <a:br>
              <a:rPr lang="en-US" sz="1800" dirty="0"/>
            </a:br>
            <a:endParaRPr lang="en-US" sz="400" dirty="0"/>
          </a:p>
          <a:p>
            <a:pPr lvl="1"/>
            <a:r>
              <a:rPr lang="en-US" sz="1800" u="sng" dirty="0"/>
              <a:t>represents the county</a:t>
            </a:r>
            <a:r>
              <a:rPr lang="en-US" sz="1800" dirty="0"/>
              <a:t> at these continuing intergovernmental partnerships: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Willard Airport Advisory Committee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Champaign-Ford Regional Office of Education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Geographic Information Systems (GIS) Consortium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Local Emergency Planning Committee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METCAD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Metropolitan Intergovernmental Council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Regional Emergency </a:t>
            </a:r>
            <a:r>
              <a:rPr lang="en-US" sz="1600" dirty="0" smtClean="0"/>
              <a:t>Coordination Group</a:t>
            </a:r>
            <a:endParaRPr lang="en-US" sz="16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Workforce Innovation and Opportunities Area 17 (5-county area)</a:t>
            </a:r>
          </a:p>
          <a:p>
            <a:pPr lvl="1"/>
            <a:endParaRPr lang="en-US" dirty="0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0A1AD637-24FE-4E44-8368-1509D0C97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421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14</a:t>
            </a:fld>
            <a:endParaRPr lang="en-US" sz="1400" dirty="0">
              <a:solidFill>
                <a:srgbClr val="286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935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0750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Office of the County Executive</a:t>
            </a:r>
            <a:br>
              <a:rPr lang="en-US" dirty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Statutory responsibilities</a:t>
            </a:r>
            <a:r>
              <a:rPr lang="en-US" dirty="0"/>
              <a:t/>
            </a:r>
            <a:br>
              <a:rPr lang="en-US" dirty="0"/>
            </a:br>
            <a:r>
              <a:rPr lang="en-US" sz="1800" b="1" dirty="0">
                <a:solidFill>
                  <a:schemeClr val="tx1"/>
                </a:solidFill>
              </a:rPr>
              <a:t>Economic Development </a:t>
            </a:r>
            <a:r>
              <a:rPr lang="en-US" sz="1800" dirty="0">
                <a:solidFill>
                  <a:schemeClr val="tx1"/>
                </a:solidFill>
              </a:rPr>
              <a:t>– The Executive </a:t>
            </a:r>
            <a:r>
              <a:rPr lang="en-US" sz="1800" u="sng" dirty="0">
                <a:solidFill>
                  <a:schemeClr val="tx1"/>
                </a:solidFill>
              </a:rPr>
              <a:t>represents the County</a:t>
            </a:r>
            <a:r>
              <a:rPr lang="en-US" sz="1800" dirty="0">
                <a:solidFill>
                  <a:schemeClr val="tx1"/>
                </a:solidFill>
              </a:rPr>
              <a:t> in promoting economic growth and a thriving community.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708787"/>
              </p:ext>
            </p:extLst>
          </p:nvPr>
        </p:nvGraphicFramePr>
        <p:xfrm>
          <a:off x="677863" y="2360815"/>
          <a:ext cx="8596312" cy="400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99F48155-2DC3-446F-84C0-D688B123B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421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15</a:t>
            </a:fld>
            <a:endParaRPr lang="en-US" sz="1400" dirty="0">
              <a:solidFill>
                <a:srgbClr val="286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39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19200"/>
          </a:xfrm>
        </p:spPr>
        <p:txBody>
          <a:bodyPr>
            <a:normAutofit/>
          </a:bodyPr>
          <a:lstStyle/>
          <a:p>
            <a:r>
              <a:rPr lang="en-US" dirty="0"/>
              <a:t>Office of the County Executive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 Progress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98842"/>
            <a:ext cx="8596668" cy="45956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Partnerships </a:t>
            </a:r>
            <a:r>
              <a:rPr lang="en-US" dirty="0">
                <a:solidFill>
                  <a:schemeClr val="tx1"/>
                </a:solidFill>
              </a:rPr>
              <a:t>with the University of Illinois through student involvement in county business (e.g., Economic Consulting student group is helping with strategic planning and other projects planned for fall 2019)</a:t>
            </a:r>
            <a:br>
              <a:rPr lang="en-US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Quarterly Executive outreach meetings with township, village, commission and district officials (began May 22)</a:t>
            </a:r>
            <a:br>
              <a:rPr lang="en-US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County Executive presence at community events and parades (summer 2019)</a:t>
            </a:r>
            <a:br>
              <a:rPr lang="en-US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Proposal for upgrading property assessment software that will allow direct entry of all county township assessor data by the township (June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>
                <a:solidFill>
                  <a:schemeClr val="tx1"/>
                </a:solidFill>
              </a:rPr>
              <a:t>An offer to join Vermilion County and local municipalities in a land bank to return to the private market properties that end up in county ownership (to ELUC in May)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FF88904-FAF7-4362-82BD-2140A5C46C93}"/>
              </a:ext>
            </a:extLst>
          </p:cNvPr>
          <p:cNvSpPr txBox="1">
            <a:spLocks/>
          </p:cNvSpPr>
          <p:nvPr/>
        </p:nvSpPr>
        <p:spPr>
          <a:xfrm>
            <a:off x="5694125" y="6451449"/>
            <a:ext cx="3487197" cy="3524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Continued on the next slide…</a:t>
            </a:r>
            <a:endParaRPr lang="en-US" sz="1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6507C85F-82E6-4393-9AAF-F30D5B700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421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16</a:t>
            </a:fld>
            <a:endParaRPr lang="en-US" sz="1400" dirty="0">
              <a:solidFill>
                <a:srgbClr val="286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009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2535"/>
            <a:ext cx="8596668" cy="706016"/>
          </a:xfrm>
        </p:spPr>
        <p:txBody>
          <a:bodyPr>
            <a:normAutofit/>
          </a:bodyPr>
          <a:lstStyle/>
          <a:p>
            <a:r>
              <a:rPr lang="en-US" sz="3200" dirty="0"/>
              <a:t>Office of the County Executive</a:t>
            </a:r>
            <a:endParaRPr 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2740"/>
            <a:ext cx="9119809" cy="50839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Additional on-line and on-site staff upskilling; monthly supervisor training offered at Brookens and the Courthouse; and a pilot Employee Assistance Program for the remainder of 2019 (June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An interdepartmental grant proposal 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>
                <a:solidFill>
                  <a:schemeClr val="tx1"/>
                </a:solidFill>
              </a:rPr>
              <a:t>neighborhood nuisance cleanup projects around the county (summer 2020)</a:t>
            </a:r>
            <a:br>
              <a:rPr lang="en-US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Exploration of </a:t>
            </a:r>
            <a:r>
              <a:rPr lang="en-US" dirty="0" smtClean="0">
                <a:solidFill>
                  <a:schemeClr val="tx1"/>
                </a:solidFill>
              </a:rPr>
              <a:t>an intergovernmental </a:t>
            </a:r>
            <a:r>
              <a:rPr lang="en-US" dirty="0">
                <a:solidFill>
                  <a:schemeClr val="tx1"/>
                </a:solidFill>
              </a:rPr>
              <a:t>agreement with Urbana to share IT support </a:t>
            </a:r>
            <a:r>
              <a:rPr lang="en-US" dirty="0" smtClean="0">
                <a:solidFill>
                  <a:schemeClr val="tx1"/>
                </a:solidFill>
              </a:rPr>
              <a:t>services (summer 2019)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Exploration of </a:t>
            </a:r>
            <a:r>
              <a:rPr lang="en-US" dirty="0" smtClean="0">
                <a:solidFill>
                  <a:schemeClr val="tx1"/>
                </a:solidFill>
              </a:rPr>
              <a:t>an intergovernmental </a:t>
            </a:r>
            <a:r>
              <a:rPr lang="en-US" dirty="0">
                <a:solidFill>
                  <a:schemeClr val="tx1"/>
                </a:solidFill>
              </a:rPr>
              <a:t>agreement with Champaign to partner with Champaign Diversity Advancement Program (CDAP) for active recruitment, mentoring and contracting with local minority-, women- and veteran-owned businesses for county </a:t>
            </a:r>
            <a:r>
              <a:rPr lang="en-US" dirty="0" smtClean="0">
                <a:solidFill>
                  <a:schemeClr val="tx1"/>
                </a:solidFill>
              </a:rPr>
              <a:t>contracts (summer 2019)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6E172E-603C-47AA-ABBB-E7A7B895B5C5}"/>
              </a:ext>
            </a:extLst>
          </p:cNvPr>
          <p:cNvSpPr txBox="1">
            <a:spLocks/>
          </p:cNvSpPr>
          <p:nvPr/>
        </p:nvSpPr>
        <p:spPr>
          <a:xfrm>
            <a:off x="677334" y="1158551"/>
            <a:ext cx="8596668" cy="5582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 Progress (cont.)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- 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92A69CAE-D7BC-4FBB-98C8-8A6E7558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421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17</a:t>
            </a:fld>
            <a:endParaRPr lang="en-US" sz="1400" dirty="0">
              <a:solidFill>
                <a:srgbClr val="286D9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33352" y="6323689"/>
            <a:ext cx="3357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Continued on the next slide…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49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Champaign County Government</a:t>
            </a:r>
            <a:br>
              <a:rPr lang="en-US" dirty="0" smtClean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In Progress (cont.)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678489" y="2480153"/>
            <a:ext cx="6814158" cy="397523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760700"/>
              </p:ext>
            </p:extLst>
          </p:nvPr>
        </p:nvGraphicFramePr>
        <p:xfrm>
          <a:off x="677334" y="2573946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18519" y="1739725"/>
            <a:ext cx="88386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Draft of a </a:t>
            </a:r>
            <a:r>
              <a:rPr lang="en-US" u="sng" dirty="0"/>
              <a:t>6-year county governance </a:t>
            </a:r>
            <a:r>
              <a:rPr lang="en-US" u="sng" dirty="0" smtClean="0"/>
              <a:t>strategic plan</a:t>
            </a:r>
            <a:r>
              <a:rPr lang="en-US" dirty="0" smtClean="0"/>
              <a:t>, tied </a:t>
            </a:r>
            <a:r>
              <a:rPr lang="en-US" dirty="0"/>
              <a:t>to financial forecast, facility and IT needs, department goals and Board priorities </a:t>
            </a:r>
            <a:r>
              <a:rPr lang="en-US" dirty="0" smtClean="0"/>
              <a:t>(June Study Session)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99967" y="2943615"/>
            <a:ext cx="132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Citizens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5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Office of the County Executive</a:t>
            </a:r>
            <a:br>
              <a:rPr lang="en-US" dirty="0"/>
            </a:b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Statutory responsibilities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0809"/>
            <a:ext cx="9530356" cy="4697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County </a:t>
            </a:r>
            <a:r>
              <a:rPr lang="en-US" b="1" dirty="0" smtClean="0"/>
              <a:t>Board Report </a:t>
            </a:r>
            <a:r>
              <a:rPr lang="en-US" b="1" dirty="0"/>
              <a:t>– </a:t>
            </a:r>
            <a:r>
              <a:rPr lang="en-US" dirty="0"/>
              <a:t>The Executive </a:t>
            </a:r>
            <a:r>
              <a:rPr lang="en-US" u="sng" dirty="0"/>
              <a:t>annually reports to the County Board </a:t>
            </a:r>
            <a:r>
              <a:rPr lang="en-US" dirty="0"/>
              <a:t>on the affairs of the county, including its future financial </a:t>
            </a:r>
            <a:r>
              <a:rPr lang="en-US" dirty="0" smtClean="0"/>
              <a:t>needs, </a:t>
            </a:r>
            <a:r>
              <a:rPr lang="en-US" dirty="0"/>
              <a:t>and </a:t>
            </a:r>
            <a:r>
              <a:rPr lang="en-US" u="sng" dirty="0"/>
              <a:t>prepares the annual county budget </a:t>
            </a:r>
            <a:r>
              <a:rPr lang="en-US" dirty="0"/>
              <a:t>for Board approval.  </a:t>
            </a:r>
            <a:br>
              <a:rPr lang="en-US" dirty="0"/>
            </a:br>
            <a:endParaRPr lang="en-US" sz="1000" dirty="0"/>
          </a:p>
          <a:p>
            <a:pPr lvl="1"/>
            <a:r>
              <a:rPr lang="en-US" dirty="0" smtClean="0"/>
              <a:t>APRIL 18 - The Executive’s Deputy </a:t>
            </a:r>
            <a:r>
              <a:rPr lang="en-US" dirty="0"/>
              <a:t>Director of Finance gave the 5-year Financial Forecast to the County </a:t>
            </a:r>
            <a:r>
              <a:rPr lang="en-US" dirty="0" smtClean="0"/>
              <a:t>Board.  </a:t>
            </a:r>
          </a:p>
          <a:p>
            <a:pPr lvl="1"/>
            <a:r>
              <a:rPr lang="en-US" dirty="0" smtClean="0"/>
              <a:t>MAY 23 – The County Executive’s Report to the Board covers the affairs of the county.</a:t>
            </a:r>
            <a:endParaRPr lang="en-US" dirty="0"/>
          </a:p>
          <a:p>
            <a:pPr lvl="1"/>
            <a:r>
              <a:rPr lang="en-US" dirty="0" smtClean="0"/>
              <a:t>JUNE 20 – Draft of the Champaign County 6-year </a:t>
            </a:r>
            <a:r>
              <a:rPr lang="en-US" dirty="0"/>
              <a:t>S</a:t>
            </a:r>
            <a:r>
              <a:rPr lang="en-US" dirty="0" smtClean="0"/>
              <a:t>trategic Plan </a:t>
            </a:r>
            <a:r>
              <a:rPr lang="en-US" dirty="0"/>
              <a:t>that will </a:t>
            </a:r>
            <a:r>
              <a:rPr lang="en-US" dirty="0" smtClean="0"/>
              <a:t>help lay </a:t>
            </a:r>
            <a:r>
              <a:rPr lang="en-US" dirty="0"/>
              <a:t>the framework for 2020 budget </a:t>
            </a:r>
            <a:r>
              <a:rPr lang="en-US" dirty="0" smtClean="0"/>
              <a:t>cycle, </a:t>
            </a:r>
            <a:r>
              <a:rPr lang="en-US" dirty="0"/>
              <a:t>which begins in July. </a:t>
            </a:r>
            <a:r>
              <a:rPr lang="en-US" dirty="0" smtClean="0"/>
              <a:t> Financial and </a:t>
            </a:r>
            <a:r>
              <a:rPr lang="en-US" dirty="0"/>
              <a:t>operational areas </a:t>
            </a:r>
            <a:r>
              <a:rPr lang="en-US" dirty="0" smtClean="0"/>
              <a:t>to be covered further </a:t>
            </a:r>
            <a:r>
              <a:rPr lang="en-US" dirty="0"/>
              <a:t>in the strategic </a:t>
            </a:r>
            <a:r>
              <a:rPr lang="en-US" dirty="0" smtClean="0"/>
              <a:t>plan:</a:t>
            </a:r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Workforce recruitment and retention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Facilities and technology </a:t>
            </a:r>
            <a:r>
              <a:rPr lang="en-US" sz="1600" dirty="0" smtClean="0"/>
              <a:t>infrastructure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(with </a:t>
            </a:r>
            <a:r>
              <a:rPr lang="en-US" sz="1600" dirty="0" smtClean="0"/>
              <a:t>focus on deferred maintenance, </a:t>
            </a:r>
            <a:r>
              <a:rPr lang="en-US" sz="1600" dirty="0"/>
              <a:t>consolidation of the two jails and upgrading IT)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Stabilizing revenues to cover increasing operational expenses and rebuild reserves</a:t>
            </a:r>
          </a:p>
          <a:p>
            <a:endParaRPr lang="en-US" dirty="0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5376B3FF-BEE2-463B-BDBC-C214B8C3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2</a:t>
            </a:fld>
            <a:endParaRPr lang="en-US" sz="1400" dirty="0">
              <a:solidFill>
                <a:srgbClr val="286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9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97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Champaign County Government</a:t>
            </a:r>
            <a:br>
              <a:rPr lang="en-US" dirty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aseline County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Workforce Data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18816289"/>
              </p:ext>
            </p:extLst>
          </p:nvPr>
        </p:nvGraphicFramePr>
        <p:xfrm>
          <a:off x="5612039" y="1951939"/>
          <a:ext cx="418447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239">
                  <a:extLst>
                    <a:ext uri="{9D8B030D-6E8A-4147-A177-3AD203B41FA5}">
                      <a16:colId xmlns:a16="http://schemas.microsoft.com/office/drawing/2014/main" val="1704732904"/>
                    </a:ext>
                  </a:extLst>
                </a:gridCol>
                <a:gridCol w="2092239">
                  <a:extLst>
                    <a:ext uri="{9D8B030D-6E8A-4147-A177-3AD203B41FA5}">
                      <a16:colId xmlns:a16="http://schemas.microsoft.com/office/drawing/2014/main" val="2327385009"/>
                    </a:ext>
                  </a:extLst>
                </a:gridCol>
              </a:tblGrid>
              <a:tr h="325676"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  <a:r>
                        <a:rPr lang="en-US" baseline="0" dirty="0"/>
                        <a:t> of 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19745"/>
                  </a:ext>
                </a:extLst>
              </a:tr>
              <a:tr h="325676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  <a:r>
                        <a:rPr lang="en-US" baseline="0" dirty="0"/>
                        <a:t>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93156"/>
                  </a:ext>
                </a:extLst>
              </a:tr>
              <a:tr h="325676">
                <a:tc>
                  <a:txBody>
                    <a:bodyPr/>
                    <a:lstStyle/>
                    <a:p>
                      <a:r>
                        <a:rPr lang="en-US" dirty="0"/>
                        <a:t>Lowest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635685"/>
                  </a:ext>
                </a:extLst>
              </a:tr>
              <a:tr h="325676">
                <a:tc>
                  <a:txBody>
                    <a:bodyPr/>
                    <a:lstStyle/>
                    <a:p>
                      <a:r>
                        <a:rPr lang="en-US" dirty="0"/>
                        <a:t>Highest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932901"/>
                  </a:ext>
                </a:extLst>
              </a:tr>
              <a:tr h="325676">
                <a:tc>
                  <a:txBody>
                    <a:bodyPr/>
                    <a:lstStyle/>
                    <a:p>
                      <a:r>
                        <a:rPr lang="en-US" dirty="0"/>
                        <a:t>Average</a:t>
                      </a:r>
                      <a:r>
                        <a:rPr lang="en-US" baseline="0" dirty="0"/>
                        <a:t>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235034"/>
                  </a:ext>
                </a:extLst>
              </a:tr>
              <a:tr h="325676">
                <a:tc>
                  <a:txBody>
                    <a:bodyPr/>
                    <a:lstStyle/>
                    <a:p>
                      <a:r>
                        <a:rPr lang="en-US" dirty="0"/>
                        <a:t>Median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742023"/>
                  </a:ext>
                </a:extLst>
              </a:tr>
              <a:tr h="325676">
                <a:tc>
                  <a:txBody>
                    <a:bodyPr/>
                    <a:lstStyle/>
                    <a:p>
                      <a:r>
                        <a:rPr lang="en-US" dirty="0"/>
                        <a:t>Mode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963094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65200362"/>
              </p:ext>
            </p:extLst>
          </p:nvPr>
        </p:nvGraphicFramePr>
        <p:xfrm>
          <a:off x="425886" y="1787818"/>
          <a:ext cx="4860098" cy="4401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2977">
                  <a:extLst>
                    <a:ext uri="{9D8B030D-6E8A-4147-A177-3AD203B41FA5}">
                      <a16:colId xmlns:a16="http://schemas.microsoft.com/office/drawing/2014/main" val="4124509019"/>
                    </a:ext>
                  </a:extLst>
                </a:gridCol>
                <a:gridCol w="919612">
                  <a:extLst>
                    <a:ext uri="{9D8B030D-6E8A-4147-A177-3AD203B41FA5}">
                      <a16:colId xmlns:a16="http://schemas.microsoft.com/office/drawing/2014/main" val="1893258868"/>
                    </a:ext>
                  </a:extLst>
                </a:gridCol>
                <a:gridCol w="871211">
                  <a:extLst>
                    <a:ext uri="{9D8B030D-6E8A-4147-A177-3AD203B41FA5}">
                      <a16:colId xmlns:a16="http://schemas.microsoft.com/office/drawing/2014/main" val="1679628743"/>
                    </a:ext>
                  </a:extLst>
                </a:gridCol>
                <a:gridCol w="851851">
                  <a:extLst>
                    <a:ext uri="{9D8B030D-6E8A-4147-A177-3AD203B41FA5}">
                      <a16:colId xmlns:a16="http://schemas.microsoft.com/office/drawing/2014/main" val="1471109649"/>
                    </a:ext>
                  </a:extLst>
                </a:gridCol>
                <a:gridCol w="794447">
                  <a:extLst>
                    <a:ext uri="{9D8B030D-6E8A-4147-A177-3AD203B41FA5}">
                      <a16:colId xmlns:a16="http://schemas.microsoft.com/office/drawing/2014/main" val="1139472046"/>
                    </a:ext>
                  </a:extLst>
                </a:gridCol>
              </a:tblGrid>
              <a:tr h="6474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2018-</a:t>
                      </a:r>
                    </a:p>
                    <a:p>
                      <a:pPr algn="ctr" fontAlgn="b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Reg Positions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Total Changes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Departing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Changes as % of Staff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05851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Auditor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50%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466957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Circuit Clerk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086712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Circuit Court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23%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538150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Coroner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40%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273209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County Boards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58390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County Clerk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164%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92286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Executive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93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967495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Sheriff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157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234147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State's Attorney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72076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Treasurer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184213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32 departures; 9 went to other county depts.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027392"/>
                  </a:ext>
                </a:extLst>
              </a:tr>
              <a:tr h="374039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Executive departures include highway winter </a:t>
                      </a:r>
                      <a:r>
                        <a:rPr lang="en-US" sz="1200" b="1" u="none" strike="noStrike" dirty="0" smtClean="0">
                          <a:effectLst/>
                        </a:rPr>
                        <a:t>workers.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F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34552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24149" y="4694794"/>
            <a:ext cx="41844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/>
              <a:t>Historically higher turnover rate in even years.</a:t>
            </a:r>
          </a:p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/>
              <a:t>Current highest concentration of departures with 5-15 years tenure. </a:t>
            </a:r>
          </a:p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/>
              <a:t>Upward trend over </a:t>
            </a:r>
            <a:r>
              <a:rPr lang="en-US" dirty="0" smtClean="0"/>
              <a:t>past 10 </a:t>
            </a:r>
            <a:r>
              <a:rPr lang="en-US" dirty="0"/>
              <a:t>years of departures of tenured employees.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17249" y="6369134"/>
            <a:ext cx="2628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   Does not include </a:t>
            </a:r>
            <a:r>
              <a:rPr lang="en-US" sz="1600" i="1" dirty="0" err="1"/>
              <a:t>CCRPC</a:t>
            </a:r>
            <a:endParaRPr lang="en-US" sz="1600" i="1" dirty="0"/>
          </a:p>
        </p:txBody>
      </p:sp>
      <p:sp>
        <p:nvSpPr>
          <p:cNvPr id="11" name="Slide Number Placeholder 9">
            <a:extLst>
              <a:ext uri="{FF2B5EF4-FFF2-40B4-BE49-F238E27FC236}">
                <a16:creationId xmlns:a16="http://schemas.microsoft.com/office/drawing/2014/main" id="{CC26CA74-6509-4F56-934E-44FDBDEA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3</a:t>
            </a:fld>
            <a:endParaRPr lang="en-US" sz="1400" dirty="0">
              <a:solidFill>
                <a:srgbClr val="286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3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Champaign County Government</a:t>
            </a:r>
            <a:br>
              <a:rPr lang="en-US" dirty="0"/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Snapshot County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Workforce Data – April 2019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39996738"/>
              </p:ext>
            </p:extLst>
          </p:nvPr>
        </p:nvGraphicFramePr>
        <p:xfrm>
          <a:off x="1117048" y="2001032"/>
          <a:ext cx="3682653" cy="2855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6746">
                  <a:extLst>
                    <a:ext uri="{9D8B030D-6E8A-4147-A177-3AD203B41FA5}">
                      <a16:colId xmlns:a16="http://schemas.microsoft.com/office/drawing/2014/main" val="4054586231"/>
                    </a:ext>
                  </a:extLst>
                </a:gridCol>
                <a:gridCol w="1026226">
                  <a:extLst>
                    <a:ext uri="{9D8B030D-6E8A-4147-A177-3AD203B41FA5}">
                      <a16:colId xmlns:a16="http://schemas.microsoft.com/office/drawing/2014/main" val="3525075820"/>
                    </a:ext>
                  </a:extLst>
                </a:gridCol>
                <a:gridCol w="1389681">
                  <a:extLst>
                    <a:ext uri="{9D8B030D-6E8A-4147-A177-3AD203B41FA5}">
                      <a16:colId xmlns:a16="http://schemas.microsoft.com/office/drawing/2014/main" val="1284637795"/>
                    </a:ext>
                  </a:extLst>
                </a:gridCol>
              </a:tblGrid>
              <a:tr h="356992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COUNTY*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EMPLOYEES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887556"/>
                  </a:ext>
                </a:extLst>
              </a:tr>
              <a:tr h="35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HISPANIC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767748"/>
                  </a:ext>
                </a:extLst>
              </a:tr>
              <a:tr h="35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WHITE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77%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85%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701696"/>
                  </a:ext>
                </a:extLst>
              </a:tr>
              <a:tr h="35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AA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704089"/>
                  </a:ext>
                </a:extLst>
              </a:tr>
              <a:tr h="35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ASIAN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67085"/>
                  </a:ext>
                </a:extLst>
              </a:tr>
              <a:tr h="35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AM IND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279836"/>
                  </a:ext>
                </a:extLst>
              </a:tr>
              <a:tr h="35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2+ RACES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18328"/>
                  </a:ext>
                </a:extLst>
              </a:tr>
              <a:tr h="35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NON-WHITE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980242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36138826"/>
              </p:ext>
            </p:extLst>
          </p:nvPr>
        </p:nvGraphicFramePr>
        <p:xfrm>
          <a:off x="5563787" y="3429000"/>
          <a:ext cx="3432130" cy="1039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1384">
                  <a:extLst>
                    <a:ext uri="{9D8B030D-6E8A-4147-A177-3AD203B41FA5}">
                      <a16:colId xmlns:a16="http://schemas.microsoft.com/office/drawing/2014/main" val="3830878717"/>
                    </a:ext>
                  </a:extLst>
                </a:gridCol>
                <a:gridCol w="1196342">
                  <a:extLst>
                    <a:ext uri="{9D8B030D-6E8A-4147-A177-3AD203B41FA5}">
                      <a16:colId xmlns:a16="http://schemas.microsoft.com/office/drawing/2014/main" val="3765535747"/>
                    </a:ext>
                  </a:extLst>
                </a:gridCol>
                <a:gridCol w="1294404">
                  <a:extLst>
                    <a:ext uri="{9D8B030D-6E8A-4147-A177-3AD203B41FA5}">
                      <a16:colId xmlns:a16="http://schemas.microsoft.com/office/drawing/2014/main" val="3723419291"/>
                    </a:ext>
                  </a:extLst>
                </a:gridCol>
              </a:tblGrid>
              <a:tr h="3465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COUNTY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EMPLOYEES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34147"/>
                  </a:ext>
                </a:extLst>
              </a:tr>
              <a:tr h="346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MALE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97346"/>
                  </a:ext>
                </a:extLst>
              </a:tr>
              <a:tr h="346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FEMALE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49%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39%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15841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16840" y="5208482"/>
            <a:ext cx="3782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2713" algn="l"/>
              </a:tabLst>
            </a:pPr>
            <a:r>
              <a:rPr lang="en-US" sz="1400" b="1" dirty="0"/>
              <a:t>*	Persons of color are more concentrated </a:t>
            </a:r>
          </a:p>
          <a:p>
            <a:pPr>
              <a:tabLst>
                <a:tab pos="112713" algn="l"/>
              </a:tabLst>
            </a:pPr>
            <a:r>
              <a:rPr lang="en-US" sz="1400" b="1" dirty="0"/>
              <a:t>	in urban districts of the county.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3788" y="2117891"/>
            <a:ext cx="3432129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512763" algn="l"/>
                <a:tab pos="1828800" algn="l"/>
              </a:tabLst>
            </a:pPr>
            <a:r>
              <a:rPr lang="en-US" sz="1600" dirty="0"/>
              <a:t>Ages 	17-34		158</a:t>
            </a:r>
          </a:p>
          <a:p>
            <a:pPr>
              <a:tabLst>
                <a:tab pos="512763" algn="l"/>
                <a:tab pos="1828800" algn="l"/>
              </a:tabLst>
            </a:pPr>
            <a:r>
              <a:rPr lang="en-US" sz="1600" dirty="0"/>
              <a:t>Ages 	35-49		207</a:t>
            </a:r>
          </a:p>
          <a:p>
            <a:pPr>
              <a:tabLst>
                <a:tab pos="512763" algn="l"/>
                <a:tab pos="1828800" algn="l"/>
              </a:tabLst>
            </a:pPr>
            <a:r>
              <a:rPr lang="en-US" sz="1600" dirty="0"/>
              <a:t>Ages 	50 and over		210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334B340-BAFB-4FB8-8709-86DAF4EB7636}"/>
              </a:ext>
            </a:extLst>
          </p:cNvPr>
          <p:cNvCxnSpPr/>
          <p:nvPr/>
        </p:nvCxnSpPr>
        <p:spPr>
          <a:xfrm>
            <a:off x="1113853" y="4493841"/>
            <a:ext cx="36669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A5E8D3D8-A0A2-4D88-A5C0-DC62AB7C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4</a:t>
            </a:fld>
            <a:endParaRPr lang="en-US" sz="1400" dirty="0">
              <a:solidFill>
                <a:srgbClr val="286D9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623EA6-302B-4991-BF07-1E7426F9494D}"/>
              </a:ext>
            </a:extLst>
          </p:cNvPr>
          <p:cNvSpPr txBox="1"/>
          <p:nvPr/>
        </p:nvSpPr>
        <p:spPr>
          <a:xfrm>
            <a:off x="9317249" y="6281452"/>
            <a:ext cx="2628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   Does not include </a:t>
            </a:r>
            <a:r>
              <a:rPr lang="en-US" sz="1600" i="1" dirty="0" err="1"/>
              <a:t>CCRPC</a:t>
            </a:r>
            <a:endParaRPr lang="en-US" sz="16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323563" y="5047989"/>
            <a:ext cx="3993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Monthly employment transaction information can be found in the Executive’s monthly HR report to the County Board.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5250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54973" cy="132080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Champaign County Government</a:t>
            </a:r>
            <a:br>
              <a:rPr lang="en-US" dirty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County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Facilities Inventory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482661"/>
              </p:ext>
            </p:extLst>
          </p:nvPr>
        </p:nvGraphicFramePr>
        <p:xfrm>
          <a:off x="6096000" y="2116983"/>
          <a:ext cx="5140038" cy="921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5379">
                  <a:extLst>
                    <a:ext uri="{9D8B030D-6E8A-4147-A177-3AD203B41FA5}">
                      <a16:colId xmlns:a16="http://schemas.microsoft.com/office/drawing/2014/main" val="1658386684"/>
                    </a:ext>
                  </a:extLst>
                </a:gridCol>
                <a:gridCol w="1732084">
                  <a:extLst>
                    <a:ext uri="{9D8B030D-6E8A-4147-A177-3AD203B41FA5}">
                      <a16:colId xmlns:a16="http://schemas.microsoft.com/office/drawing/2014/main" val="3919643343"/>
                    </a:ext>
                  </a:extLst>
                </a:gridCol>
                <a:gridCol w="1152575">
                  <a:extLst>
                    <a:ext uri="{9D8B030D-6E8A-4147-A177-3AD203B41FA5}">
                      <a16:colId xmlns:a16="http://schemas.microsoft.com/office/drawing/2014/main" val="3183990337"/>
                    </a:ext>
                  </a:extLst>
                </a:gridCol>
              </a:tblGrid>
              <a:tr h="2323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Building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Total Sq. Ft.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541580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Courthouse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46,839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678858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Courthouse Addition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99,500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454391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146,339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543143"/>
                  </a:ext>
                </a:extLst>
              </a:tr>
            </a:tbl>
          </a:graphicData>
        </a:graphic>
      </p:graphicFrame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E57F25B6-7D41-47C5-AE87-5769800B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5</a:t>
            </a:fld>
            <a:endParaRPr lang="en-US" sz="1400" dirty="0">
              <a:solidFill>
                <a:srgbClr val="286D9F"/>
              </a:solidFill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A9A90FB6-12B6-4EFA-BD56-708189D8CD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352651"/>
              </p:ext>
            </p:extLst>
          </p:nvPr>
        </p:nvGraphicFramePr>
        <p:xfrm>
          <a:off x="448407" y="1377867"/>
          <a:ext cx="5490042" cy="5132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408">
                  <a:extLst>
                    <a:ext uri="{9D8B030D-6E8A-4147-A177-3AD203B41FA5}">
                      <a16:colId xmlns:a16="http://schemas.microsoft.com/office/drawing/2014/main" val="1658386684"/>
                    </a:ext>
                  </a:extLst>
                </a:gridCol>
                <a:gridCol w="1924154">
                  <a:extLst>
                    <a:ext uri="{9D8B030D-6E8A-4147-A177-3AD203B41FA5}">
                      <a16:colId xmlns:a16="http://schemas.microsoft.com/office/drawing/2014/main" val="3919643343"/>
                    </a:ext>
                  </a:extLst>
                </a:gridCol>
                <a:gridCol w="1181480">
                  <a:extLst>
                    <a:ext uri="{9D8B030D-6E8A-4147-A177-3AD203B41FA5}">
                      <a16:colId xmlns:a16="http://schemas.microsoft.com/office/drawing/2014/main" val="3183990337"/>
                    </a:ext>
                  </a:extLst>
                </a:gridCol>
              </a:tblGrid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Building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Total Sq. Ft.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541580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Sheriff/Correctional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Cntr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204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55,000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543143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Adult Detention Facility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502 S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Liermann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57,000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27539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Juvenile Detention Facility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400 Art Bartell Drive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31,000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79910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Brookens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1700 S Washington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93,060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105818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ILEAS Training Center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144,500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75190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ILEAS Boiler House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Rear, 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1,200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45982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Highway Garage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Rear, 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240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475885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ESADA Garage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Rear, 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4,800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735910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Sheriff Garage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Rear, 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10,800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723204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Highway Garage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Rear, 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6,000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165198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Old Salt Building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Rear, 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1,440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037303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Highway Salt Dome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Rear, 1701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7,854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050589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Emergency Operation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Cntr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1905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19,600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65308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Animal Control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210 S Art Bartell Road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4,500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455551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Highway Fleet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Maint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1605 E Main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43,975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304443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Coroner’s Office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202 Art Bartell Road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5,750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56447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Election Supply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202 Art Bartell Road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5,895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12285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Physical Plant Shop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202 Art Bartell Road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11,956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939010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Nursing Home Storage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202 Art Bartell Road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1,444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611883"/>
                  </a:ext>
                </a:extLst>
              </a:tr>
              <a:tr h="2444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652,353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824248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13ECAB2-AF89-4FB4-9F64-448A3A79E8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273294"/>
              </p:ext>
            </p:extLst>
          </p:nvPr>
        </p:nvGraphicFramePr>
        <p:xfrm>
          <a:off x="6095999" y="3621773"/>
          <a:ext cx="5140037" cy="707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9986">
                  <a:extLst>
                    <a:ext uri="{9D8B030D-6E8A-4147-A177-3AD203B41FA5}">
                      <a16:colId xmlns:a16="http://schemas.microsoft.com/office/drawing/2014/main" val="1658386684"/>
                    </a:ext>
                  </a:extLst>
                </a:gridCol>
                <a:gridCol w="1160051">
                  <a:extLst>
                    <a:ext uri="{9D8B030D-6E8A-4147-A177-3AD203B41FA5}">
                      <a16:colId xmlns:a16="http://schemas.microsoft.com/office/drawing/2014/main" val="3183990337"/>
                    </a:ext>
                  </a:extLst>
                </a:gridCol>
              </a:tblGrid>
              <a:tr h="2323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Other assets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Total Sq. Ft.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541580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County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maintained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landscape, 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 parking lots and sidewalks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44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acres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0" marR="5797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799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75748" y="4551818"/>
            <a:ext cx="29561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year 1 of a 10-year deferred maintenance plan to catch up with needed facility projects. This plan does not include the downtown jail facility.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13568"/>
            <a:ext cx="8596668" cy="9269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Champaign County Government</a:t>
            </a:r>
            <a:br>
              <a:rPr lang="en-US" dirty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County Information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Systems Inventory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325928"/>
              </p:ext>
            </p:extLst>
          </p:nvPr>
        </p:nvGraphicFramePr>
        <p:xfrm>
          <a:off x="534954" y="1587995"/>
          <a:ext cx="9107809" cy="2257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466">
                  <a:extLst>
                    <a:ext uri="{9D8B030D-6E8A-4147-A177-3AD203B41FA5}">
                      <a16:colId xmlns:a16="http://schemas.microsoft.com/office/drawing/2014/main" val="2633921673"/>
                    </a:ext>
                  </a:extLst>
                </a:gridCol>
                <a:gridCol w="2842788">
                  <a:extLst>
                    <a:ext uri="{9D8B030D-6E8A-4147-A177-3AD203B41FA5}">
                      <a16:colId xmlns:a16="http://schemas.microsoft.com/office/drawing/2014/main" val="4230595996"/>
                    </a:ext>
                  </a:extLst>
                </a:gridCol>
                <a:gridCol w="2209045">
                  <a:extLst>
                    <a:ext uri="{9D8B030D-6E8A-4147-A177-3AD203B41FA5}">
                      <a16:colId xmlns:a16="http://schemas.microsoft.com/office/drawing/2014/main" val="4183968708"/>
                    </a:ext>
                  </a:extLst>
                </a:gridCol>
                <a:gridCol w="2318510">
                  <a:extLst>
                    <a:ext uri="{9D8B030D-6E8A-4147-A177-3AD203B41FA5}">
                      <a16:colId xmlns:a16="http://schemas.microsoft.com/office/drawing/2014/main" val="1440543817"/>
                    </a:ext>
                  </a:extLst>
                </a:gridCol>
              </a:tblGrid>
              <a:tr h="149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AS400 Platform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System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Purpose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Date Acquired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948103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Accounting System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AP/AR/budgeting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mgmt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1970s,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incl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ERP2020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11616"/>
                  </a:ext>
                </a:extLst>
              </a:tr>
              <a:tr h="1706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Animal Control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record keeping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1980s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261555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Appointments System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board appt tracking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25412"/>
                  </a:ext>
                </a:extLst>
              </a:tr>
              <a:tr h="1635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JANO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justice case management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24013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Law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Enforcement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Records Mgmt.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record keeping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1980s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353438"/>
                  </a:ext>
                </a:extLst>
              </a:tr>
              <a:tr h="1919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New World Aegis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jail management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2003; incl in Tyler2019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054711"/>
                  </a:ext>
                </a:extLst>
              </a:tr>
              <a:tr h="1777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Property Tax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assessment records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1980s;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incl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DEVNET2019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3745"/>
                  </a:ext>
                </a:extLst>
              </a:tr>
              <a:tr h="1635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Purchasing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vouchers/PO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1970s; incl ERP2020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46076"/>
                  </a:ext>
                </a:extLst>
              </a:tr>
              <a:tr h="149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AS400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Website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external communication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14978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68659" y="2453185"/>
            <a:ext cx="1665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Italicized </a:t>
            </a:r>
            <a:r>
              <a:rPr lang="en-US" dirty="0"/>
              <a:t>items have critical component concerns; some are in progress with replacement/upgrade for 2019-2020 as noted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8AB2A89-0B45-4DB6-9A0A-F7A8EB45D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6</a:t>
            </a:fld>
            <a:endParaRPr lang="en-US" sz="1400" dirty="0">
              <a:solidFill>
                <a:srgbClr val="286D9F"/>
              </a:solidFill>
            </a:endParaRP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D4D1D15B-9FE0-4AC2-BBEB-E89F33D8EE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391593"/>
              </p:ext>
            </p:extLst>
          </p:nvPr>
        </p:nvGraphicFramePr>
        <p:xfrm>
          <a:off x="534954" y="4035652"/>
          <a:ext cx="9107809" cy="2470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9359">
                  <a:extLst>
                    <a:ext uri="{9D8B030D-6E8A-4147-A177-3AD203B41FA5}">
                      <a16:colId xmlns:a16="http://schemas.microsoft.com/office/drawing/2014/main" val="2633921673"/>
                    </a:ext>
                  </a:extLst>
                </a:gridCol>
                <a:gridCol w="2851841">
                  <a:extLst>
                    <a:ext uri="{9D8B030D-6E8A-4147-A177-3AD203B41FA5}">
                      <a16:colId xmlns:a16="http://schemas.microsoft.com/office/drawing/2014/main" val="4230595996"/>
                    </a:ext>
                  </a:extLst>
                </a:gridCol>
                <a:gridCol w="2236206">
                  <a:extLst>
                    <a:ext uri="{9D8B030D-6E8A-4147-A177-3AD203B41FA5}">
                      <a16:colId xmlns:a16="http://schemas.microsoft.com/office/drawing/2014/main" val="4183968708"/>
                    </a:ext>
                  </a:extLst>
                </a:gridCol>
                <a:gridCol w="2300403">
                  <a:extLst>
                    <a:ext uri="{9D8B030D-6E8A-4147-A177-3AD203B41FA5}">
                      <a16:colId xmlns:a16="http://schemas.microsoft.com/office/drawing/2014/main" val="1440543817"/>
                    </a:ext>
                  </a:extLst>
                </a:gridCol>
              </a:tblGrid>
              <a:tr h="149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Op. Sys. Platforms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 smtClean="0">
                          <a:effectLst/>
                        </a:rPr>
                        <a:t>System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 smtClean="0">
                          <a:effectLst/>
                        </a:rPr>
                        <a:t>Purpose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 smtClean="0">
                          <a:effectLst/>
                        </a:rPr>
                        <a:t>Date Acquired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918948103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Excel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CAFR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financial reporting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Manual;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incl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ERP2020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8811616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Linux/MySQL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Electronic Pollbook System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voting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972400"/>
                  </a:ext>
                </a:extLst>
              </a:tr>
              <a:tr h="1706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MS Access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County Clerk Office Mgmt.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vital records/licensing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7261555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On premise SQL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Kronos </a:t>
                      </a:r>
                      <a:r>
                        <a:rPr lang="en-US" sz="1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WFC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HR/timekeeping/payroll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2007; incl in Kronos2019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8025412"/>
                  </a:ext>
                </a:extLst>
              </a:tr>
              <a:tr h="1635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SQL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Document Recording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real estate documents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1980s; regular upgrades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0024013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SQL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Property Tax and </a:t>
                      </a:r>
                      <a:r>
                        <a:rPr lang="en-US" sz="1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CAMA</a:t>
                      </a:r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(</a:t>
                      </a:r>
                      <a:r>
                        <a:rPr lang="en-US" sz="1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DEVNET</a:t>
                      </a:r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assessment records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1353438"/>
                  </a:ext>
                </a:extLst>
              </a:tr>
              <a:tr h="1919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SQL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Voter Registration system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voter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3054711"/>
                  </a:ext>
                </a:extLst>
              </a:tr>
              <a:tr h="1635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Windows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Jury System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juror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546076"/>
                  </a:ext>
                </a:extLst>
              </a:tr>
              <a:tr h="149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Windows XP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Election Mgmt. and Reporting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election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8149786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B3D4F0C3-CE23-491A-87C8-B11B090A7BCC}"/>
              </a:ext>
            </a:extLst>
          </p:cNvPr>
          <p:cNvSpPr txBox="1">
            <a:spLocks/>
          </p:cNvSpPr>
          <p:nvPr/>
        </p:nvSpPr>
        <p:spPr>
          <a:xfrm>
            <a:off x="9846657" y="5993558"/>
            <a:ext cx="2123672" cy="6486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Continued </a:t>
            </a:r>
          </a:p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on the next slide…</a:t>
            </a:r>
            <a:endParaRPr lang="en-US" sz="1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03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13568"/>
            <a:ext cx="8596668" cy="9269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Champaign County Government</a:t>
            </a:r>
            <a:br>
              <a:rPr lang="en-US" dirty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County Information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Systems Inventory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(cont.)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229311"/>
              </p:ext>
            </p:extLst>
          </p:nvPr>
        </p:nvGraphicFramePr>
        <p:xfrm>
          <a:off x="534954" y="1587995"/>
          <a:ext cx="9107809" cy="66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466">
                  <a:extLst>
                    <a:ext uri="{9D8B030D-6E8A-4147-A177-3AD203B41FA5}">
                      <a16:colId xmlns:a16="http://schemas.microsoft.com/office/drawing/2014/main" val="2633921673"/>
                    </a:ext>
                  </a:extLst>
                </a:gridCol>
                <a:gridCol w="2842788">
                  <a:extLst>
                    <a:ext uri="{9D8B030D-6E8A-4147-A177-3AD203B41FA5}">
                      <a16:colId xmlns:a16="http://schemas.microsoft.com/office/drawing/2014/main" val="4230595996"/>
                    </a:ext>
                  </a:extLst>
                </a:gridCol>
                <a:gridCol w="2209045">
                  <a:extLst>
                    <a:ext uri="{9D8B030D-6E8A-4147-A177-3AD203B41FA5}">
                      <a16:colId xmlns:a16="http://schemas.microsoft.com/office/drawing/2014/main" val="4183968708"/>
                    </a:ext>
                  </a:extLst>
                </a:gridCol>
                <a:gridCol w="2318510">
                  <a:extLst>
                    <a:ext uri="{9D8B030D-6E8A-4147-A177-3AD203B41FA5}">
                      <a16:colId xmlns:a16="http://schemas.microsoft.com/office/drawing/2014/main" val="1440543817"/>
                    </a:ext>
                  </a:extLst>
                </a:gridCol>
              </a:tblGrid>
              <a:tr h="149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Cloud Platform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System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Purpose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Date Acquired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918948103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Cloud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Kronos WorkForce Dimensions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HR/timekeeping/payroll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8811616"/>
                  </a:ext>
                </a:extLst>
              </a:tr>
              <a:tr h="1706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Cloud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Tyler Odyssey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jail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726155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93712" y="1713782"/>
            <a:ext cx="16174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Italicized </a:t>
            </a:r>
            <a:r>
              <a:rPr lang="en-US" dirty="0"/>
              <a:t>items have critical component concerns; some are in progress with replacement/upgrade for 2019-2020 as </a:t>
            </a:r>
            <a:r>
              <a:rPr lang="en-US" dirty="0" smtClean="0"/>
              <a:t>noted</a:t>
            </a:r>
          </a:p>
          <a:p>
            <a:endParaRPr lang="en-US" dirty="0"/>
          </a:p>
          <a:p>
            <a:r>
              <a:rPr lang="en-US" dirty="0" smtClean="0"/>
              <a:t>Drafting a six-year IT plan is in progress.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8AB2A89-0B45-4DB6-9A0A-F7A8EB45D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7</a:t>
            </a:fld>
            <a:endParaRPr lang="en-US" sz="1400" dirty="0">
              <a:solidFill>
                <a:srgbClr val="286D9F"/>
              </a:solidFill>
            </a:endParaRP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D4D1D15B-9FE0-4AC2-BBEB-E89F33D8EE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660196"/>
              </p:ext>
            </p:extLst>
          </p:nvPr>
        </p:nvGraphicFramePr>
        <p:xfrm>
          <a:off x="534954" y="4035652"/>
          <a:ext cx="9107809" cy="2238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9359">
                  <a:extLst>
                    <a:ext uri="{9D8B030D-6E8A-4147-A177-3AD203B41FA5}">
                      <a16:colId xmlns:a16="http://schemas.microsoft.com/office/drawing/2014/main" val="2633921673"/>
                    </a:ext>
                  </a:extLst>
                </a:gridCol>
                <a:gridCol w="2851841">
                  <a:extLst>
                    <a:ext uri="{9D8B030D-6E8A-4147-A177-3AD203B41FA5}">
                      <a16:colId xmlns:a16="http://schemas.microsoft.com/office/drawing/2014/main" val="4230595996"/>
                    </a:ext>
                  </a:extLst>
                </a:gridCol>
                <a:gridCol w="2236206">
                  <a:extLst>
                    <a:ext uri="{9D8B030D-6E8A-4147-A177-3AD203B41FA5}">
                      <a16:colId xmlns:a16="http://schemas.microsoft.com/office/drawing/2014/main" val="4183968708"/>
                    </a:ext>
                  </a:extLst>
                </a:gridCol>
                <a:gridCol w="2300403">
                  <a:extLst>
                    <a:ext uri="{9D8B030D-6E8A-4147-A177-3AD203B41FA5}">
                      <a16:colId xmlns:a16="http://schemas.microsoft.com/office/drawing/2014/main" val="1440543817"/>
                    </a:ext>
                  </a:extLst>
                </a:gridCol>
              </a:tblGrid>
              <a:tr h="1605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Misc. Platforms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 smtClean="0">
                          <a:effectLst/>
                        </a:rPr>
                        <a:t>System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 smtClean="0">
                          <a:effectLst/>
                        </a:rPr>
                        <a:t>Purpose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 smtClean="0">
                          <a:effectLst/>
                        </a:rPr>
                        <a:t>Date Acquired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918948103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Various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Copier fleet (70 copiers)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copying/doc email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8811616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Various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Coroner Death Case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record keeping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1990s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972400"/>
                  </a:ext>
                </a:extLst>
              </a:tr>
              <a:tr h="1706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Various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Planning and Zoning (permitting)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permit tracking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7261555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Various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Shields Room Audio/Visual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video records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2012, some </a:t>
                      </a: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8025412"/>
                  </a:ext>
                </a:extLst>
              </a:tr>
              <a:tr h="1635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Various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Video Evidence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video records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0024013"/>
                  </a:ext>
                </a:extLst>
              </a:tr>
              <a:tr h="142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Various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Wired Network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County </a:t>
                      </a:r>
                      <a:r>
                        <a:rPr lang="en-US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CCRN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1996 to present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1353438"/>
                  </a:ext>
                </a:extLst>
              </a:tr>
              <a:tr h="1919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Combo of Word, Excel, Visual Basic and AS400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Budget Prep</a:t>
                      </a:r>
                    </a:p>
                    <a:p>
                      <a:pPr algn="l" rtl="0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l" rtl="0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Budgeting</a:t>
                      </a:r>
                    </a:p>
                    <a:p>
                      <a:pPr algn="l" rtl="0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l" rtl="0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Manual; incl ERP2020</a:t>
                      </a:r>
                    </a:p>
                    <a:p>
                      <a:pPr algn="l" rtl="0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l" rtl="0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3054711"/>
                  </a:ext>
                </a:extLst>
              </a:tr>
            </a:tbl>
          </a:graphicData>
        </a:graphic>
      </p:graphicFrame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2314BDE6-132C-4DEF-B35F-296E8F31D1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338666"/>
              </p:ext>
            </p:extLst>
          </p:nvPr>
        </p:nvGraphicFramePr>
        <p:xfrm>
          <a:off x="534953" y="2679654"/>
          <a:ext cx="9107809" cy="991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466">
                  <a:extLst>
                    <a:ext uri="{9D8B030D-6E8A-4147-A177-3AD203B41FA5}">
                      <a16:colId xmlns:a16="http://schemas.microsoft.com/office/drawing/2014/main" val="2633921673"/>
                    </a:ext>
                  </a:extLst>
                </a:gridCol>
                <a:gridCol w="2842788">
                  <a:extLst>
                    <a:ext uri="{9D8B030D-6E8A-4147-A177-3AD203B41FA5}">
                      <a16:colId xmlns:a16="http://schemas.microsoft.com/office/drawing/2014/main" val="4230595996"/>
                    </a:ext>
                  </a:extLst>
                </a:gridCol>
                <a:gridCol w="2209045">
                  <a:extLst>
                    <a:ext uri="{9D8B030D-6E8A-4147-A177-3AD203B41FA5}">
                      <a16:colId xmlns:a16="http://schemas.microsoft.com/office/drawing/2014/main" val="4183968708"/>
                    </a:ext>
                  </a:extLst>
                </a:gridCol>
                <a:gridCol w="2318510">
                  <a:extLst>
                    <a:ext uri="{9D8B030D-6E8A-4147-A177-3AD203B41FA5}">
                      <a16:colId xmlns:a16="http://schemas.microsoft.com/office/drawing/2014/main" val="1440543817"/>
                    </a:ext>
                  </a:extLst>
                </a:gridCol>
              </a:tblGrid>
              <a:tr h="149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Telephony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System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Purpose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sng" strike="noStrike" dirty="0">
                          <a:effectLst/>
                        </a:rPr>
                        <a:t>Date Acquired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948103"/>
                  </a:ext>
                </a:extLst>
              </a:tr>
              <a:tr h="294013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Toshiba PRI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Phone System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phone communication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11616"/>
                  </a:ext>
                </a:extLst>
              </a:tr>
              <a:tr h="1706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Consolidated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Wireless Network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County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CCRN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261555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Toshiba PRI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Voicemail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phone communication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25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33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Champaign County Government</a:t>
            </a:r>
            <a:br>
              <a:rPr lang="en-US" dirty="0"/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County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Revenues Summary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9DD97238-80A1-460D-80BC-38DFF119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8</a:t>
            </a:fld>
            <a:endParaRPr lang="en-US" sz="1400" dirty="0">
              <a:solidFill>
                <a:srgbClr val="286D9F"/>
              </a:solidFill>
            </a:endParaRPr>
          </a:p>
        </p:txBody>
      </p:sp>
      <p:pic>
        <p:nvPicPr>
          <p:cNvPr id="1026" name="Picture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768" y="1930400"/>
            <a:ext cx="62388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734084"/>
              </p:ext>
            </p:extLst>
          </p:nvPr>
        </p:nvGraphicFramePr>
        <p:xfrm>
          <a:off x="513567" y="2730673"/>
          <a:ext cx="3236478" cy="3490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4124">
                  <a:extLst>
                    <a:ext uri="{9D8B030D-6E8A-4147-A177-3AD203B41FA5}">
                      <a16:colId xmlns:a16="http://schemas.microsoft.com/office/drawing/2014/main" val="2890752392"/>
                    </a:ext>
                  </a:extLst>
                </a:gridCol>
                <a:gridCol w="762354">
                  <a:extLst>
                    <a:ext uri="{9D8B030D-6E8A-4147-A177-3AD203B41FA5}">
                      <a16:colId xmlns:a16="http://schemas.microsoft.com/office/drawing/2014/main" val="15277470"/>
                    </a:ext>
                  </a:extLst>
                </a:gridCol>
              </a:tblGrid>
              <a:tr h="2950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General Corporate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$38.6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187850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Regional Planning Commission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$27.4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242533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Special Revenue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$19.3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2244157"/>
                  </a:ext>
                </a:extLst>
              </a:tr>
              <a:tr h="3214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Internal Service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$10.1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247102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Mental Health &amp; DD Boards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$9.6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6164392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Highway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$9.3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3185239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Capital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$3.5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381890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Enterprise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$3.0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050813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Debt Service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$1.5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525470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Joint Venture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$0.7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6957020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TOTAL EXPENDITURE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$123.0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9701182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13567" y="2102453"/>
            <a:ext cx="345120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 by Fund Type (in millions)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25804" y="5698248"/>
            <a:ext cx="4684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Monthly year-to-date financial information is provided at the Board’s Committee of the Whole meetings.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52105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Champaign County Government</a:t>
            </a:r>
            <a:br>
              <a:rPr lang="en-US" dirty="0"/>
            </a:b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Inter-fund Transfers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for Nursing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Home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Expenses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21D1F5B2-365C-4EAD-B2AD-1DD10D6A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9253" y="6510459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rgbClr val="286D9F"/>
                </a:solidFill>
              </a:rPr>
              <a:t>9</a:t>
            </a:fld>
            <a:endParaRPr lang="en-US" sz="1400" dirty="0">
              <a:solidFill>
                <a:srgbClr val="286D9F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767551"/>
              </p:ext>
            </p:extLst>
          </p:nvPr>
        </p:nvGraphicFramePr>
        <p:xfrm>
          <a:off x="1240075" y="1640918"/>
          <a:ext cx="7089732" cy="4759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9996">
                  <a:extLst>
                    <a:ext uri="{9D8B030D-6E8A-4147-A177-3AD203B41FA5}">
                      <a16:colId xmlns:a16="http://schemas.microsoft.com/office/drawing/2014/main" val="3076556256"/>
                    </a:ext>
                  </a:extLst>
                </a:gridCol>
                <a:gridCol w="1920495">
                  <a:extLst>
                    <a:ext uri="{9D8B030D-6E8A-4147-A177-3AD203B41FA5}">
                      <a16:colId xmlns:a16="http://schemas.microsoft.com/office/drawing/2014/main" val="1669797295"/>
                    </a:ext>
                  </a:extLst>
                </a:gridCol>
                <a:gridCol w="227638">
                  <a:extLst>
                    <a:ext uri="{9D8B030D-6E8A-4147-A177-3AD203B41FA5}">
                      <a16:colId xmlns:a16="http://schemas.microsoft.com/office/drawing/2014/main" val="2225207940"/>
                    </a:ext>
                  </a:extLst>
                </a:gridCol>
                <a:gridCol w="131603">
                  <a:extLst>
                    <a:ext uri="{9D8B030D-6E8A-4147-A177-3AD203B41FA5}">
                      <a16:colId xmlns:a16="http://schemas.microsoft.com/office/drawing/2014/main" val="4260391501"/>
                    </a:ext>
                  </a:extLst>
                </a:gridCol>
              </a:tblGrid>
              <a:tr h="337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CHAMPAIGN COUNTY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01955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CHAMPAIGN COUNTY TREASURER - CARF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    73,585.69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2942885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CHAMPAIGN COUNTY TREASURER -  HWY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       4,798.06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3856351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CHAMPAIGN COUNTY TREASURER - Gen Corp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 4,129,814.12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80924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CHAMPAIGN COUNTY TREASURER - Health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  734,257.30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3609458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CHAMPAIGN COUNTY TREASURER - IMRF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  630,177.95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1584773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CHAMPAIGN COUNTY TREASURER - MAINTENANCE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 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146,655.37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2288618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CHAMPAIGN COUNTY TREASURER -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Postage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      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7,487.84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4064157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CHAMPAIGN COUNTY TREASURER - SELF FUNDED INS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 1,804,990.49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9448905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CHAMPAIGN COUNTY TREASURER - SS Fund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  667,811.18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2435487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CHAMPAIGN COUNTY TREASURER - Workers Comp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     377,333.63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2561058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CHAMPAIGN COUNTY TREASURER - Gen Corp Loans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 1,000,000.00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7272983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TOTAL CHAMPAIGN COUNTY TREASURER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$     9,576,911.63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7474032"/>
                  </a:ext>
                </a:extLst>
              </a:tr>
              <a:tr h="471824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*FY2019 Property Tax Levy reallocated $1.3 million and will reduce the total owed to these Funds.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4818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55278" y="2342367"/>
            <a:ext cx="12150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 NH residents have been qualified for Medicaid; 19 still pending HFS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930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2486</TotalTime>
  <Words>1674</Words>
  <Application>Microsoft Office PowerPoint</Application>
  <PresentationFormat>Widescreen</PresentationFormat>
  <Paragraphs>548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Agency FB</vt:lpstr>
      <vt:lpstr>Arial</vt:lpstr>
      <vt:lpstr>Arial Narrow</vt:lpstr>
      <vt:lpstr>Calibri</vt:lpstr>
      <vt:lpstr>Cambria</vt:lpstr>
      <vt:lpstr>Times New Roman</vt:lpstr>
      <vt:lpstr>Trebuchet MS</vt:lpstr>
      <vt:lpstr>Wingdings</vt:lpstr>
      <vt:lpstr>Wingdings 3</vt:lpstr>
      <vt:lpstr>Facet</vt:lpstr>
      <vt:lpstr>Annual Report to the County Board from the County Executive</vt:lpstr>
      <vt:lpstr>Office of the County Executive Statutory responsibilities</vt:lpstr>
      <vt:lpstr>Champaign County Government Baseline County Workforce Data</vt:lpstr>
      <vt:lpstr>Champaign County Government Snapshot County Workforce Data – April 2019</vt:lpstr>
      <vt:lpstr>Champaign County Government County Facilities Inventory</vt:lpstr>
      <vt:lpstr>Champaign County Government County Information Systems Inventory </vt:lpstr>
      <vt:lpstr>Champaign County Government County Information Systems Inventory (cont.)</vt:lpstr>
      <vt:lpstr>Champaign County Government County Revenues Summary</vt:lpstr>
      <vt:lpstr>Champaign County Government Inter-fund Transfers for Nursing Home Expenses</vt:lpstr>
      <vt:lpstr>Office of the County Executive Statutory responsibilities</vt:lpstr>
      <vt:lpstr>Office of the County Executive  Other County Executive Responsibilities</vt:lpstr>
      <vt:lpstr>Office of the County Executive Statutory responsibilities</vt:lpstr>
      <vt:lpstr>Office of the County Executive Statutory responsibilities</vt:lpstr>
      <vt:lpstr>Office of the County Executive Statutory responsibilities</vt:lpstr>
      <vt:lpstr>Office of the County Executive Statutory responsibilities Economic Development – The Executive represents the County in promoting economic growth and a thriving community.</vt:lpstr>
      <vt:lpstr>Office of the County Executive In Progress - </vt:lpstr>
      <vt:lpstr>Office of the County Executive</vt:lpstr>
      <vt:lpstr>Champaign County Government In Progress (cont.) -  </vt:lpstr>
    </vt:vector>
  </TitlesOfParts>
  <Company>Champaign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Darlene A. Kloeppel</dc:creator>
  <cp:lastModifiedBy>Darlene A. Kloeppel</cp:lastModifiedBy>
  <cp:revision>147</cp:revision>
  <cp:lastPrinted>2019-05-23T14:00:10Z</cp:lastPrinted>
  <dcterms:created xsi:type="dcterms:W3CDTF">2019-04-25T19:23:02Z</dcterms:created>
  <dcterms:modified xsi:type="dcterms:W3CDTF">2019-05-23T14:00:44Z</dcterms:modified>
</cp:coreProperties>
</file>