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80" r:id="rId4"/>
    <p:sldId id="276" r:id="rId5"/>
    <p:sldId id="259" r:id="rId6"/>
    <p:sldId id="257" r:id="rId7"/>
    <p:sldId id="275" r:id="rId8"/>
    <p:sldId id="279" r:id="rId9"/>
    <p:sldId id="281" r:id="rId10"/>
    <p:sldId id="258" r:id="rId11"/>
    <p:sldId id="264" r:id="rId12"/>
    <p:sldId id="260" r:id="rId13"/>
    <p:sldId id="265" r:id="rId14"/>
    <p:sldId id="278" r:id="rId15"/>
    <p:sldId id="263" r:id="rId16"/>
    <p:sldId id="282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C21"/>
    <a:srgbClr val="FF6F17"/>
    <a:srgbClr val="33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1" autoAdjust="0"/>
    <p:restoredTop sz="94579" autoAdjust="0"/>
  </p:normalViewPr>
  <p:slideViewPr>
    <p:cSldViewPr snapToGrid="0" snapToObjects="1">
      <p:cViewPr varScale="1">
        <p:scale>
          <a:sx n="81" d="100"/>
          <a:sy n="81" d="100"/>
        </p:scale>
        <p:origin x="13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E9CCB-BA3B-CE4D-81AE-96CCD8AC8D1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BE6C2-92A8-6148-8F4E-9655F0575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5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E8AC7-9B2B-8C49-B010-FDC2CF818FA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90DEE-C2FB-0946-8862-4513ACBB5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Wednesday, May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Wednesday, May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Wednesday, May 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16061" y="880537"/>
            <a:ext cx="526328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33B9FF"/>
                </a:solidFill>
                <a:latin typeface="Lucida Sans"/>
                <a:cs typeface="Lucida Sans"/>
              </a:rPr>
              <a:t>C-U</a:t>
            </a:r>
          </a:p>
          <a:p>
            <a:pPr algn="ctr"/>
            <a:r>
              <a:rPr lang="en-US" sz="8000" b="1" i="1" dirty="0" smtClean="0">
                <a:solidFill>
                  <a:srgbClr val="33B9FF"/>
                </a:solidFill>
                <a:latin typeface="Lucida Sans"/>
                <a:cs typeface="Lucida Sans"/>
              </a:rPr>
              <a:t>FRESH START</a:t>
            </a:r>
          </a:p>
          <a:p>
            <a:pPr algn="ctr"/>
            <a:endParaRPr lang="en-US" sz="2400" dirty="0" smtClean="0">
              <a:latin typeface="Lucida Sans"/>
              <a:cs typeface="Lucida Sans"/>
            </a:endParaRPr>
          </a:p>
        </p:txBody>
      </p:sp>
      <p:pic>
        <p:nvPicPr>
          <p:cNvPr id="5" name="Picture 4" descr="communitycoalitione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" y="1168399"/>
            <a:ext cx="3420535" cy="3420535"/>
          </a:xfrm>
          <a:prstGeom prst="rect">
            <a:avLst/>
          </a:prstGeom>
          <a:ln w="22225">
            <a:solidFill>
              <a:schemeClr val="tx2">
                <a:alpha val="92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199" y="5401733"/>
            <a:ext cx="777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Sans"/>
                <a:cs typeface="Lucida Sans"/>
              </a:rPr>
              <a:t>A </a:t>
            </a:r>
            <a:r>
              <a:rPr lang="en-US" sz="2400" dirty="0" smtClean="0">
                <a:solidFill>
                  <a:srgbClr val="FF6F17"/>
                </a:solidFill>
                <a:latin typeface="Lucida Sans"/>
                <a:cs typeface="Lucida Sans"/>
              </a:rPr>
              <a:t>Focused</a:t>
            </a:r>
            <a:r>
              <a:rPr lang="en-US" sz="2400" dirty="0" smtClean="0">
                <a:latin typeface="Lucida Sans"/>
                <a:cs typeface="Lucida Sans"/>
              </a:rPr>
              <a:t> Approach to </a:t>
            </a:r>
            <a:r>
              <a:rPr lang="en-US" sz="2400" dirty="0" smtClean="0">
                <a:solidFill>
                  <a:srgbClr val="FF6F17"/>
                </a:solidFill>
                <a:latin typeface="Lucida Sans"/>
                <a:cs typeface="Lucida Sans"/>
              </a:rPr>
              <a:t>Deter</a:t>
            </a:r>
            <a:r>
              <a:rPr lang="en-US" sz="2400" dirty="0" smtClean="0">
                <a:latin typeface="Lucida Sans"/>
                <a:cs typeface="Lucida Sans"/>
              </a:rPr>
              <a:t> Gun Violence</a:t>
            </a:r>
            <a:endParaRPr lang="en-US" sz="24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8613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04713" y="670639"/>
            <a:ext cx="3895922" cy="4079252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01659" y="811669"/>
            <a:ext cx="3939589" cy="3938222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49247" y="2227727"/>
            <a:ext cx="4081442" cy="3893754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37793" y="1655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537339" y="2413466"/>
            <a:ext cx="1569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B9FF"/>
                </a:solidFill>
                <a:latin typeface="Lucida Sans"/>
                <a:cs typeface="Lucida Sans"/>
              </a:rPr>
              <a:t>C-U</a:t>
            </a:r>
          </a:p>
          <a:p>
            <a:pPr algn="ctr"/>
            <a:r>
              <a:rPr lang="en-US" sz="2800" b="1" i="1" dirty="0" smtClean="0">
                <a:solidFill>
                  <a:srgbClr val="33B9FF"/>
                </a:solidFill>
                <a:latin typeface="Lucida Sans"/>
                <a:cs typeface="Lucida Sans"/>
              </a:rPr>
              <a:t>FRESH</a:t>
            </a:r>
          </a:p>
          <a:p>
            <a:pPr algn="ctr"/>
            <a:r>
              <a:rPr lang="en-US" sz="2800" b="1" i="1" dirty="0" smtClean="0">
                <a:solidFill>
                  <a:srgbClr val="33B9FF"/>
                </a:solidFill>
                <a:latin typeface="Lucida Sans"/>
                <a:cs typeface="Lucida Sans"/>
              </a:rPr>
              <a:t>START</a:t>
            </a:r>
            <a:endParaRPr lang="en-US" sz="2800" b="1" i="1" dirty="0">
              <a:solidFill>
                <a:srgbClr val="33B9FF"/>
              </a:solidFill>
              <a:latin typeface="Lucida Sans"/>
              <a:cs typeface="Lucida San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28965" y="1807941"/>
            <a:ext cx="1912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F17"/>
                </a:solidFill>
                <a:latin typeface="Lucida Sans"/>
                <a:cs typeface="Lucida Sans"/>
              </a:rPr>
              <a:t>Law Enforcement</a:t>
            </a:r>
            <a:endParaRPr lang="en-US" sz="2000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67867" y="1744305"/>
            <a:ext cx="186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Sans"/>
                <a:cs typeface="Lucida Sans"/>
              </a:rPr>
              <a:t> </a:t>
            </a:r>
            <a:r>
              <a:rPr lang="en-US" sz="2000" dirty="0" smtClean="0">
                <a:solidFill>
                  <a:srgbClr val="FF6F17"/>
                </a:solidFill>
                <a:latin typeface="Lucida Sans"/>
                <a:cs typeface="Lucida Sans"/>
              </a:rPr>
              <a:t>Community</a:t>
            </a:r>
          </a:p>
          <a:p>
            <a:pPr algn="ctr"/>
            <a:r>
              <a:rPr lang="en-US" sz="2000" dirty="0" smtClean="0">
                <a:solidFill>
                  <a:srgbClr val="FF6F17"/>
                </a:solidFill>
                <a:latin typeface="Lucida Sans"/>
                <a:cs typeface="Lucida Sans"/>
              </a:rPr>
              <a:t>Voices</a:t>
            </a:r>
            <a:endParaRPr lang="en-US" sz="2000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29429" y="5008391"/>
            <a:ext cx="306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F17"/>
                </a:solidFill>
                <a:latin typeface="Lucida Sans"/>
                <a:cs typeface="Lucida Sans"/>
              </a:rPr>
              <a:t>Service Providers</a:t>
            </a:r>
            <a:endParaRPr lang="en-US" sz="2000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589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933" y="2480447"/>
            <a:ext cx="748453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Family and friends of victims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Family and friends of core offenders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Religious leaders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Funeral directors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ER doctors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Neighborhood residents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Former offenders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Elected officials</a:t>
            </a:r>
            <a:endParaRPr lang="en-US" sz="2800" dirty="0">
              <a:latin typeface="Lucida Sans"/>
              <a:cs typeface="Lucida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134" y="317943"/>
            <a:ext cx="65948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Lucida Sans"/>
                <a:cs typeface="Lucida Sans"/>
              </a:rPr>
              <a:t>THREE PILLARS OF </a:t>
            </a:r>
            <a:r>
              <a:rPr lang="en-US" sz="2800" i="1" dirty="0" smtClean="0">
                <a:solidFill>
                  <a:srgbClr val="33B9FF"/>
                </a:solidFill>
                <a:latin typeface="Lucida Sans"/>
                <a:cs typeface="Lucida Sans"/>
              </a:rPr>
              <a:t>C-U FRESH START</a:t>
            </a:r>
          </a:p>
          <a:p>
            <a:pPr algn="r"/>
            <a:r>
              <a:rPr lang="en-US" sz="2800" i="1" dirty="0">
                <a:solidFill>
                  <a:srgbClr val="FF6600"/>
                </a:solidFill>
                <a:latin typeface="Lucida Sans"/>
                <a:cs typeface="Lucida Sans"/>
              </a:rPr>
              <a:t>Community </a:t>
            </a:r>
            <a:r>
              <a:rPr lang="en-US" sz="2800" i="1" dirty="0" smtClean="0">
                <a:solidFill>
                  <a:srgbClr val="FF6600"/>
                </a:solidFill>
                <a:latin typeface="Lucida Sans"/>
                <a:cs typeface="Lucida Sans"/>
              </a:rPr>
              <a:t>Voices </a:t>
            </a:r>
            <a:endParaRPr lang="en-US" sz="2800" i="1" dirty="0">
              <a:solidFill>
                <a:srgbClr val="FF6600"/>
              </a:solidFill>
              <a:latin typeface="Lucida Sans"/>
              <a:cs typeface="Lucida Sans"/>
            </a:endParaRPr>
          </a:p>
          <a:p>
            <a:endParaRPr lang="en-US" sz="2800" i="1" dirty="0">
              <a:solidFill>
                <a:srgbClr val="33B9FF"/>
              </a:solidFill>
              <a:latin typeface="Lucida Sans"/>
              <a:cs typeface="Lucida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65946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Sans"/>
                <a:cs typeface="Lucida Sans"/>
              </a:rPr>
              <a:t>Describe impact of gun violence </a:t>
            </a:r>
            <a:endParaRPr lang="en-US" sz="28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244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997" y="342454"/>
            <a:ext cx="6964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Lucida Sans"/>
                <a:cs typeface="Lucida Sans"/>
              </a:rPr>
              <a:t>THREE PILLARS OF </a:t>
            </a:r>
            <a:r>
              <a:rPr lang="en-US" sz="2800" i="1" dirty="0" smtClean="0">
                <a:solidFill>
                  <a:srgbClr val="33B9FF"/>
                </a:solidFill>
                <a:latin typeface="Lucida Sans"/>
                <a:cs typeface="Lucida Sans"/>
              </a:rPr>
              <a:t>C-U FRESH START</a:t>
            </a:r>
          </a:p>
          <a:p>
            <a:r>
              <a:rPr lang="en-US" sz="2800" i="1" dirty="0" smtClean="0">
                <a:solidFill>
                  <a:srgbClr val="FF6F17"/>
                </a:solidFill>
                <a:latin typeface="Lucida Sans"/>
                <a:cs typeface="Lucida Sans"/>
              </a:rPr>
              <a:t>Law Enforcement                         </a:t>
            </a:r>
            <a:endParaRPr lang="en-US" sz="2400" i="1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467" y="1704399"/>
            <a:ext cx="839893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Sans"/>
                <a:cs typeface="Lucida Sans"/>
              </a:rPr>
              <a:t>Work with Steering </a:t>
            </a:r>
            <a:r>
              <a:rPr lang="en-US" sz="2800" dirty="0">
                <a:latin typeface="Lucida Sans"/>
                <a:cs typeface="Lucida Sans"/>
              </a:rPr>
              <a:t>C</a:t>
            </a:r>
            <a:r>
              <a:rPr lang="en-US" sz="2800" dirty="0" smtClean="0">
                <a:latin typeface="Lucida Sans"/>
                <a:cs typeface="Lucida Sans"/>
              </a:rPr>
              <a:t>ommittee to identify core offenders using objective criteria</a:t>
            </a:r>
          </a:p>
          <a:p>
            <a:endParaRPr lang="en-US" sz="2800" dirty="0">
              <a:latin typeface="Lucida Sans"/>
              <a:cs typeface="Lucida Sans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Lucida Sans"/>
                <a:cs typeface="Lucida Sans"/>
              </a:rPr>
              <a:t>Age 18 or older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Lucida Sans"/>
                <a:cs typeface="Lucida Sans"/>
              </a:rPr>
              <a:t>On parole or probation</a:t>
            </a:r>
            <a:endParaRPr lang="en-US" sz="2800" dirty="0">
              <a:latin typeface="Lucida Sans"/>
              <a:cs typeface="Lucida Sans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>
                <a:latin typeface="Lucida Sans"/>
                <a:cs typeface="Lucida Sans"/>
              </a:rPr>
              <a:t>Prior felony </a:t>
            </a:r>
            <a:r>
              <a:rPr lang="en-US" sz="2800" dirty="0" smtClean="0">
                <a:latin typeface="Lucida Sans"/>
                <a:cs typeface="Lucida Sans"/>
              </a:rPr>
              <a:t>arrest</a:t>
            </a:r>
            <a:endParaRPr lang="en-US" sz="2800" dirty="0">
              <a:latin typeface="Lucida Sans"/>
              <a:cs typeface="Lucida Sans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>
                <a:latin typeface="Lucida Sans"/>
                <a:cs typeface="Lucida Sans"/>
              </a:rPr>
              <a:t>Prior gun arrest or a violent crime </a:t>
            </a:r>
            <a:r>
              <a:rPr lang="en-US" sz="2800" dirty="0" smtClean="0">
                <a:latin typeface="Lucida Sans"/>
                <a:cs typeface="Lucida Sans"/>
              </a:rPr>
              <a:t>conviction</a:t>
            </a:r>
            <a:endParaRPr lang="en-US" sz="2800" dirty="0">
              <a:latin typeface="Lucida Sans"/>
              <a:cs typeface="Lucida Sans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>
                <a:latin typeface="Lucida Sans"/>
                <a:cs typeface="Lucida Sans"/>
              </a:rPr>
              <a:t>Credible information of recent involvement in violent crime</a:t>
            </a:r>
          </a:p>
          <a:p>
            <a:endParaRPr lang="en-US" sz="3600" dirty="0" smtClean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460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997" y="342454"/>
            <a:ext cx="6964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Lucida Sans"/>
                <a:cs typeface="Lucida Sans"/>
              </a:rPr>
              <a:t>THREE PILLARS OF </a:t>
            </a:r>
            <a:r>
              <a:rPr lang="en-US" sz="2800" i="1" dirty="0" smtClean="0">
                <a:solidFill>
                  <a:srgbClr val="33B9FF"/>
                </a:solidFill>
                <a:latin typeface="Lucida Sans"/>
                <a:cs typeface="Lucida Sans"/>
              </a:rPr>
              <a:t>C-U FRESH START</a:t>
            </a:r>
          </a:p>
          <a:p>
            <a:r>
              <a:rPr lang="en-US" sz="2800" i="1" dirty="0" smtClean="0">
                <a:solidFill>
                  <a:srgbClr val="FF6600"/>
                </a:solidFill>
                <a:latin typeface="Lucida Sans"/>
                <a:cs typeface="Lucida Sans"/>
              </a:rPr>
              <a:t>Service Providers</a:t>
            </a:r>
            <a:endParaRPr lang="en-US" sz="2800" i="1" dirty="0">
              <a:solidFill>
                <a:srgbClr val="FF6600"/>
              </a:solidFill>
              <a:latin typeface="Lucida Sans"/>
              <a:cs typeface="Lucida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534" y="1781287"/>
            <a:ext cx="84158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Sans"/>
                <a:cs typeface="Lucida Sans"/>
              </a:rPr>
              <a:t>C</a:t>
            </a:r>
            <a:r>
              <a:rPr lang="en-US" sz="2800" dirty="0" smtClean="0">
                <a:latin typeface="Lucida Sans"/>
                <a:cs typeface="Lucida Sans"/>
              </a:rPr>
              <a:t>ase manager will be available to help core offenders: </a:t>
            </a:r>
          </a:p>
          <a:p>
            <a:pPr algn="ctr"/>
            <a:endParaRPr lang="en-US" sz="2800" dirty="0" smtClean="0">
              <a:latin typeface="Lucida Sans"/>
              <a:cs typeface="Lucida Sans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Lucida Sans"/>
                <a:cs typeface="Lucida Sans"/>
              </a:rPr>
              <a:t>Identify needs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Lucida Sans"/>
                <a:cs typeface="Lucida Sans"/>
              </a:rPr>
              <a:t>Access services and </a:t>
            </a:r>
            <a:r>
              <a:rPr lang="en-US" sz="2800" dirty="0" smtClean="0">
                <a:latin typeface="Lucida Sans"/>
                <a:cs typeface="Lucida Sans"/>
              </a:rPr>
              <a:t>resources</a:t>
            </a:r>
            <a:endParaRPr lang="en-US" sz="2800" dirty="0">
              <a:latin typeface="Lucida Sans"/>
              <a:cs typeface="Lucida Sans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Lucida Sans"/>
                <a:cs typeface="Lucida Sans"/>
              </a:rPr>
              <a:t>Address immediate personal or family </a:t>
            </a:r>
            <a:r>
              <a:rPr lang="en-US" sz="2800" dirty="0" smtClean="0">
                <a:latin typeface="Lucida Sans"/>
                <a:cs typeface="Lucida Sans"/>
              </a:rPr>
              <a:t>issues</a:t>
            </a:r>
            <a:endParaRPr lang="en-US" sz="2800" dirty="0">
              <a:latin typeface="Lucida Sans"/>
              <a:cs typeface="Lucida Sans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Lucida Sans"/>
                <a:cs typeface="Lucida Sans"/>
              </a:rPr>
              <a:t>Reduce barriers to employment, housing, education, etc.</a:t>
            </a:r>
          </a:p>
          <a:p>
            <a:pPr algn="ctr"/>
            <a:endParaRPr lang="en-US" sz="24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011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4133" y="237066"/>
            <a:ext cx="772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Sans"/>
                <a:cs typeface="Lucida Sans"/>
              </a:rPr>
              <a:t>  “</a:t>
            </a:r>
            <a:r>
              <a:rPr lang="en-US" sz="2800" dirty="0">
                <a:latin typeface="Lucida Sans"/>
                <a:cs typeface="Lucida Sans"/>
              </a:rPr>
              <a:t>CALL IN</a:t>
            </a:r>
            <a:r>
              <a:rPr lang="en-US" sz="2800" dirty="0" smtClean="0">
                <a:latin typeface="Lucida Sans"/>
                <a:cs typeface="Lucida Sans"/>
              </a:rPr>
              <a:t>”</a:t>
            </a:r>
          </a:p>
          <a:p>
            <a:pPr algn="ctr"/>
            <a:r>
              <a:rPr lang="en-US" sz="2800" dirty="0" smtClean="0">
                <a:latin typeface="Lucida Sans"/>
                <a:cs typeface="Lucida Sans"/>
              </a:rPr>
              <a:t> </a:t>
            </a:r>
            <a:r>
              <a:rPr lang="en-US" sz="2800" dirty="0">
                <a:latin typeface="Lucida Sans"/>
                <a:cs typeface="Lucida Sans"/>
              </a:rPr>
              <a:t>WITH CORE OFFENDERS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731469"/>
            <a:ext cx="77385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Sans"/>
                <a:cs typeface="Lucida Sans"/>
              </a:rPr>
              <a:t> </a:t>
            </a:r>
            <a:r>
              <a:rPr lang="en-US" sz="2400" i="1" dirty="0" smtClean="0">
                <a:solidFill>
                  <a:srgbClr val="FF6F17"/>
                </a:solidFill>
                <a:latin typeface="Lucida Sans"/>
                <a:cs typeface="Lucida Sans"/>
              </a:rPr>
              <a:t>Law Enforcement Officials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Lucida Sans"/>
                <a:cs typeface="Lucida Sans"/>
              </a:rPr>
              <a:t>C</a:t>
            </a:r>
            <a:r>
              <a:rPr lang="en-US" sz="2000" dirty="0" smtClean="0">
                <a:latin typeface="Lucida Sans"/>
                <a:cs typeface="Lucida Sans"/>
              </a:rPr>
              <a:t>learly state consequences for gun violence and inform offenders of law enforcement response</a:t>
            </a: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sz="2000" dirty="0" smtClean="0">
              <a:latin typeface="Lucida Sans"/>
              <a:cs typeface="Lucida Sans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4133" y="3210172"/>
            <a:ext cx="8348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600"/>
                </a:solidFill>
                <a:latin typeface="Lucida Sans"/>
                <a:cs typeface="Lucida Sans"/>
              </a:rPr>
              <a:t> Community Voices: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Victims’ families and friends describe impact of gun violence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Former offenders share experience and perspective</a:t>
            </a:r>
          </a:p>
          <a:p>
            <a:pPr marL="342900" indent="-342900">
              <a:buFont typeface="Arial"/>
              <a:buChar char="•"/>
            </a:pPr>
            <a:endParaRPr lang="en-US" sz="2000" i="1" dirty="0"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534" y="4794181"/>
            <a:ext cx="7941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F17"/>
                </a:solidFill>
                <a:latin typeface="Lucida Sans"/>
                <a:cs typeface="Lucida Sans"/>
              </a:rPr>
              <a:t> Service Providers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Offer access to services and resources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Lucida Sans"/>
                <a:cs typeface="Lucida Sans"/>
              </a:rPr>
              <a:t>Mental health or medical referrals</a:t>
            </a:r>
            <a:endParaRPr lang="en-US" sz="2000" dirty="0"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133" y="1337733"/>
            <a:ext cx="809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ucida Sans"/>
                <a:cs typeface="Lucida Sans"/>
              </a:rPr>
              <a:t>PART ONE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3163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 rot="16200000">
            <a:off x="1391630" y="4719252"/>
            <a:ext cx="938697" cy="5010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6000" y="27093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Sans"/>
                <a:cs typeface="Lucida Sans"/>
              </a:rPr>
              <a:t> “CALL IN” </a:t>
            </a:r>
          </a:p>
          <a:p>
            <a:pPr algn="ctr"/>
            <a:r>
              <a:rPr lang="en-US" sz="2800" dirty="0" smtClean="0">
                <a:latin typeface="Lucida Sans"/>
                <a:cs typeface="Lucida Sans"/>
              </a:rPr>
              <a:t>WITH CORE OFFENDERS </a:t>
            </a:r>
            <a:endParaRPr lang="en-US" sz="2800" dirty="0">
              <a:latin typeface="Lucida Sans"/>
              <a:cs typeface="Lucida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324" y="2326373"/>
            <a:ext cx="567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Lucida Sans"/>
                <a:cs typeface="Lucida Sans"/>
              </a:rPr>
              <a:t>CORE OFFENDERS CHOOSE</a:t>
            </a:r>
            <a:endParaRPr lang="en-US" sz="2800" b="1" dirty="0">
              <a:solidFill>
                <a:srgbClr val="FF6600"/>
              </a:solidFill>
              <a:latin typeface="Lucida Sans"/>
              <a:cs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693" y="5788322"/>
            <a:ext cx="353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Law enforcement response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6" y="3837402"/>
            <a:ext cx="211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Sans"/>
                <a:cs typeface="Lucida Sans"/>
              </a:rPr>
              <a:t>Gun violence</a:t>
            </a:r>
            <a:endParaRPr lang="en-US" sz="2400" dirty="0"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7601" y="3837402"/>
            <a:ext cx="287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Sans"/>
                <a:cs typeface="Lucida Sans"/>
              </a:rPr>
              <a:t>End gun violence</a:t>
            </a:r>
            <a:endParaRPr lang="en-US" sz="2400" dirty="0">
              <a:latin typeface="Lucida Sans"/>
              <a:cs typeface="Lucida Sans"/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5684419" y="4719252"/>
            <a:ext cx="938697" cy="5010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34186" y="5666910"/>
            <a:ext cx="325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Service providers response,</a:t>
            </a:r>
          </a:p>
          <a:p>
            <a:r>
              <a:rPr lang="en-US" dirty="0">
                <a:latin typeface="Lucida Sans"/>
                <a:cs typeface="Lucida Sans"/>
              </a:rPr>
              <a:t>i</a:t>
            </a:r>
            <a:r>
              <a:rPr lang="en-US" dirty="0" smtClean="0">
                <a:latin typeface="Lucida Sans"/>
                <a:cs typeface="Lucida Sans"/>
              </a:rPr>
              <a:t>f requested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4" name="Left Arrow 13"/>
          <p:cNvSpPr/>
          <p:nvPr/>
        </p:nvSpPr>
        <p:spPr>
          <a:xfrm rot="18040925">
            <a:off x="1809275" y="3108396"/>
            <a:ext cx="948202" cy="52166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4329843">
            <a:off x="5433900" y="3130330"/>
            <a:ext cx="938697" cy="5010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0135" y="1507067"/>
            <a:ext cx="539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ucida Sans"/>
                <a:cs typeface="Lucida Sans"/>
              </a:rPr>
              <a:t>PART TWO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7322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55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Sans"/>
                <a:cs typeface="Lucida Sans"/>
              </a:rPr>
              <a:t>MEASURING PROGRESS</a:t>
            </a:r>
            <a:endParaRPr lang="en-US" sz="2800" dirty="0">
              <a:latin typeface="Lucida Sans"/>
              <a:cs typeface="Lucida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500" y="1972796"/>
            <a:ext cx="802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Lucida Sans"/>
                <a:cs typeface="Lucida Sans"/>
              </a:rPr>
              <a:t>Decrease number of shooting incidents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Lucida Sans"/>
                <a:cs typeface="Lucida Sans"/>
              </a:rPr>
              <a:t>Reverse the upward trend in gun violence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Lucida Sans"/>
                <a:cs typeface="Lucida Sans"/>
              </a:rPr>
              <a:t>Document  core offender outcomes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Lucida Sans"/>
                <a:cs typeface="Lucida Sans"/>
              </a:rPr>
              <a:t>Increase community awareness and participation</a:t>
            </a:r>
          </a:p>
          <a:p>
            <a:endParaRPr lang="en-US" sz="2400" dirty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1638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62860" y="670639"/>
            <a:ext cx="3895922" cy="4079252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82385" y="670639"/>
            <a:ext cx="3939589" cy="3938222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12180" y="2024527"/>
            <a:ext cx="4081442" cy="3893754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37793" y="1655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310821" y="2365806"/>
            <a:ext cx="1569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B9FF"/>
                </a:solidFill>
                <a:latin typeface="Lucida Sans"/>
                <a:cs typeface="Lucida Sans"/>
              </a:rPr>
              <a:t>C-U FRESH</a:t>
            </a:r>
          </a:p>
          <a:p>
            <a:pPr algn="ctr"/>
            <a:r>
              <a:rPr lang="en-US" sz="2800" b="1" i="1" dirty="0" smtClean="0">
                <a:solidFill>
                  <a:srgbClr val="33B9FF"/>
                </a:solidFill>
                <a:latin typeface="Lucida Sans"/>
                <a:cs typeface="Lucida Sans"/>
              </a:rPr>
              <a:t>START</a:t>
            </a:r>
            <a:endParaRPr lang="en-US" sz="2800" b="1" i="1" dirty="0">
              <a:solidFill>
                <a:srgbClr val="33B9FF"/>
              </a:solidFill>
              <a:latin typeface="Lucida Sans"/>
              <a:cs typeface="Lucida San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37480" y="1655195"/>
            <a:ext cx="1912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F17"/>
                </a:solidFill>
                <a:latin typeface="Lucida Sans"/>
                <a:cs typeface="Lucida Sans"/>
              </a:rPr>
              <a:t>Law Enforcement</a:t>
            </a:r>
            <a:endParaRPr lang="en-US" sz="2000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41349" y="1692128"/>
            <a:ext cx="186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F17"/>
                </a:solidFill>
                <a:latin typeface="Lucida Sans"/>
                <a:cs typeface="Lucida Sans"/>
              </a:rPr>
              <a:t>Community</a:t>
            </a:r>
          </a:p>
          <a:p>
            <a:pPr algn="ctr"/>
            <a:r>
              <a:rPr lang="en-US" sz="2000" dirty="0" smtClean="0">
                <a:solidFill>
                  <a:srgbClr val="FF6F17"/>
                </a:solidFill>
                <a:latin typeface="Lucida Sans"/>
                <a:cs typeface="Lucida Sans"/>
              </a:rPr>
              <a:t>Voices</a:t>
            </a:r>
            <a:endParaRPr lang="en-US" sz="2000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440303" y="4940659"/>
            <a:ext cx="306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F17"/>
                </a:solidFill>
                <a:latin typeface="Lucida Sans"/>
                <a:cs typeface="Lucida Sans"/>
              </a:rPr>
              <a:t>Support Services &amp; Resources</a:t>
            </a:r>
            <a:endParaRPr lang="en-US" sz="2000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4566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coalition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06357"/>
            <a:ext cx="1501308" cy="150130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2080" y="301045"/>
            <a:ext cx="76634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33B9FF"/>
                </a:solidFill>
                <a:latin typeface="Lucida Sans"/>
                <a:cs typeface="Lucida Sans"/>
              </a:rPr>
              <a:t>C-U </a:t>
            </a:r>
          </a:p>
          <a:p>
            <a:pPr algn="ctr"/>
            <a:r>
              <a:rPr lang="en-US" sz="8000" b="1" i="1" dirty="0" smtClean="0">
                <a:solidFill>
                  <a:srgbClr val="33B9FF"/>
                </a:solidFill>
                <a:latin typeface="Lucida Sans"/>
                <a:cs typeface="Lucida Sans"/>
              </a:rPr>
              <a:t>FRESH START</a:t>
            </a:r>
          </a:p>
          <a:p>
            <a:pPr algn="ctr"/>
            <a:r>
              <a:rPr lang="en-US" sz="2400" dirty="0">
                <a:latin typeface="Lucida Sans"/>
                <a:cs typeface="Lucida Sans"/>
              </a:rPr>
              <a:t>A </a:t>
            </a:r>
            <a:r>
              <a:rPr lang="en-US" sz="2400" dirty="0">
                <a:solidFill>
                  <a:srgbClr val="FF6F17"/>
                </a:solidFill>
                <a:latin typeface="Lucida Sans"/>
                <a:cs typeface="Lucida Sans"/>
              </a:rPr>
              <a:t>Focused</a:t>
            </a:r>
            <a:r>
              <a:rPr lang="en-US" sz="240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lang="en-US" sz="2400" dirty="0">
                <a:latin typeface="Lucida Sans"/>
                <a:cs typeface="Lucida Sans"/>
              </a:rPr>
              <a:t>Approach to </a:t>
            </a:r>
            <a:r>
              <a:rPr lang="en-US" sz="2400" dirty="0" smtClean="0">
                <a:solidFill>
                  <a:srgbClr val="FF6F17"/>
                </a:solidFill>
                <a:latin typeface="Lucida Sans"/>
                <a:cs typeface="Lucida Sans"/>
              </a:rPr>
              <a:t>Deter</a:t>
            </a:r>
            <a:r>
              <a:rPr lang="en-US" sz="2400" dirty="0" smtClean="0">
                <a:latin typeface="Lucida Sans"/>
                <a:cs typeface="Lucida Sans"/>
              </a:rPr>
              <a:t> </a:t>
            </a:r>
            <a:r>
              <a:rPr lang="en-US" sz="2400" dirty="0">
                <a:latin typeface="Lucida Sans"/>
                <a:cs typeface="Lucida Sans"/>
              </a:rPr>
              <a:t>Gun Violence</a:t>
            </a:r>
          </a:p>
          <a:p>
            <a:pPr algn="ctr"/>
            <a:endParaRPr lang="en-US" sz="2400" dirty="0" smtClean="0">
              <a:latin typeface="Lucida Sans"/>
              <a:cs typeface="Lucida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267" y="3475721"/>
            <a:ext cx="817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Sans"/>
                <a:cs typeface="Lucida Sans"/>
              </a:rPr>
              <a:t>CONTACT</a:t>
            </a:r>
            <a:r>
              <a:rPr lang="en-US" sz="3200" dirty="0" smtClean="0">
                <a:latin typeface="Lucida Sans"/>
                <a:cs typeface="Lucida Sans"/>
              </a:rPr>
              <a:t>:    </a:t>
            </a:r>
            <a:r>
              <a:rPr lang="en-US" sz="2400" dirty="0" smtClean="0">
                <a:latin typeface="Lucida Sans"/>
                <a:cs typeface="Lucida Sans"/>
              </a:rPr>
              <a:t>Tracy Parsons</a:t>
            </a:r>
          </a:p>
          <a:p>
            <a:r>
              <a:rPr lang="en-US" sz="2400" dirty="0" smtClean="0">
                <a:latin typeface="Lucida Sans"/>
                <a:cs typeface="Lucida Sans"/>
              </a:rPr>
              <a:t>PHONE:	   217-403-8830</a:t>
            </a:r>
            <a:endParaRPr lang="en-US" sz="3200" dirty="0" smtClean="0">
              <a:latin typeface="Lucida Sans"/>
              <a:cs typeface="Lucida Sans"/>
            </a:endParaRPr>
          </a:p>
          <a:p>
            <a:r>
              <a:rPr lang="en-US" sz="2400" dirty="0" smtClean="0">
                <a:latin typeface="Lucida Sans"/>
                <a:cs typeface="Lucida Sans"/>
              </a:rPr>
              <a:t>EMAIL:            </a:t>
            </a:r>
            <a:r>
              <a:rPr lang="en-US" sz="2400" dirty="0" err="1" smtClean="0">
                <a:latin typeface="Lucida Sans"/>
                <a:cs typeface="Lucida Sans"/>
              </a:rPr>
              <a:t>tracy.parsons@ci.champaign.il.us</a:t>
            </a:r>
            <a:endParaRPr lang="en-US" sz="24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5193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tycoalitione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405467"/>
            <a:ext cx="3436646" cy="3436646"/>
          </a:xfrm>
          <a:prstGeom prst="rect">
            <a:avLst/>
          </a:prstGeom>
          <a:ln w="22225">
            <a:solidFill>
              <a:schemeClr val="tx2">
                <a:alpha val="92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16400" y="1219198"/>
            <a:ext cx="4402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City of Champaign</a:t>
            </a:r>
          </a:p>
          <a:p>
            <a:r>
              <a:rPr lang="en-US" dirty="0" smtClean="0">
                <a:latin typeface="Lucida Sans"/>
                <a:cs typeface="Lucida Sans"/>
              </a:rPr>
              <a:t>City of Urbana</a:t>
            </a:r>
          </a:p>
          <a:p>
            <a:r>
              <a:rPr lang="en-US" dirty="0" smtClean="0">
                <a:latin typeface="Lucida Sans"/>
                <a:cs typeface="Lucida Sans"/>
              </a:rPr>
              <a:t>City of Rantoul</a:t>
            </a:r>
          </a:p>
          <a:p>
            <a:r>
              <a:rPr lang="en-US" dirty="0" smtClean="0">
                <a:latin typeface="Lucida Sans"/>
                <a:cs typeface="Lucida Sans"/>
              </a:rPr>
              <a:t>Champaign County Administrator</a:t>
            </a:r>
          </a:p>
          <a:p>
            <a:r>
              <a:rPr lang="en-US" dirty="0" smtClean="0">
                <a:latin typeface="Lucida Sans"/>
                <a:cs typeface="Lucida Sans"/>
              </a:rPr>
              <a:t>University of Illinois</a:t>
            </a:r>
          </a:p>
          <a:p>
            <a:r>
              <a:rPr lang="en-US" dirty="0" smtClean="0">
                <a:latin typeface="Lucida Sans"/>
                <a:cs typeface="Lucida Sans"/>
              </a:rPr>
              <a:t>Champaign Co. State’s Attorney</a:t>
            </a:r>
          </a:p>
          <a:p>
            <a:r>
              <a:rPr lang="en-US" dirty="0" smtClean="0">
                <a:latin typeface="Lucida Sans"/>
                <a:cs typeface="Lucida Sans"/>
              </a:rPr>
              <a:t>Champaign Co. Sheriff’s Office</a:t>
            </a:r>
          </a:p>
          <a:p>
            <a:r>
              <a:rPr lang="en-US" dirty="0" smtClean="0">
                <a:latin typeface="Lucida Sans"/>
                <a:cs typeface="Lucida Sans"/>
              </a:rPr>
              <a:t>Champaign Co. Mental Health Board</a:t>
            </a:r>
          </a:p>
          <a:p>
            <a:r>
              <a:rPr lang="en-US" dirty="0" smtClean="0">
                <a:latin typeface="Lucida Sans"/>
                <a:cs typeface="Lucida Sans"/>
              </a:rPr>
              <a:t>Champaign Unit 4 School District</a:t>
            </a:r>
          </a:p>
          <a:p>
            <a:r>
              <a:rPr lang="en-US" dirty="0" smtClean="0">
                <a:latin typeface="Lucida Sans"/>
                <a:cs typeface="Lucida Sans"/>
              </a:rPr>
              <a:t>Urbana School District #116</a:t>
            </a:r>
          </a:p>
          <a:p>
            <a:r>
              <a:rPr lang="en-US" dirty="0" smtClean="0">
                <a:latin typeface="Lucida Sans"/>
                <a:cs typeface="Lucida Sans"/>
              </a:rPr>
              <a:t>Champaign Park District</a:t>
            </a:r>
          </a:p>
          <a:p>
            <a:r>
              <a:rPr lang="en-US" dirty="0" smtClean="0">
                <a:latin typeface="Lucida Sans"/>
                <a:cs typeface="Lucida Sans"/>
              </a:rPr>
              <a:t>Urbana Park District</a:t>
            </a:r>
          </a:p>
          <a:p>
            <a:r>
              <a:rPr lang="en-US" dirty="0" smtClean="0">
                <a:latin typeface="Lucida Sans"/>
                <a:cs typeface="Lucida Sans"/>
              </a:rPr>
              <a:t>C-U Public Health District</a:t>
            </a:r>
          </a:p>
          <a:p>
            <a:r>
              <a:rPr lang="en-US" dirty="0" smtClean="0">
                <a:latin typeface="Lucida Sans"/>
                <a:cs typeface="Lucida Sans"/>
              </a:rPr>
              <a:t>United Way of Champaign County</a:t>
            </a:r>
          </a:p>
          <a:p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5098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983928"/>
            <a:ext cx="86233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Patricia </a:t>
            </a:r>
            <a:r>
              <a:rPr lang="en-US" sz="1600" dirty="0">
                <a:latin typeface="Lucida Sans"/>
                <a:cs typeface="Lucida Sans"/>
              </a:rPr>
              <a:t>Avery, Director, Champaign-Urbana Area </a:t>
            </a:r>
            <a:r>
              <a:rPr lang="en-US" sz="1600" dirty="0" smtClean="0">
                <a:latin typeface="Lucida Sans"/>
                <a:cs typeface="Lucida Sans"/>
              </a:rPr>
              <a:t>Project</a:t>
            </a:r>
          </a:p>
          <a:p>
            <a:r>
              <a:rPr lang="en-US" sz="1600" dirty="0" smtClean="0">
                <a:latin typeface="Lucida Sans"/>
                <a:cs typeface="Lucida Sans"/>
              </a:rPr>
              <a:t>Anthony </a:t>
            </a:r>
            <a:r>
              <a:rPr lang="en-US" sz="1600" dirty="0">
                <a:latin typeface="Lucida Sans"/>
                <a:cs typeface="Lucida Sans"/>
              </a:rPr>
              <a:t>Cobb, Police Chief, Champaign Police </a:t>
            </a:r>
            <a:r>
              <a:rPr lang="en-US" sz="1600" dirty="0" smtClean="0">
                <a:latin typeface="Lucida Sans"/>
                <a:cs typeface="Lucida Sans"/>
              </a:rPr>
              <a:t>Department</a:t>
            </a:r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err="1" smtClean="0">
                <a:latin typeface="Lucida Sans"/>
                <a:cs typeface="Lucida Sans"/>
              </a:rPr>
              <a:t>Domonic</a:t>
            </a:r>
            <a:r>
              <a:rPr lang="en-US" sz="1600" dirty="0" smtClean="0">
                <a:latin typeface="Lucida Sans"/>
                <a:cs typeface="Lucida Sans"/>
              </a:rPr>
              <a:t> </a:t>
            </a:r>
            <a:r>
              <a:rPr lang="en-US" sz="1600" dirty="0">
                <a:latin typeface="Lucida Sans"/>
                <a:cs typeface="Lucida Sans"/>
              </a:rPr>
              <a:t>Cobb, Associate Dean of Students, University of </a:t>
            </a:r>
            <a:r>
              <a:rPr lang="en-US" sz="1600" dirty="0" smtClean="0">
                <a:latin typeface="Lucida Sans"/>
                <a:cs typeface="Lucida Sans"/>
              </a:rPr>
              <a:t>Illinois</a:t>
            </a:r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>
                <a:latin typeface="Lucida Sans"/>
                <a:cs typeface="Lucida Sans"/>
              </a:rPr>
              <a:t>Rev. Willie G. Comer Jr., Executive </a:t>
            </a:r>
            <a:r>
              <a:rPr lang="en-US" sz="1600" dirty="0" smtClean="0">
                <a:latin typeface="Lucida Sans"/>
                <a:cs typeface="Lucida Sans"/>
              </a:rPr>
              <a:t>Director, </a:t>
            </a:r>
            <a:r>
              <a:rPr lang="en-US" sz="1600" dirty="0">
                <a:latin typeface="Lucida Sans"/>
                <a:cs typeface="Lucida Sans"/>
              </a:rPr>
              <a:t>East Central Illinois Youth for </a:t>
            </a:r>
            <a:r>
              <a:rPr lang="en-US" sz="1600" dirty="0" smtClean="0">
                <a:latin typeface="Lucida Sans"/>
                <a:cs typeface="Lucida Sans"/>
              </a:rPr>
              <a:t>Christ</a:t>
            </a:r>
          </a:p>
          <a:p>
            <a:endParaRPr lang="en-US" sz="1600" dirty="0" smtClean="0">
              <a:latin typeface="Lucida Sans"/>
              <a:cs typeface="Lucida Sans"/>
            </a:endParaRPr>
          </a:p>
          <a:p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smtClean="0">
                <a:latin typeface="Lucida Sans"/>
                <a:cs typeface="Lucida Sans"/>
              </a:rPr>
              <a:t>Patrick </a:t>
            </a:r>
            <a:r>
              <a:rPr lang="en-US" sz="1600" dirty="0">
                <a:latin typeface="Lucida Sans"/>
                <a:cs typeface="Lucida Sans"/>
              </a:rPr>
              <a:t>Connolly, Chief of </a:t>
            </a:r>
            <a:r>
              <a:rPr lang="en-US" sz="1600" dirty="0" smtClean="0">
                <a:latin typeface="Lucida Sans"/>
                <a:cs typeface="Lucida Sans"/>
              </a:rPr>
              <a:t>Police, </a:t>
            </a:r>
            <a:r>
              <a:rPr lang="en-US" sz="1600" dirty="0">
                <a:latin typeface="Lucida Sans"/>
                <a:cs typeface="Lucida Sans"/>
              </a:rPr>
              <a:t>City of </a:t>
            </a:r>
            <a:r>
              <a:rPr lang="en-US" sz="1600" dirty="0" smtClean="0">
                <a:latin typeface="Lucida Sans"/>
                <a:cs typeface="Lucida Sans"/>
              </a:rPr>
              <a:t>Urbana</a:t>
            </a:r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smtClean="0">
                <a:latin typeface="Lucida Sans"/>
                <a:cs typeface="Lucida Sans"/>
              </a:rPr>
              <a:t>Joe Gordon,</a:t>
            </a:r>
            <a:r>
              <a:rPr lang="en-US" sz="1600" dirty="0">
                <a:latin typeface="Lucida Sans"/>
                <a:cs typeface="Lucida Sans"/>
              </a:rPr>
              <a:t> </a:t>
            </a:r>
            <a:r>
              <a:rPr lang="en-US" sz="1600" dirty="0" smtClean="0">
                <a:latin typeface="Lucida Sans"/>
                <a:cs typeface="Lucida Sans"/>
              </a:rPr>
              <a:t>Director</a:t>
            </a:r>
            <a:r>
              <a:rPr lang="en-US" sz="1600" dirty="0">
                <a:latin typeface="Lucida Sans"/>
                <a:cs typeface="Lucida Sans"/>
              </a:rPr>
              <a:t>, Probation &amp; Court Services, Champaign </a:t>
            </a:r>
            <a:r>
              <a:rPr lang="en-US" sz="1600" dirty="0" smtClean="0">
                <a:latin typeface="Lucida Sans"/>
                <a:cs typeface="Lucida Sans"/>
              </a:rPr>
              <a:t>County</a:t>
            </a:r>
          </a:p>
          <a:p>
            <a:r>
              <a:rPr lang="en-US" sz="1600" dirty="0" smtClean="0">
                <a:latin typeface="Lucida Sans"/>
                <a:cs typeface="Lucida Sans"/>
              </a:rPr>
              <a:t>Charlene </a:t>
            </a:r>
            <a:r>
              <a:rPr lang="en-US" sz="1600" dirty="0">
                <a:latin typeface="Lucida Sans"/>
                <a:cs typeface="Lucida Sans"/>
              </a:rPr>
              <a:t>Haynes-James &amp; </a:t>
            </a:r>
            <a:r>
              <a:rPr lang="en-US" sz="1600" dirty="0" smtClean="0">
                <a:latin typeface="Lucida Sans"/>
                <a:cs typeface="Lucida Sans"/>
              </a:rPr>
              <a:t> </a:t>
            </a:r>
            <a:r>
              <a:rPr lang="en-US" sz="1600" dirty="0">
                <a:latin typeface="Lucida Sans"/>
                <a:cs typeface="Lucida Sans"/>
              </a:rPr>
              <a:t>Scott James	</a:t>
            </a:r>
          </a:p>
          <a:p>
            <a:r>
              <a:rPr lang="en-US" sz="1600" dirty="0" smtClean="0">
                <a:latin typeface="Lucida Sans"/>
                <a:cs typeface="Lucida Sans"/>
              </a:rPr>
              <a:t>Diane </a:t>
            </a:r>
            <a:r>
              <a:rPr lang="en-US" sz="1600" dirty="0">
                <a:latin typeface="Lucida Sans"/>
                <a:cs typeface="Lucida Sans"/>
              </a:rPr>
              <a:t>Marlin, Urbana City </a:t>
            </a:r>
            <a:r>
              <a:rPr lang="en-US" sz="1600" dirty="0" smtClean="0">
                <a:latin typeface="Lucida Sans"/>
                <a:cs typeface="Lucida Sans"/>
              </a:rPr>
              <a:t>Council</a:t>
            </a:r>
          </a:p>
          <a:p>
            <a:endParaRPr lang="en-US" sz="1600" dirty="0" smtClean="0">
              <a:latin typeface="Lucida Sans"/>
              <a:cs typeface="Lucida Sans"/>
            </a:endParaRPr>
          </a:p>
          <a:p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err="1" smtClean="0">
                <a:latin typeface="Lucida Sans"/>
                <a:cs typeface="Lucida Sans"/>
              </a:rPr>
              <a:t>LaEisha</a:t>
            </a:r>
            <a:r>
              <a:rPr lang="en-US" sz="1600" dirty="0" smtClean="0">
                <a:latin typeface="Lucida Sans"/>
                <a:cs typeface="Lucida Sans"/>
              </a:rPr>
              <a:t> </a:t>
            </a:r>
            <a:r>
              <a:rPr lang="en-US" sz="1600" dirty="0" err="1">
                <a:latin typeface="Lucida Sans"/>
                <a:cs typeface="Lucida Sans"/>
              </a:rPr>
              <a:t>Meaderds</a:t>
            </a:r>
            <a:r>
              <a:rPr lang="en-US" sz="1600" dirty="0">
                <a:latin typeface="Lucida Sans"/>
                <a:cs typeface="Lucida Sans"/>
              </a:rPr>
              <a:t>, </a:t>
            </a:r>
            <a:r>
              <a:rPr lang="en-US" sz="1600" dirty="0" err="1">
                <a:latin typeface="Lucida Sans"/>
                <a:cs typeface="Lucida Sans"/>
              </a:rPr>
              <a:t>Asst</a:t>
            </a:r>
            <a:r>
              <a:rPr lang="en-US" sz="1600" dirty="0">
                <a:latin typeface="Lucida Sans"/>
                <a:cs typeface="Lucida Sans"/>
              </a:rPr>
              <a:t> to Police Chief for Community Services, Champaign Police </a:t>
            </a:r>
            <a:r>
              <a:rPr lang="en-US" sz="1600" dirty="0" smtClean="0">
                <a:latin typeface="Lucida Sans"/>
                <a:cs typeface="Lucida Sans"/>
              </a:rPr>
              <a:t>Department</a:t>
            </a:r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>
                <a:latin typeface="Lucida Sans"/>
                <a:cs typeface="Lucida Sans"/>
              </a:rPr>
              <a:t>Rev. Rickey Parks, Pastor, Pilgrim Missionary Baptist </a:t>
            </a:r>
            <a:r>
              <a:rPr lang="en-US" sz="1600" dirty="0" smtClean="0">
                <a:latin typeface="Lucida Sans"/>
                <a:cs typeface="Lucida Sans"/>
              </a:rPr>
              <a:t>Church</a:t>
            </a:r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smtClean="0">
                <a:latin typeface="Lucida Sans"/>
                <a:cs typeface="Lucida Sans"/>
              </a:rPr>
              <a:t>Tracy </a:t>
            </a:r>
            <a:r>
              <a:rPr lang="en-US" sz="1600" dirty="0" err="1">
                <a:latin typeface="Lucida Sans"/>
                <a:cs typeface="Lucida Sans"/>
              </a:rPr>
              <a:t>Parsons</a:t>
            </a:r>
            <a:r>
              <a:rPr lang="en-US" sz="1600" dirty="0" err="1" smtClean="0">
                <a:latin typeface="Lucida Sans"/>
                <a:cs typeface="Lucida Sans"/>
              </a:rPr>
              <a:t>,Community</a:t>
            </a:r>
            <a:r>
              <a:rPr lang="en-US" sz="1600" dirty="0" smtClean="0">
                <a:latin typeface="Lucida Sans"/>
                <a:cs typeface="Lucida Sans"/>
              </a:rPr>
              <a:t> Relations Manager/Compliance </a:t>
            </a:r>
            <a:r>
              <a:rPr lang="en-US" sz="1600" dirty="0">
                <a:latin typeface="Lucida Sans"/>
                <a:cs typeface="Lucida Sans"/>
              </a:rPr>
              <a:t>Officer, City of </a:t>
            </a:r>
            <a:r>
              <a:rPr lang="en-US" sz="1600" dirty="0" smtClean="0">
                <a:latin typeface="Lucida Sans"/>
                <a:cs typeface="Lucida Sans"/>
              </a:rPr>
              <a:t>Champaign</a:t>
            </a:r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smtClean="0">
                <a:latin typeface="Lucida Sans"/>
                <a:cs typeface="Lucida Sans"/>
              </a:rPr>
              <a:t>Julie </a:t>
            </a:r>
            <a:r>
              <a:rPr lang="en-US" sz="1600" dirty="0" err="1">
                <a:latin typeface="Lucida Sans"/>
                <a:cs typeface="Lucida Sans"/>
              </a:rPr>
              <a:t>Pryde</a:t>
            </a:r>
            <a:r>
              <a:rPr lang="en-US" sz="1600" dirty="0">
                <a:latin typeface="Lucida Sans"/>
                <a:cs typeface="Lucida Sans"/>
              </a:rPr>
              <a:t>, Public Health Administrator, Champaign-Urbana Public Health </a:t>
            </a:r>
            <a:r>
              <a:rPr lang="en-US" sz="1600" dirty="0" smtClean="0">
                <a:latin typeface="Lucida Sans"/>
                <a:cs typeface="Lucida Sans"/>
              </a:rPr>
              <a:t>District</a:t>
            </a:r>
          </a:p>
          <a:p>
            <a:endParaRPr lang="en-US" sz="1600" dirty="0" smtClean="0">
              <a:latin typeface="Lucida Sans"/>
              <a:cs typeface="Lucida Sans"/>
            </a:endParaRPr>
          </a:p>
          <a:p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smtClean="0">
                <a:latin typeface="Lucida Sans"/>
                <a:cs typeface="Lucida Sans"/>
              </a:rPr>
              <a:t>Gail </a:t>
            </a:r>
            <a:r>
              <a:rPr lang="en-US" sz="1600" dirty="0">
                <a:latin typeface="Lucida Sans"/>
                <a:cs typeface="Lucida Sans"/>
              </a:rPr>
              <a:t>Raney, </a:t>
            </a:r>
            <a:r>
              <a:rPr lang="en-US" sz="1600" dirty="0" smtClean="0">
                <a:latin typeface="Lucida Sans"/>
                <a:cs typeface="Lucida Sans"/>
              </a:rPr>
              <a:t>COO, </a:t>
            </a:r>
            <a:r>
              <a:rPr lang="en-US" sz="1600" dirty="0">
                <a:latin typeface="Lucida Sans"/>
                <a:cs typeface="Lucida Sans"/>
              </a:rPr>
              <a:t>Prairie Center Health </a:t>
            </a:r>
            <a:r>
              <a:rPr lang="en-US" sz="1600" dirty="0" smtClean="0">
                <a:latin typeface="Lucida Sans"/>
                <a:cs typeface="Lucida Sans"/>
              </a:rPr>
              <a:t>Systems</a:t>
            </a:r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smtClean="0">
                <a:latin typeface="Lucida Sans"/>
                <a:cs typeface="Lucida Sans"/>
              </a:rPr>
              <a:t>Julia </a:t>
            </a:r>
            <a:r>
              <a:rPr lang="en-US" sz="1600" dirty="0" err="1">
                <a:latin typeface="Lucida Sans"/>
                <a:cs typeface="Lucida Sans"/>
              </a:rPr>
              <a:t>Rietz</a:t>
            </a:r>
            <a:r>
              <a:rPr lang="en-US" sz="1600" dirty="0">
                <a:latin typeface="Lucida Sans"/>
                <a:cs typeface="Lucida Sans"/>
              </a:rPr>
              <a:t>, State's Attorney, Champaign </a:t>
            </a:r>
            <a:r>
              <a:rPr lang="en-US" sz="1600" dirty="0" smtClean="0">
                <a:latin typeface="Lucida Sans"/>
                <a:cs typeface="Lucida Sans"/>
              </a:rPr>
              <a:t>County</a:t>
            </a:r>
            <a:endParaRPr lang="en-US" sz="1600" dirty="0">
              <a:latin typeface="Lucida Sans"/>
              <a:cs typeface="Lucida Sans"/>
            </a:endParaRPr>
          </a:p>
          <a:p>
            <a:r>
              <a:rPr lang="en-US" sz="1600" dirty="0" smtClean="0">
                <a:latin typeface="Lucida Sans"/>
                <a:cs typeface="Lucida Sans"/>
              </a:rPr>
              <a:t>Joan </a:t>
            </a:r>
            <a:r>
              <a:rPr lang="en-US" sz="1600" dirty="0">
                <a:latin typeface="Lucida Sans"/>
                <a:cs typeface="Lucida Sans"/>
              </a:rPr>
              <a:t>Walls, Deputy City </a:t>
            </a:r>
            <a:r>
              <a:rPr lang="en-US" sz="1600" dirty="0" smtClean="0">
                <a:latin typeface="Lucida Sans"/>
                <a:cs typeface="Lucida Sans"/>
              </a:rPr>
              <a:t>Manager,  </a:t>
            </a:r>
            <a:r>
              <a:rPr lang="en-US" sz="1600" dirty="0">
                <a:latin typeface="Lucida Sans"/>
                <a:cs typeface="Lucida Sans"/>
              </a:rPr>
              <a:t>City of Champaign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100" y="215900"/>
            <a:ext cx="791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F17"/>
                </a:solidFill>
                <a:latin typeface="Lucida Sans"/>
                <a:cs typeface="Lucida Sans"/>
              </a:rPr>
              <a:t> C-U Fresh Start Steering Committee</a:t>
            </a:r>
            <a:endParaRPr lang="en-US" sz="2000" i="1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3310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333" y="1794934"/>
            <a:ext cx="797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Sans"/>
                <a:cs typeface="Lucida Sans"/>
              </a:rPr>
              <a:t>Community-led, focused effort to deter gun violence which gives individuals a choice to stop shooting and move in a different direction</a:t>
            </a:r>
            <a:r>
              <a:rPr lang="en-US" sz="3600" i="1" dirty="0" smtClean="0">
                <a:latin typeface="Lucida Sans"/>
                <a:cs typeface="Lucida Sans"/>
              </a:rPr>
              <a:t>. </a:t>
            </a:r>
            <a:endParaRPr lang="en-US" sz="3600" i="1" dirty="0">
              <a:latin typeface="Lucida Sans"/>
              <a:cs typeface="Lucida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00" y="355600"/>
            <a:ext cx="454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F17"/>
                </a:solidFill>
                <a:latin typeface="Lucida Sans"/>
                <a:cs typeface="Lucida Sans"/>
              </a:rPr>
              <a:t>What is C-U Fresh Start?</a:t>
            </a:r>
            <a:endParaRPr lang="en-US" sz="2400" i="1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2656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997" y="154262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Sans"/>
                <a:cs typeface="Lucida Sans"/>
              </a:rPr>
              <a:t> </a:t>
            </a:r>
          </a:p>
          <a:p>
            <a:r>
              <a:rPr lang="en-US" sz="3600" dirty="0" smtClean="0">
                <a:latin typeface="Lucida Sans"/>
                <a:cs typeface="Lucida Sans"/>
              </a:rPr>
              <a:t>“Gun </a:t>
            </a:r>
            <a:r>
              <a:rPr lang="en-US" sz="3600" dirty="0">
                <a:latin typeface="Lucida Sans"/>
                <a:cs typeface="Lucida Sans"/>
              </a:rPr>
              <a:t>violence devastates families, damages neighborhoods, and endangers the community.  </a:t>
            </a:r>
            <a:r>
              <a:rPr lang="en-US" sz="3600" dirty="0" smtClean="0">
                <a:latin typeface="Lucida Sans"/>
                <a:cs typeface="Lucida Sans"/>
              </a:rPr>
              <a:t>We’ve had enough.   </a:t>
            </a:r>
            <a:r>
              <a:rPr lang="en-US" sz="3600" dirty="0">
                <a:latin typeface="Lucida Sans"/>
                <a:cs typeface="Lucida Sans"/>
              </a:rPr>
              <a:t>It has to stop now</a:t>
            </a:r>
            <a:r>
              <a:rPr lang="en-US" sz="3600" dirty="0" smtClean="0">
                <a:latin typeface="Lucida Sans"/>
                <a:cs typeface="Lucida Sans"/>
              </a:rPr>
              <a:t>.” </a:t>
            </a:r>
            <a:endParaRPr lang="en-US" sz="3600" dirty="0">
              <a:latin typeface="Lucida Sans"/>
              <a:cs typeface="Lucida Sans"/>
            </a:endParaRPr>
          </a:p>
          <a:p>
            <a:pPr algn="ctr"/>
            <a:endParaRPr lang="en-US" sz="3600" dirty="0" smtClean="0">
              <a:latin typeface="Lucida Sans"/>
              <a:cs typeface="Lucida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279400"/>
            <a:ext cx="64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F17"/>
                </a:solidFill>
                <a:latin typeface="Lucida Sans"/>
                <a:cs typeface="Lucida Sans"/>
              </a:rPr>
              <a:t>Why should we try this approach?</a:t>
            </a:r>
            <a:endParaRPr lang="en-US" sz="2400" i="1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4768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102" y="356702"/>
            <a:ext cx="7934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ucida Sans"/>
                <a:cs typeface="Lucida Sans"/>
              </a:rPr>
              <a:t>Gun violence endangers EVERYONE.</a:t>
            </a:r>
            <a:endParaRPr lang="en-US" sz="3600" i="1" dirty="0">
              <a:latin typeface="Lucida Sans"/>
              <a:cs typeface="Lucida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222" y="1743298"/>
            <a:ext cx="569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Lucida Sans"/>
                <a:cs typeface="Lucida Sans"/>
              </a:rPr>
              <a:t>February 2015 to February 2016:</a:t>
            </a:r>
            <a:endParaRPr lang="en-US" i="1" dirty="0">
              <a:latin typeface="Lucida Sans"/>
              <a:cs typeface="Lucida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333" y="2573866"/>
            <a:ext cx="697653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Lucida Sans"/>
                <a:cs typeface="Lucida Sans"/>
              </a:rPr>
              <a:t>125 verified incidents of gunfire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tx1">
                  <a:lumMod val="95000"/>
                </a:schemeClr>
              </a:solidFill>
              <a:latin typeface="Lucida Sans"/>
              <a:cs typeface="Lucida San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Lucida Sans"/>
                <a:cs typeface="Lucida Sans"/>
              </a:rPr>
              <a:t>3 young men killed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tx1">
                  <a:lumMod val="95000"/>
                </a:schemeClr>
              </a:solidFill>
              <a:latin typeface="Lucida Sans"/>
              <a:cs typeface="Lucida San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Lucida Sans"/>
                <a:cs typeface="Lucida Sans"/>
              </a:rPr>
              <a:t>Over 25 young men injured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tx1">
                  <a:lumMod val="95000"/>
                </a:schemeClr>
              </a:solidFill>
              <a:latin typeface="Lucida Sans"/>
              <a:cs typeface="Lucida San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Lucida Sans"/>
                <a:cs typeface="Lucida Sans"/>
              </a:rPr>
              <a:t>Over 160 innocent people in homes and vehicles were endangered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2462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589465"/>
            <a:ext cx="8263467" cy="619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867" y="220133"/>
            <a:ext cx="870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/>
                <a:cs typeface="Lucida Sans"/>
              </a:rPr>
              <a:t>CHAMPAIGN SHOOTINGS   </a:t>
            </a:r>
            <a:endParaRPr lang="en-US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561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916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762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URBANA  SHOOTINGS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66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URBANA POLICE DEPARTMENT</a:t>
            </a:r>
          </a:p>
          <a:p>
            <a:pPr algn="ctr"/>
            <a:r>
              <a:rPr lang="en-US" sz="1000" dirty="0" smtClean="0"/>
              <a:t>FEBRUARY 13, 2015 – FEBRUARY 12,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69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296566"/>
            <a:ext cx="661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F17"/>
                </a:solidFill>
                <a:latin typeface="Lucida Sans"/>
                <a:cs typeface="Lucida Sans"/>
              </a:rPr>
              <a:t>Focused deterrence has a record of success</a:t>
            </a:r>
            <a:endParaRPr lang="en-US" sz="2400" i="1" dirty="0">
              <a:solidFill>
                <a:srgbClr val="FF6F17"/>
              </a:solidFill>
              <a:latin typeface="Lucida Sans"/>
              <a:cs typeface="Lucida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536" y="1079246"/>
            <a:ext cx="499236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Sans"/>
                <a:cs typeface="Lucida Sans"/>
              </a:rPr>
              <a:t>Boston, MA</a:t>
            </a:r>
          </a:p>
          <a:p>
            <a:endParaRPr lang="en-US" sz="2800" dirty="0" smtClean="0">
              <a:latin typeface="Lucida Sans"/>
              <a:cs typeface="Lucida Sans"/>
            </a:endParaRPr>
          </a:p>
          <a:p>
            <a:r>
              <a:rPr lang="en-US" sz="2800" dirty="0" smtClean="0">
                <a:latin typeface="Lucida Sans"/>
                <a:cs typeface="Lucida Sans"/>
              </a:rPr>
              <a:t>Minneapolis, MN</a:t>
            </a:r>
          </a:p>
          <a:p>
            <a:endParaRPr lang="en-US" sz="2800" dirty="0" smtClean="0">
              <a:latin typeface="Lucida Sans"/>
              <a:cs typeface="Lucida Sans"/>
            </a:endParaRPr>
          </a:p>
          <a:p>
            <a:r>
              <a:rPr lang="en-US" sz="2800" dirty="0" smtClean="0">
                <a:latin typeface="Lucida Sans"/>
                <a:cs typeface="Lucida Sans"/>
              </a:rPr>
              <a:t>Richmond, CA</a:t>
            </a:r>
          </a:p>
          <a:p>
            <a:endParaRPr lang="en-US" sz="2800" dirty="0" smtClean="0">
              <a:latin typeface="Lucida Sans"/>
              <a:cs typeface="Lucida Sans"/>
            </a:endParaRPr>
          </a:p>
          <a:p>
            <a:r>
              <a:rPr lang="en-US" sz="2800" dirty="0" smtClean="0">
                <a:latin typeface="Lucida Sans"/>
                <a:cs typeface="Lucida Sans"/>
              </a:rPr>
              <a:t>High Point, NC</a:t>
            </a:r>
          </a:p>
          <a:p>
            <a:endParaRPr lang="en-US" sz="2800" dirty="0" smtClean="0">
              <a:latin typeface="Lucida Sans"/>
              <a:cs typeface="Lucida Sans"/>
            </a:endParaRPr>
          </a:p>
          <a:p>
            <a:r>
              <a:rPr lang="en-US" sz="2800" dirty="0" smtClean="0">
                <a:latin typeface="Lucida Sans"/>
                <a:cs typeface="Lucida Sans"/>
              </a:rPr>
              <a:t>Peoria, IL</a:t>
            </a:r>
          </a:p>
          <a:p>
            <a:endParaRPr lang="en-US" sz="2800" dirty="0">
              <a:latin typeface="Lucida Sans"/>
              <a:cs typeface="Lucida Sans"/>
            </a:endParaRPr>
          </a:p>
          <a:p>
            <a:r>
              <a:rPr lang="en-US" sz="2800" dirty="0" smtClean="0">
                <a:latin typeface="Lucida Sans"/>
                <a:cs typeface="Lucida Sans"/>
              </a:rPr>
              <a:t>       and elsewhere</a:t>
            </a:r>
          </a:p>
          <a:p>
            <a:endParaRPr lang="en-US" sz="2800" dirty="0" smtClean="0">
              <a:latin typeface="Lucida Sans"/>
              <a:cs typeface="Lucida Sans"/>
            </a:endParaRPr>
          </a:p>
          <a:p>
            <a:endParaRPr lang="en-US" sz="2800" dirty="0">
              <a:latin typeface="Lucida Sans"/>
              <a:cs typeface="Lucida Sans"/>
            </a:endParaRPr>
          </a:p>
        </p:txBody>
      </p:sp>
      <p:pic>
        <p:nvPicPr>
          <p:cNvPr id="11" name="Picture 10" descr="Dont_Shoot_Cover_800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079246"/>
            <a:ext cx="2907798" cy="44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5575</TotalTime>
  <Words>554</Words>
  <Application>Microsoft Office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Lucida Sans</vt:lpstr>
      <vt:lpstr>Palatino Linotype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Marlin</dc:creator>
  <cp:lastModifiedBy>Ryan Hughes</cp:lastModifiedBy>
  <cp:revision>73</cp:revision>
  <cp:lastPrinted>2016-04-11T14:51:04Z</cp:lastPrinted>
  <dcterms:created xsi:type="dcterms:W3CDTF">2016-02-11T00:44:57Z</dcterms:created>
  <dcterms:modified xsi:type="dcterms:W3CDTF">2016-05-05T01:30:29Z</dcterms:modified>
</cp:coreProperties>
</file>