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2"/>
  </p:notesMasterIdLst>
  <p:handoutMasterIdLst>
    <p:handoutMasterId r:id="rId23"/>
  </p:handoutMasterIdLst>
  <p:sldIdLst>
    <p:sldId id="260" r:id="rId2"/>
    <p:sldId id="257" r:id="rId3"/>
    <p:sldId id="258" r:id="rId4"/>
    <p:sldId id="259" r:id="rId5"/>
    <p:sldId id="256" r:id="rId6"/>
    <p:sldId id="267" r:id="rId7"/>
    <p:sldId id="263" r:id="rId8"/>
    <p:sldId id="261" r:id="rId9"/>
    <p:sldId id="262" r:id="rId10"/>
    <p:sldId id="264" r:id="rId11"/>
    <p:sldId id="268" r:id="rId12"/>
    <p:sldId id="269" r:id="rId13"/>
    <p:sldId id="270" r:id="rId14"/>
    <p:sldId id="271" r:id="rId15"/>
    <p:sldId id="272" r:id="rId16"/>
    <p:sldId id="273" r:id="rId17"/>
    <p:sldId id="274" r:id="rId18"/>
    <p:sldId id="275" r:id="rId19"/>
    <p:sldId id="276" r:id="rId20"/>
    <p:sldId id="277"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474" autoAdjust="0"/>
  </p:normalViewPr>
  <p:slideViewPr>
    <p:cSldViewPr snapToGrid="0" snapToObjects="1">
      <p:cViewPr varScale="1">
        <p:scale>
          <a:sx n="86" d="100"/>
          <a:sy n="86" d="100"/>
        </p:scale>
        <p:origin x="1282"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37CAE4-1840-F14F-9664-64FC7E251EE4}" type="datetimeFigureOut">
              <a:rPr lang="en-US" smtClean="0"/>
              <a:t>5/4/2016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1B8925E-A43D-3646-A2DE-E1BBD169DEC1}" type="slidenum">
              <a:rPr lang="en-US" smtClean="0"/>
              <a:t>‹#›</a:t>
            </a:fld>
            <a:endParaRPr lang="en-US" dirty="0"/>
          </a:p>
        </p:txBody>
      </p:sp>
    </p:spTree>
    <p:extLst>
      <p:ext uri="{BB962C8B-B14F-4D97-AF65-F5344CB8AC3E}">
        <p14:creationId xmlns:p14="http://schemas.microsoft.com/office/powerpoint/2010/main" val="3203548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B60EE0-E498-C348-ADB4-2C5739D4803D}" type="datetimeFigureOut">
              <a:rPr lang="en-US" smtClean="0"/>
              <a:t>5/4/2016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460D01-DD13-AD4F-9563-9AD9830EFC46}" type="slidenum">
              <a:rPr lang="en-US" smtClean="0"/>
              <a:t>‹#›</a:t>
            </a:fld>
            <a:endParaRPr lang="en-US"/>
          </a:p>
        </p:txBody>
      </p:sp>
    </p:spTree>
    <p:extLst>
      <p:ext uri="{BB962C8B-B14F-4D97-AF65-F5344CB8AC3E}">
        <p14:creationId xmlns:p14="http://schemas.microsoft.com/office/powerpoint/2010/main" val="18504179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460D01-DD13-AD4F-9563-9AD9830EFC46}" type="slidenum">
              <a:rPr lang="en-US" smtClean="0"/>
              <a:t>4</a:t>
            </a:fld>
            <a:endParaRPr lang="en-US"/>
          </a:p>
        </p:txBody>
      </p:sp>
    </p:spTree>
    <p:extLst>
      <p:ext uri="{BB962C8B-B14F-4D97-AF65-F5344CB8AC3E}">
        <p14:creationId xmlns:p14="http://schemas.microsoft.com/office/powerpoint/2010/main" val="4042220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AE949D89-DAA4-3240-9734-E97F94D38973}" type="datetimeFigureOut">
              <a:rPr lang="en-US" smtClean="0"/>
              <a:t>5/4/2016</a:t>
            </a:fld>
            <a:endParaRPr lang="en-US" dirty="0"/>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dirty="0"/>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38D956A-F4F7-3546-8C0E-8E55C66CD262}"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AE949D89-DAA4-3240-9734-E97F94D38973}" type="datetimeFigureOut">
              <a:rPr lang="en-US" smtClean="0"/>
              <a:t>5/4/2016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8D956A-F4F7-3546-8C0E-8E55C66CD262}" type="slidenum">
              <a:rPr lang="en-US" smtClean="0"/>
              <a:t>‹#›</a:t>
            </a:fld>
            <a:endParaRPr lang="en-US"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E949D89-DAA4-3240-9734-E97F94D38973}" type="datetimeFigureOut">
              <a:rPr lang="en-US" smtClean="0"/>
              <a:t>5/4/2016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8D956A-F4F7-3546-8C0E-8E55C66CD262}" type="slidenum">
              <a:rPr lang="en-US" smtClean="0"/>
              <a:t>‹#›</a:t>
            </a:fld>
            <a:endParaRPr lang="en-US" dirty="0"/>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E949D89-DAA4-3240-9734-E97F94D38973}" type="datetimeFigureOut">
              <a:rPr lang="en-US" smtClean="0"/>
              <a:t>5/4/2016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8D956A-F4F7-3546-8C0E-8E55C66CD262}"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949D89-DAA4-3240-9734-E97F94D38973}" type="datetimeFigureOut">
              <a:rPr lang="en-US" smtClean="0"/>
              <a:t>5/4/2016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38D956A-F4F7-3546-8C0E-8E55C66CD262}"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949D89-DAA4-3240-9734-E97F94D38973}" type="datetimeFigureOut">
              <a:rPr lang="en-US" smtClean="0"/>
              <a:t>5/4/2016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8D956A-F4F7-3546-8C0E-8E55C66CD262}"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949D89-DAA4-3240-9734-E97F94D38973}" type="datetimeFigureOut">
              <a:rPr lang="en-US" smtClean="0"/>
              <a:t>5/4/2016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8D956A-F4F7-3546-8C0E-8E55C66CD262}" type="slidenum">
              <a:rPr lang="en-US" smtClean="0"/>
              <a:t>‹#›</a:t>
            </a:fld>
            <a:endParaRPr lang="en-US" dirty="0"/>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dirty="0" smtClean="0"/>
              <a:t>Drag picture to placeholder or click icon to add</a:t>
            </a:r>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dirty="0" smtClean="0"/>
              <a:t>Drag picture to placeholder or click icon to add</a:t>
            </a:r>
            <a:endParaRPr dirty="0"/>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dirty="0" smtClean="0"/>
              <a:t>Drag picture to placeholder or click icon to add</a:t>
            </a:r>
            <a:endParaRPr dirty="0"/>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949D89-DAA4-3240-9734-E97F94D38973}" type="datetimeFigureOut">
              <a:rPr lang="en-US" smtClean="0"/>
              <a:t>5/4/2016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8D956A-F4F7-3546-8C0E-8E55C66CD262}"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949D89-DAA4-3240-9734-E97F94D38973}" type="datetimeFigureOut">
              <a:rPr lang="en-US" smtClean="0"/>
              <a:t>5/4/2016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8D956A-F4F7-3546-8C0E-8E55C66CD262}" type="slidenum">
              <a:rPr lang="en-US" smtClean="0"/>
              <a:t>‹#›</a:t>
            </a:fld>
            <a:endParaRPr lang="en-US" dirty="0"/>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dirty="0" smtClean="0"/>
              <a:t>Drag picture to placeholder or click icon to add</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dirty="0" smtClean="0"/>
              <a:t>Drag picture to placeholder or click icon to add</a:t>
            </a:r>
            <a:endParaRPr dirty="0"/>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949D89-DAA4-3240-9734-E97F94D38973}" type="datetimeFigureOut">
              <a:rPr lang="en-US" smtClean="0"/>
              <a:t>5/4/2016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8D956A-F4F7-3546-8C0E-8E55C66CD262}" type="slidenum">
              <a:rPr lang="en-US" smtClean="0"/>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E949D89-DAA4-3240-9734-E97F94D38973}" type="datetimeFigureOut">
              <a:rPr lang="en-US" smtClean="0"/>
              <a:t>5/4/2016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8D956A-F4F7-3546-8C0E-8E55C66CD26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E949D89-DAA4-3240-9734-E97F94D38973}" type="datetimeFigureOut">
              <a:rPr lang="en-US" smtClean="0"/>
              <a:t>5/4/2016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8D956A-F4F7-3546-8C0E-8E55C66CD262}"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E949D89-DAA4-3240-9734-E97F94D38973}" type="datetimeFigureOut">
              <a:rPr lang="en-US" smtClean="0"/>
              <a:t>5/4/2016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8D956A-F4F7-3546-8C0E-8E55C66CD26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AE949D89-DAA4-3240-9734-E97F94D38973}" type="datetimeFigureOut">
              <a:rPr lang="en-US" smtClean="0"/>
              <a:t>5/4/2016</a:t>
            </a:fld>
            <a:endParaRPr lang="en-US" dirty="0"/>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38D956A-F4F7-3546-8C0E-8E55C66CD262}"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AE949D89-DAA4-3240-9734-E97F94D38973}" type="datetimeFigureOut">
              <a:rPr lang="en-US" smtClean="0"/>
              <a:t>5/4/2016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8D956A-F4F7-3546-8C0E-8E55C66CD26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949D89-DAA4-3240-9734-E97F94D38973}" type="datetimeFigureOut">
              <a:rPr lang="en-US" smtClean="0"/>
              <a:t>5/4/2016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8D956A-F4F7-3546-8C0E-8E55C66CD26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949D89-DAA4-3240-9734-E97F94D38973}" type="datetimeFigureOut">
              <a:rPr lang="en-US" smtClean="0"/>
              <a:t>5/4/2016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8D956A-F4F7-3546-8C0E-8E55C66CD26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E949D89-DAA4-3240-9734-E97F94D38973}" type="datetimeFigureOut">
              <a:rPr lang="en-US" smtClean="0"/>
              <a:t>5/4/2016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8D956A-F4F7-3546-8C0E-8E55C66CD26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E949D89-DAA4-3240-9734-E97F94D38973}" type="datetimeFigureOut">
              <a:rPr lang="en-US" smtClean="0"/>
              <a:t>5/4/2016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38D956A-F4F7-3546-8C0E-8E55C66CD262}" type="slidenum">
              <a:rPr lang="en-US" smtClean="0"/>
              <a:t>‹#›</a:t>
            </a:fld>
            <a:endParaRPr lang="en-US" dirty="0"/>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E949D89-DAA4-3240-9734-E97F94D38973}" type="datetimeFigureOut">
              <a:rPr lang="en-US" smtClean="0"/>
              <a:t>5/4/2016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8D956A-F4F7-3546-8C0E-8E55C66CD262}" type="slidenum">
              <a:rPr lang="en-US" smtClean="0"/>
              <a:t>‹#›</a:t>
            </a:fld>
            <a:endParaRPr lang="en-US" dirty="0"/>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AE949D89-DAA4-3240-9734-E97F94D38973}" type="datetimeFigureOut">
              <a:rPr lang="en-US" smtClean="0"/>
              <a:t>5/4/2016</a:t>
            </a:fld>
            <a:endParaRPr lang="en-US" dirty="0"/>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dirty="0"/>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38D956A-F4F7-3546-8C0E-8E55C66CD262}"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12.png"/><Relationship Id="rId4" Type="http://schemas.openxmlformats.org/officeDocument/2006/relationships/package" Target="../embeddings/Microsoft_Excel_Worksheet3.xlsx"/></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5979" y="1232899"/>
            <a:ext cx="6226489" cy="4616649"/>
          </a:xfrm>
          <a:prstGeom prst="rect">
            <a:avLst/>
          </a:prstGeom>
          <a:noFill/>
        </p:spPr>
        <p:txBody>
          <a:bodyPr wrap="square" rtlCol="0">
            <a:spAutoFit/>
          </a:bodyPr>
          <a:lstStyle/>
          <a:p>
            <a:pPr algn="ctr"/>
            <a:r>
              <a:rPr lang="en-US" sz="3200" u="sng" dirty="0" smtClean="0"/>
              <a:t>ANNUAL IDOT TRAFFIC STOP DATA</a:t>
            </a:r>
          </a:p>
          <a:p>
            <a:pPr algn="ctr"/>
            <a:endParaRPr lang="en-US" dirty="0" smtClean="0"/>
          </a:p>
          <a:p>
            <a:pPr algn="ctr"/>
            <a:r>
              <a:rPr lang="en-US" dirty="0" smtClean="0"/>
              <a:t>CHAMPAIGN POLICE DEPARTMENT</a:t>
            </a:r>
          </a:p>
          <a:p>
            <a:pPr algn="ctr"/>
            <a:r>
              <a:rPr lang="en-US" dirty="0" smtClean="0"/>
              <a:t>URBANA POLICE DEPARTMENT</a:t>
            </a:r>
          </a:p>
          <a:p>
            <a:pPr algn="ctr"/>
            <a:r>
              <a:rPr lang="en-US" dirty="0" smtClean="0"/>
              <a:t>CHAMPAIGN COUNTY SHERIFF’S OFFICE</a:t>
            </a:r>
          </a:p>
          <a:p>
            <a:pPr algn="ctr"/>
            <a:r>
              <a:rPr lang="en-US" dirty="0" smtClean="0"/>
              <a:t>UNIVERSITY OF ILLINOIS POLICE DEPARTMENT</a:t>
            </a:r>
          </a:p>
          <a:p>
            <a:pPr algn="ctr"/>
            <a:endParaRPr lang="en-US" dirty="0"/>
          </a:p>
          <a:p>
            <a:pPr algn="ctr"/>
            <a:endParaRPr lang="en-US" dirty="0" smtClean="0"/>
          </a:p>
          <a:p>
            <a:pPr algn="ctr"/>
            <a:endParaRPr lang="en-US" dirty="0"/>
          </a:p>
          <a:p>
            <a:pPr algn="ctr"/>
            <a:endParaRPr lang="en-US" dirty="0" smtClean="0"/>
          </a:p>
          <a:p>
            <a:pPr algn="ctr"/>
            <a:r>
              <a:rPr lang="en-US" sz="2800" u="sng" dirty="0" smtClean="0"/>
              <a:t>TOPICS</a:t>
            </a:r>
          </a:p>
          <a:p>
            <a:pPr algn="ctr"/>
            <a:r>
              <a:rPr lang="en-US" dirty="0" smtClean="0"/>
              <a:t>TRAFFIC STOP NUMBERS BY RACE</a:t>
            </a:r>
          </a:p>
          <a:p>
            <a:pPr algn="ctr"/>
            <a:r>
              <a:rPr lang="en-US" dirty="0" smtClean="0"/>
              <a:t>CITATION RATES BY RACE</a:t>
            </a:r>
          </a:p>
          <a:p>
            <a:pPr algn="ctr"/>
            <a:r>
              <a:rPr lang="en-US" dirty="0" smtClean="0"/>
              <a:t>CONSENT SEARCHES BY RACE</a:t>
            </a:r>
          </a:p>
          <a:p>
            <a:pPr algn="ctr"/>
            <a:r>
              <a:rPr lang="en-US" dirty="0" smtClean="0"/>
              <a:t>DOG SNIFFS BY RACE</a:t>
            </a:r>
            <a:endParaRPr lang="en-US" dirty="0"/>
          </a:p>
        </p:txBody>
      </p:sp>
    </p:spTree>
    <p:extLst>
      <p:ext uri="{BB962C8B-B14F-4D97-AF65-F5344CB8AC3E}">
        <p14:creationId xmlns:p14="http://schemas.microsoft.com/office/powerpoint/2010/main" val="1188928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421719"/>
          </a:xfrm>
        </p:spPr>
        <p:txBody>
          <a:bodyPr>
            <a:normAutofit/>
          </a:bodyPr>
          <a:lstStyle/>
          <a:p>
            <a:r>
              <a:rPr lang="en-US" sz="2800" u="sng" dirty="0" smtClean="0"/>
              <a:t>POLICE LEADERSHIP</a:t>
            </a:r>
            <a:br>
              <a:rPr lang="en-US" sz="2800" u="sng" dirty="0" smtClean="0"/>
            </a:br>
            <a:r>
              <a:rPr lang="en-US" sz="2800" u="sng" dirty="0" smtClean="0"/>
              <a:t>IS </a:t>
            </a:r>
            <a:r>
              <a:rPr lang="en-US" sz="2800" u="sng" dirty="0"/>
              <a:t>NEEDED </a:t>
            </a:r>
            <a:r>
              <a:rPr lang="en-US" sz="2800" u="sng" dirty="0" smtClean="0"/>
              <a:t>TO </a:t>
            </a:r>
            <a:r>
              <a:rPr lang="en-US" sz="2800" u="sng" dirty="0"/>
              <a:t>ASSESS </a:t>
            </a:r>
            <a:r>
              <a:rPr lang="en-US" sz="2800" u="sng" dirty="0" smtClean="0"/>
              <a:t>THE EFFECTIVENESS</a:t>
            </a:r>
            <a:br>
              <a:rPr lang="en-US" sz="2800" u="sng" dirty="0" smtClean="0"/>
            </a:br>
            <a:r>
              <a:rPr lang="en-US" sz="2800" u="sng" dirty="0" smtClean="0"/>
              <a:t> AND IMPACT OF INVESTIGATORY STOPS</a:t>
            </a:r>
            <a:endParaRPr lang="en-US" sz="2800" u="sng" dirty="0"/>
          </a:p>
        </p:txBody>
      </p:sp>
      <p:sp>
        <p:nvSpPr>
          <p:cNvPr id="3" name="Content Placeholder 2"/>
          <p:cNvSpPr>
            <a:spLocks noGrp="1"/>
          </p:cNvSpPr>
          <p:nvPr>
            <p:ph idx="1"/>
          </p:nvPr>
        </p:nvSpPr>
        <p:spPr>
          <a:xfrm>
            <a:off x="457200" y="2077356"/>
            <a:ext cx="8229600" cy="4399643"/>
          </a:xfrm>
        </p:spPr>
        <p:txBody>
          <a:bodyPr>
            <a:normAutofit fontScale="77500" lnSpcReduction="20000"/>
          </a:bodyPr>
          <a:lstStyle/>
          <a:p>
            <a:pPr marL="0" indent="0">
              <a:buNone/>
            </a:pPr>
            <a:r>
              <a:rPr lang="en-US" sz="3100" dirty="0" smtClean="0"/>
              <a:t>Every law </a:t>
            </a:r>
            <a:r>
              <a:rPr lang="en-US" sz="3100" dirty="0"/>
              <a:t>enforcement agency </a:t>
            </a:r>
            <a:r>
              <a:rPr lang="en-US" sz="3100" dirty="0" smtClean="0"/>
              <a:t>should be </a:t>
            </a:r>
            <a:r>
              <a:rPr lang="en-US" sz="3100" dirty="0"/>
              <a:t>collecting </a:t>
            </a:r>
            <a:r>
              <a:rPr lang="en-US" sz="3100" dirty="0" smtClean="0"/>
              <a:t>the following data:</a:t>
            </a:r>
          </a:p>
          <a:p>
            <a:pPr>
              <a:buFont typeface="Wingdings" charset="2"/>
              <a:buChar char="Ø"/>
            </a:pPr>
            <a:r>
              <a:rPr lang="en-US" sz="2300" dirty="0" smtClean="0"/>
              <a:t>whether </a:t>
            </a:r>
            <a:r>
              <a:rPr lang="en-US" sz="2300" dirty="0"/>
              <a:t>the stop was a safety or investigatory </a:t>
            </a:r>
            <a:r>
              <a:rPr lang="en-US" sz="2300" dirty="0" smtClean="0"/>
              <a:t>stop</a:t>
            </a:r>
            <a:endParaRPr lang="en-US" sz="2300" dirty="0"/>
          </a:p>
          <a:p>
            <a:pPr>
              <a:buFont typeface="Wingdings" charset="2"/>
              <a:buChar char="Ø"/>
            </a:pPr>
            <a:r>
              <a:rPr lang="en-US" sz="2300" dirty="0" smtClean="0"/>
              <a:t>the </a:t>
            </a:r>
            <a:r>
              <a:rPr lang="en-US" sz="2300" dirty="0"/>
              <a:t>reason for initiating an investigatory </a:t>
            </a:r>
            <a:r>
              <a:rPr lang="en-US" sz="2300" dirty="0" smtClean="0"/>
              <a:t>stop</a:t>
            </a:r>
            <a:endParaRPr lang="en-US" sz="2300" dirty="0"/>
          </a:p>
          <a:p>
            <a:pPr>
              <a:buFont typeface="Wingdings" charset="2"/>
              <a:buChar char="Ø"/>
            </a:pPr>
            <a:r>
              <a:rPr lang="en-US" sz="2300" dirty="0" smtClean="0"/>
              <a:t>whether </a:t>
            </a:r>
            <a:r>
              <a:rPr lang="en-US" sz="2300" dirty="0"/>
              <a:t>there was an arrest </a:t>
            </a:r>
            <a:r>
              <a:rPr lang="en-US" sz="2300" dirty="0" smtClean="0"/>
              <a:t>made </a:t>
            </a:r>
          </a:p>
          <a:p>
            <a:pPr>
              <a:buFont typeface="Wingdings" charset="2"/>
              <a:buChar char="Ø"/>
            </a:pPr>
            <a:r>
              <a:rPr lang="en-US" sz="2300" dirty="0" smtClean="0"/>
              <a:t>the </a:t>
            </a:r>
            <a:r>
              <a:rPr lang="en-US" sz="2300" dirty="0"/>
              <a:t>reason for the arrest, (e.g. traffic crime, warrant arrest, drug crime, property crime, or violent or weapons crime).</a:t>
            </a:r>
          </a:p>
          <a:p>
            <a:pPr marL="0" indent="0">
              <a:buNone/>
            </a:pPr>
            <a:endParaRPr lang="en-US" sz="1200" dirty="0" smtClean="0"/>
          </a:p>
          <a:p>
            <a:pPr marL="0" indent="0">
              <a:buNone/>
            </a:pPr>
            <a:r>
              <a:rPr lang="en-US" sz="2800" dirty="0" smtClean="0"/>
              <a:t>Every law enforcement Chief should:</a:t>
            </a:r>
          </a:p>
          <a:p>
            <a:pPr>
              <a:buFont typeface="Wingdings" charset="2"/>
              <a:buChar char="Ø"/>
            </a:pPr>
            <a:r>
              <a:rPr lang="en-US" sz="2100" dirty="0" smtClean="0"/>
              <a:t>Promote the professional norm of not stopping drivers except when justified by clear evidence of criminal behavior. (There must be more than a pretextual reason for conducting a stop.)</a:t>
            </a:r>
            <a:endParaRPr lang="en-US" sz="2100" dirty="0"/>
          </a:p>
        </p:txBody>
      </p:sp>
    </p:spTree>
    <p:extLst>
      <p:ext uri="{BB962C8B-B14F-4D97-AF65-F5344CB8AC3E}">
        <p14:creationId xmlns:p14="http://schemas.microsoft.com/office/powerpoint/2010/main" val="4242488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5712"/>
            <a:ext cx="8229600" cy="1741716"/>
          </a:xfrm>
        </p:spPr>
        <p:txBody>
          <a:bodyPr>
            <a:normAutofit fontScale="90000"/>
          </a:bodyPr>
          <a:lstStyle/>
          <a:p>
            <a:r>
              <a:rPr lang="en-US" b="1" dirty="0" smtClean="0"/>
              <a:t/>
            </a:r>
            <a:br>
              <a:rPr lang="en-US" b="1" dirty="0" smtClean="0"/>
            </a:br>
            <a:r>
              <a:rPr lang="en-US" b="1" dirty="0" smtClean="0"/>
              <a:t>JUVENILE </a:t>
            </a:r>
            <a:r>
              <a:rPr lang="en-US" b="1" dirty="0"/>
              <a:t>JUSTICE </a:t>
            </a:r>
            <a:r>
              <a:rPr lang="en-US" dirty="0"/>
              <a:t/>
            </a:r>
            <a:br>
              <a:rPr lang="en-US" dirty="0"/>
            </a:br>
            <a:r>
              <a:rPr lang="en-US" b="1" dirty="0"/>
              <a:t>IN</a:t>
            </a:r>
            <a:r>
              <a:rPr lang="en-US" dirty="0"/>
              <a:t/>
            </a:r>
            <a:br>
              <a:rPr lang="en-US" dirty="0"/>
            </a:br>
            <a:r>
              <a:rPr lang="en-US" b="1" dirty="0"/>
              <a:t>CHAMPAIGN COUNTY</a:t>
            </a:r>
            <a:r>
              <a:rPr lang="en-US" dirty="0"/>
              <a:t/>
            </a:r>
            <a:br>
              <a:rPr lang="en-US" dirty="0"/>
            </a:b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 </a:t>
            </a:r>
          </a:p>
          <a:p>
            <a:pPr marL="0" indent="0">
              <a:buNone/>
            </a:pPr>
            <a:r>
              <a:rPr lang="en-US" dirty="0"/>
              <a:t> </a:t>
            </a:r>
          </a:p>
          <a:p>
            <a:pPr marL="0" indent="0">
              <a:buNone/>
            </a:pPr>
            <a:r>
              <a:rPr lang="en-US" dirty="0"/>
              <a:t> </a:t>
            </a:r>
          </a:p>
          <a:p>
            <a:pPr marL="0" indent="0" algn="ctr">
              <a:buNone/>
            </a:pPr>
            <a:r>
              <a:rPr lang="en-US" sz="3400" dirty="0"/>
              <a:t>Do</a:t>
            </a:r>
            <a:r>
              <a:rPr lang="en-US" sz="3100" dirty="0"/>
              <a:t> Black Youth </a:t>
            </a:r>
            <a:r>
              <a:rPr lang="en-US" sz="3100" dirty="0" smtClean="0"/>
              <a:t>Receive Equitable Treatment In </a:t>
            </a:r>
            <a:r>
              <a:rPr lang="en-US" sz="3100" dirty="0"/>
              <a:t>the </a:t>
            </a:r>
            <a:r>
              <a:rPr lang="en-US" sz="3100" dirty="0" smtClean="0"/>
              <a:t>Champaign </a:t>
            </a:r>
            <a:r>
              <a:rPr lang="en-US" sz="3100" dirty="0"/>
              <a:t>County Criminal Justice System</a:t>
            </a:r>
            <a:r>
              <a:rPr lang="en-US" sz="3100" dirty="0" smtClean="0"/>
              <a:t>?</a:t>
            </a:r>
            <a:r>
              <a:rPr lang="en-US" sz="3100" dirty="0"/>
              <a:t>  </a:t>
            </a:r>
          </a:p>
          <a:p>
            <a:pPr marL="0" indent="0">
              <a:buNone/>
            </a:pPr>
            <a:r>
              <a:rPr lang="en-US" dirty="0"/>
              <a:t> </a:t>
            </a:r>
          </a:p>
          <a:p>
            <a:pPr marL="0" indent="0" algn="ctr">
              <a:buNone/>
            </a:pPr>
            <a:r>
              <a:rPr lang="en-US" dirty="0"/>
              <a:t>COURT RECORDS </a:t>
            </a:r>
            <a:r>
              <a:rPr lang="en-US" dirty="0" smtClean="0"/>
              <a:t>FROM</a:t>
            </a:r>
            <a:endParaRPr lang="en-US" dirty="0"/>
          </a:p>
          <a:p>
            <a:pPr marL="0" indent="0" algn="ctr">
              <a:buNone/>
            </a:pPr>
            <a:r>
              <a:rPr lang="en-US" dirty="0"/>
              <a:t>JANUARY 1, 2009 THROUGH OCTOBER 31, 2010</a:t>
            </a:r>
          </a:p>
          <a:p>
            <a:pPr marL="0" indent="0">
              <a:buNone/>
            </a:pPr>
            <a:r>
              <a:rPr lang="en-US" dirty="0"/>
              <a:t> </a:t>
            </a:r>
          </a:p>
          <a:p>
            <a:endParaRPr lang="en-US" dirty="0"/>
          </a:p>
        </p:txBody>
      </p:sp>
    </p:spTree>
    <p:extLst>
      <p:ext uri="{BB962C8B-B14F-4D97-AF65-F5344CB8AC3E}">
        <p14:creationId xmlns:p14="http://schemas.microsoft.com/office/powerpoint/2010/main" val="1251332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6572"/>
            <a:ext cx="8229600" cy="5799592"/>
          </a:xfrm>
          <a:noFill/>
        </p:spPr>
        <p:txBody>
          <a:bodyPr>
            <a:normAutofit fontScale="55000" lnSpcReduction="20000"/>
          </a:bodyPr>
          <a:lstStyle/>
          <a:p>
            <a:pPr marL="0" indent="0" algn="ctr">
              <a:buNone/>
            </a:pPr>
            <a:r>
              <a:rPr lang="en-US" sz="5100" b="1" u="sng" dirty="0"/>
              <a:t>Juvenile Demographic Information </a:t>
            </a:r>
          </a:p>
          <a:p>
            <a:pPr marL="0" indent="0" algn="ctr">
              <a:buNone/>
            </a:pPr>
            <a:r>
              <a:rPr lang="en-US" sz="5100" b="1" dirty="0" smtClean="0"/>
              <a:t> </a:t>
            </a:r>
            <a:r>
              <a:rPr lang="en-US" sz="5100" b="1" u="sng" dirty="0"/>
              <a:t>Champaign </a:t>
            </a:r>
            <a:r>
              <a:rPr lang="en-US" sz="5100" b="1" u="sng" dirty="0" smtClean="0"/>
              <a:t>County</a:t>
            </a:r>
          </a:p>
          <a:p>
            <a:pPr marL="0" indent="0" algn="ctr">
              <a:buNone/>
            </a:pPr>
            <a:endParaRPr lang="en-US" sz="2800" u="sng" dirty="0"/>
          </a:p>
          <a:p>
            <a:pPr marL="0" indent="0">
              <a:buNone/>
            </a:pPr>
            <a:r>
              <a:rPr lang="en-US" sz="1000" dirty="0"/>
              <a:t> </a:t>
            </a:r>
          </a:p>
          <a:p>
            <a:pPr marL="0" indent="0">
              <a:buNone/>
            </a:pPr>
            <a:r>
              <a:rPr lang="en-US" sz="4200" dirty="0"/>
              <a:t>2008 U.S. Census Information:  </a:t>
            </a:r>
            <a:endParaRPr lang="en-US" sz="4200" dirty="0" smtClean="0"/>
          </a:p>
          <a:p>
            <a:pPr marL="0" indent="0">
              <a:buNone/>
            </a:pPr>
            <a:r>
              <a:rPr lang="en-US" sz="1000" dirty="0"/>
              <a:t>	</a:t>
            </a:r>
            <a:endParaRPr lang="en-US" sz="1000" dirty="0" smtClean="0"/>
          </a:p>
          <a:p>
            <a:pPr marL="0" indent="0">
              <a:buNone/>
            </a:pPr>
            <a:r>
              <a:rPr lang="en-US" sz="3600" dirty="0" smtClean="0"/>
              <a:t>Champaign </a:t>
            </a:r>
            <a:r>
              <a:rPr lang="en-US" sz="3600" dirty="0"/>
              <a:t>County Population	</a:t>
            </a:r>
            <a:r>
              <a:rPr lang="en-US" sz="3600" dirty="0" smtClean="0"/>
              <a:t>		193,636 </a:t>
            </a:r>
            <a:r>
              <a:rPr lang="en-US" sz="3600" dirty="0"/>
              <a:t>/ 100%</a:t>
            </a:r>
          </a:p>
          <a:p>
            <a:pPr marL="0" indent="0">
              <a:buNone/>
            </a:pPr>
            <a:r>
              <a:rPr lang="en-US" sz="3600" dirty="0" smtClean="0"/>
              <a:t>Persons </a:t>
            </a:r>
            <a:r>
              <a:rPr lang="en-US" sz="3600" dirty="0"/>
              <a:t>under 18		</a:t>
            </a:r>
            <a:r>
              <a:rPr lang="en-US" sz="3600" dirty="0" smtClean="0"/>
              <a:t>			38,533 </a:t>
            </a:r>
            <a:r>
              <a:rPr lang="en-US" sz="3600" dirty="0"/>
              <a:t>/ 19.9%</a:t>
            </a:r>
          </a:p>
          <a:p>
            <a:pPr marL="0" indent="0">
              <a:buNone/>
            </a:pPr>
            <a:r>
              <a:rPr lang="en-US" sz="3600" dirty="0" smtClean="0"/>
              <a:t>Whites </a:t>
            </a:r>
            <a:r>
              <a:rPr lang="en-US" sz="3600" dirty="0"/>
              <a:t>under 18			</a:t>
            </a:r>
            <a:r>
              <a:rPr lang="en-US" sz="3600" dirty="0" smtClean="0"/>
              <a:t>		30,094 </a:t>
            </a:r>
            <a:r>
              <a:rPr lang="en-US" sz="3600" dirty="0"/>
              <a:t>/ 78.1</a:t>
            </a:r>
            <a:r>
              <a:rPr lang="en-US" sz="3600" dirty="0" smtClean="0"/>
              <a:t>%</a:t>
            </a:r>
          </a:p>
          <a:p>
            <a:pPr marL="0" indent="0">
              <a:buNone/>
            </a:pPr>
            <a:r>
              <a:rPr lang="en-US" sz="3600" dirty="0" smtClean="0">
                <a:solidFill>
                  <a:srgbClr val="FF0000"/>
                </a:solidFill>
              </a:rPr>
              <a:t>Blacks </a:t>
            </a:r>
            <a:r>
              <a:rPr lang="en-US" sz="3600" dirty="0">
                <a:solidFill>
                  <a:srgbClr val="FF0000"/>
                </a:solidFill>
              </a:rPr>
              <a:t>under 18			</a:t>
            </a:r>
            <a:r>
              <a:rPr lang="en-US" sz="3600" dirty="0" smtClean="0">
                <a:solidFill>
                  <a:srgbClr val="FF0000"/>
                </a:solidFill>
              </a:rPr>
              <a:t>		4,431 </a:t>
            </a:r>
            <a:r>
              <a:rPr lang="en-US" sz="3600" dirty="0">
                <a:solidFill>
                  <a:srgbClr val="FF0000"/>
                </a:solidFill>
              </a:rPr>
              <a:t>/ 11.5%</a:t>
            </a:r>
          </a:p>
          <a:p>
            <a:pPr marL="0" indent="0">
              <a:buNone/>
            </a:pPr>
            <a:r>
              <a:rPr lang="en-US" sz="3600" dirty="0" smtClean="0"/>
              <a:t>Asians </a:t>
            </a:r>
            <a:r>
              <a:rPr lang="en-US" sz="3600" dirty="0"/>
              <a:t>under 18		</a:t>
            </a:r>
            <a:r>
              <a:rPr lang="en-US" sz="3600" dirty="0" smtClean="0"/>
              <a:t>			3,159 </a:t>
            </a:r>
            <a:r>
              <a:rPr lang="en-US" sz="3600" dirty="0"/>
              <a:t>/   8.2%</a:t>
            </a:r>
          </a:p>
          <a:p>
            <a:pPr marL="0" indent="0">
              <a:buNone/>
            </a:pPr>
            <a:r>
              <a:rPr lang="en-US" sz="3600" dirty="0" smtClean="0"/>
              <a:t>Other</a:t>
            </a:r>
            <a:r>
              <a:rPr lang="en-US" sz="3600" dirty="0"/>
              <a:t>					</a:t>
            </a:r>
            <a:r>
              <a:rPr lang="en-US" sz="3600" dirty="0" smtClean="0"/>
              <a:t>	 </a:t>
            </a:r>
            <a:r>
              <a:rPr lang="en-US" sz="3600" dirty="0"/>
              <a:t>849 /   2.2%</a:t>
            </a:r>
          </a:p>
          <a:p>
            <a:pPr marL="0" indent="0">
              <a:buNone/>
            </a:pPr>
            <a:endParaRPr lang="en-US" sz="1000" dirty="0"/>
          </a:p>
        </p:txBody>
      </p:sp>
    </p:spTree>
    <p:extLst>
      <p:ext uri="{BB962C8B-B14F-4D97-AF65-F5344CB8AC3E}">
        <p14:creationId xmlns:p14="http://schemas.microsoft.com/office/powerpoint/2010/main" val="4191636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3428" y="9072"/>
            <a:ext cx="4744357" cy="6186714"/>
          </a:xfrm>
        </p:spPr>
        <p:txBody>
          <a:bodyPr>
            <a:normAutofit fontScale="25000" lnSpcReduction="20000"/>
          </a:bodyPr>
          <a:lstStyle/>
          <a:p>
            <a:pPr marL="0" indent="0" algn="ctr">
              <a:buNone/>
            </a:pPr>
            <a:r>
              <a:rPr lang="en-US" sz="8000" b="1" u="sng" dirty="0"/>
              <a:t>Data </a:t>
            </a:r>
            <a:r>
              <a:rPr lang="en-US" sz="8000" b="1" u="sng" dirty="0" smtClean="0"/>
              <a:t>Highlights</a:t>
            </a:r>
            <a:r>
              <a:rPr lang="en-US" sz="5500" dirty="0"/>
              <a:t> </a:t>
            </a:r>
            <a:endParaRPr lang="en-US" sz="5500" dirty="0" smtClean="0"/>
          </a:p>
          <a:p>
            <a:pPr marL="0" indent="0" algn="ctr">
              <a:buNone/>
            </a:pPr>
            <a:endParaRPr lang="en-US" sz="5500" dirty="0"/>
          </a:p>
          <a:p>
            <a:pPr marL="0" indent="0">
              <a:lnSpc>
                <a:spcPct val="120000"/>
              </a:lnSpc>
              <a:spcBef>
                <a:spcPts val="0"/>
              </a:spcBef>
              <a:buNone/>
            </a:pPr>
            <a:r>
              <a:rPr lang="en-US" sz="5500" dirty="0"/>
              <a:t>  </a:t>
            </a:r>
            <a:r>
              <a:rPr lang="en-US" sz="6400" b="1" u="sng" dirty="0" smtClean="0"/>
              <a:t>525 </a:t>
            </a:r>
            <a:r>
              <a:rPr lang="en-US" sz="6400" b="1" u="sng" dirty="0"/>
              <a:t>- Total of Open and Closed Juvenile Cases</a:t>
            </a:r>
            <a:r>
              <a:rPr lang="en-US" sz="6400" b="1" dirty="0"/>
              <a:t> </a:t>
            </a:r>
            <a:endParaRPr lang="en-US" sz="6400" dirty="0"/>
          </a:p>
          <a:p>
            <a:pPr marL="0" lvl="0" indent="0">
              <a:lnSpc>
                <a:spcPct val="120000"/>
              </a:lnSpc>
              <a:spcBef>
                <a:spcPts val="0"/>
              </a:spcBef>
              <a:buNone/>
            </a:pPr>
            <a:r>
              <a:rPr lang="en-US" sz="5500" dirty="0"/>
              <a:t>  20.2%  (106) total white juvenile </a:t>
            </a:r>
            <a:r>
              <a:rPr lang="en-US" sz="5500" dirty="0" smtClean="0"/>
              <a:t>cases</a:t>
            </a:r>
          </a:p>
          <a:p>
            <a:pPr marL="0" lvl="0" indent="0">
              <a:lnSpc>
                <a:spcPct val="120000"/>
              </a:lnSpc>
              <a:spcBef>
                <a:spcPts val="0"/>
              </a:spcBef>
              <a:buNone/>
            </a:pPr>
            <a:r>
              <a:rPr lang="en-US" sz="5500" dirty="0">
                <a:solidFill>
                  <a:srgbClr val="FF0000"/>
                </a:solidFill>
              </a:rPr>
              <a:t> </a:t>
            </a:r>
            <a:r>
              <a:rPr lang="en-US" sz="5500" dirty="0" smtClean="0">
                <a:solidFill>
                  <a:srgbClr val="FF0000"/>
                </a:solidFill>
              </a:rPr>
              <a:t> 73.1</a:t>
            </a:r>
            <a:r>
              <a:rPr lang="en-US" sz="5500" dirty="0">
                <a:solidFill>
                  <a:srgbClr val="FF0000"/>
                </a:solidFill>
              </a:rPr>
              <a:t>%  (384) total black juvenile cases</a:t>
            </a:r>
          </a:p>
          <a:p>
            <a:pPr marL="0" lvl="0" indent="0">
              <a:lnSpc>
                <a:spcPct val="120000"/>
              </a:lnSpc>
              <a:spcBef>
                <a:spcPts val="0"/>
              </a:spcBef>
              <a:buNone/>
            </a:pPr>
            <a:r>
              <a:rPr lang="en-US" sz="5500" dirty="0"/>
              <a:t>    6.7%    (35) total “other” </a:t>
            </a:r>
            <a:r>
              <a:rPr lang="en-US" sz="5500" dirty="0" smtClean="0"/>
              <a:t>race juvenile cases</a:t>
            </a:r>
          </a:p>
          <a:p>
            <a:pPr marL="0" lvl="0" indent="0">
              <a:lnSpc>
                <a:spcPct val="120000"/>
              </a:lnSpc>
              <a:spcBef>
                <a:spcPts val="0"/>
              </a:spcBef>
              <a:buNone/>
            </a:pPr>
            <a:endParaRPr lang="en-US" sz="5500" dirty="0"/>
          </a:p>
          <a:p>
            <a:pPr marL="0" indent="0">
              <a:lnSpc>
                <a:spcPct val="120000"/>
              </a:lnSpc>
              <a:spcBef>
                <a:spcPts val="0"/>
              </a:spcBef>
              <a:buNone/>
            </a:pPr>
            <a:r>
              <a:rPr lang="en-US" sz="5500" b="1" dirty="0"/>
              <a:t> </a:t>
            </a:r>
            <a:r>
              <a:rPr lang="en-US" sz="6400" b="1" u="sng" dirty="0" smtClean="0"/>
              <a:t>181 </a:t>
            </a:r>
            <a:r>
              <a:rPr lang="en-US" sz="6400" b="1" u="sng" dirty="0"/>
              <a:t>- Open Cases – Disposition Not Yet Determined</a:t>
            </a:r>
          </a:p>
          <a:p>
            <a:pPr marL="0" lvl="0" indent="0">
              <a:lnSpc>
                <a:spcPct val="120000"/>
              </a:lnSpc>
              <a:spcBef>
                <a:spcPts val="0"/>
              </a:spcBef>
              <a:buNone/>
            </a:pPr>
            <a:r>
              <a:rPr lang="en-US" sz="5500" dirty="0"/>
              <a:t> </a:t>
            </a:r>
            <a:r>
              <a:rPr lang="en-US" sz="5500" dirty="0" smtClean="0"/>
              <a:t>19.3</a:t>
            </a:r>
            <a:r>
              <a:rPr lang="en-US" sz="5500" dirty="0"/>
              <a:t>%     (35) total white juvenile cases</a:t>
            </a:r>
          </a:p>
          <a:p>
            <a:pPr marL="0" lvl="0" indent="0">
              <a:lnSpc>
                <a:spcPct val="120000"/>
              </a:lnSpc>
              <a:spcBef>
                <a:spcPts val="0"/>
              </a:spcBef>
              <a:buNone/>
            </a:pPr>
            <a:r>
              <a:rPr lang="en-US" sz="5500" dirty="0"/>
              <a:t> </a:t>
            </a:r>
            <a:r>
              <a:rPr lang="en-US" sz="5500" dirty="0" smtClean="0">
                <a:solidFill>
                  <a:srgbClr val="FF0000"/>
                </a:solidFill>
              </a:rPr>
              <a:t>76.3</a:t>
            </a:r>
            <a:r>
              <a:rPr lang="en-US" sz="5500" dirty="0">
                <a:solidFill>
                  <a:srgbClr val="FF0000"/>
                </a:solidFill>
              </a:rPr>
              <a:t>%   (138) total black juvenile cases</a:t>
            </a:r>
          </a:p>
          <a:p>
            <a:pPr marL="0" lvl="0" indent="0">
              <a:lnSpc>
                <a:spcPct val="120000"/>
              </a:lnSpc>
              <a:spcBef>
                <a:spcPts val="0"/>
              </a:spcBef>
              <a:buNone/>
            </a:pPr>
            <a:r>
              <a:rPr lang="en-US" sz="5500" dirty="0"/>
              <a:t>  </a:t>
            </a:r>
            <a:r>
              <a:rPr lang="en-US" sz="5500" dirty="0" smtClean="0"/>
              <a:t> </a:t>
            </a:r>
            <a:r>
              <a:rPr lang="en-US" sz="5500" dirty="0"/>
              <a:t>4.4%      </a:t>
            </a:r>
            <a:r>
              <a:rPr lang="en-US" sz="5500" dirty="0" smtClean="0"/>
              <a:t> </a:t>
            </a:r>
            <a:r>
              <a:rPr lang="en-US" sz="5500" dirty="0"/>
              <a:t>(8) total “other” </a:t>
            </a:r>
            <a:r>
              <a:rPr lang="en-US" sz="5500" dirty="0" smtClean="0"/>
              <a:t>race juvenile cases</a:t>
            </a:r>
          </a:p>
          <a:p>
            <a:pPr marL="0" lvl="0" indent="0">
              <a:lnSpc>
                <a:spcPct val="120000"/>
              </a:lnSpc>
              <a:spcBef>
                <a:spcPts val="0"/>
              </a:spcBef>
              <a:buNone/>
            </a:pPr>
            <a:endParaRPr lang="en-US" sz="5500" dirty="0"/>
          </a:p>
          <a:p>
            <a:pPr marL="0" indent="0">
              <a:lnSpc>
                <a:spcPct val="120000"/>
              </a:lnSpc>
              <a:spcBef>
                <a:spcPts val="0"/>
              </a:spcBef>
              <a:buNone/>
            </a:pPr>
            <a:r>
              <a:rPr lang="en-US" sz="5500" b="1" dirty="0"/>
              <a:t> </a:t>
            </a:r>
            <a:r>
              <a:rPr lang="en-US" sz="6400" b="1" u="sng" dirty="0" smtClean="0"/>
              <a:t>344 </a:t>
            </a:r>
            <a:r>
              <a:rPr lang="en-US" sz="6400" b="1" u="sng" dirty="0"/>
              <a:t>- Closed Cases – Dispositions Determined</a:t>
            </a:r>
          </a:p>
          <a:p>
            <a:pPr marL="0" lvl="0" indent="0">
              <a:lnSpc>
                <a:spcPct val="120000"/>
              </a:lnSpc>
              <a:spcBef>
                <a:spcPts val="0"/>
              </a:spcBef>
              <a:buNone/>
            </a:pPr>
            <a:r>
              <a:rPr lang="en-US" sz="5500" dirty="0"/>
              <a:t> 20.6%     (71) total white juvenile cases</a:t>
            </a:r>
          </a:p>
          <a:p>
            <a:pPr marL="0" lvl="0" indent="0">
              <a:lnSpc>
                <a:spcPct val="120000"/>
              </a:lnSpc>
              <a:spcBef>
                <a:spcPts val="0"/>
              </a:spcBef>
              <a:buNone/>
            </a:pPr>
            <a:r>
              <a:rPr lang="en-US" sz="5500" dirty="0"/>
              <a:t> </a:t>
            </a:r>
            <a:r>
              <a:rPr lang="en-US" sz="5500" dirty="0">
                <a:solidFill>
                  <a:srgbClr val="FF0000"/>
                </a:solidFill>
              </a:rPr>
              <a:t>71.5%   (246) total black juvenile cases</a:t>
            </a:r>
          </a:p>
          <a:p>
            <a:pPr marL="0" lvl="0" indent="0">
              <a:lnSpc>
                <a:spcPct val="120000"/>
              </a:lnSpc>
              <a:spcBef>
                <a:spcPts val="0"/>
              </a:spcBef>
              <a:buNone/>
            </a:pPr>
            <a:r>
              <a:rPr lang="en-US" sz="5500" dirty="0"/>
              <a:t>   7.9%     (27) total “other” </a:t>
            </a:r>
            <a:r>
              <a:rPr lang="en-US" sz="5500" dirty="0" smtClean="0"/>
              <a:t>race juvenile cases</a:t>
            </a:r>
          </a:p>
          <a:p>
            <a:pPr marL="0" lvl="0" indent="0">
              <a:lnSpc>
                <a:spcPct val="120000"/>
              </a:lnSpc>
              <a:spcBef>
                <a:spcPts val="0"/>
              </a:spcBef>
              <a:buNone/>
            </a:pPr>
            <a:endParaRPr lang="en-US" sz="5500" dirty="0"/>
          </a:p>
          <a:p>
            <a:pPr marL="0" indent="0">
              <a:lnSpc>
                <a:spcPct val="120000"/>
              </a:lnSpc>
              <a:spcBef>
                <a:spcPts val="0"/>
              </a:spcBef>
              <a:buNone/>
            </a:pPr>
            <a:r>
              <a:rPr lang="en-US" sz="6400" b="1" u="sng" dirty="0" smtClean="0"/>
              <a:t> 112 </a:t>
            </a:r>
            <a:r>
              <a:rPr lang="en-US" sz="6400" b="1" u="sng" dirty="0"/>
              <a:t>- Total Battery &amp; Aggravated Battery Charges</a:t>
            </a:r>
            <a:endParaRPr lang="en-US" sz="6400" dirty="0"/>
          </a:p>
          <a:p>
            <a:pPr marL="0" lvl="0" indent="0">
              <a:lnSpc>
                <a:spcPct val="120000"/>
              </a:lnSpc>
              <a:spcBef>
                <a:spcPts val="0"/>
              </a:spcBef>
              <a:buNone/>
            </a:pPr>
            <a:r>
              <a:rPr lang="en-US" sz="5500" dirty="0"/>
              <a:t>  10.7%     (12) white battery &amp; aggravated battery charges </a:t>
            </a:r>
          </a:p>
          <a:p>
            <a:pPr marL="0" lvl="0" indent="0">
              <a:lnSpc>
                <a:spcPct val="120000"/>
              </a:lnSpc>
              <a:spcBef>
                <a:spcPts val="0"/>
              </a:spcBef>
              <a:buNone/>
            </a:pPr>
            <a:r>
              <a:rPr lang="en-US" sz="5500" dirty="0"/>
              <a:t> </a:t>
            </a:r>
            <a:r>
              <a:rPr lang="en-US" sz="5500" dirty="0">
                <a:solidFill>
                  <a:srgbClr val="FF0000"/>
                </a:solidFill>
              </a:rPr>
              <a:t> 82.1%     (92) black battery &amp; aggravated battery charges</a:t>
            </a:r>
          </a:p>
          <a:p>
            <a:pPr marL="0" lvl="0" indent="0">
              <a:lnSpc>
                <a:spcPct val="120000"/>
              </a:lnSpc>
              <a:spcBef>
                <a:spcPts val="0"/>
              </a:spcBef>
              <a:buNone/>
            </a:pPr>
            <a:r>
              <a:rPr lang="en-US" sz="5500" dirty="0"/>
              <a:t>    7.2%       (8) other battery &amp; aggravated battery charges</a:t>
            </a:r>
          </a:p>
          <a:p>
            <a:pPr marL="0" indent="0">
              <a:lnSpc>
                <a:spcPct val="120000"/>
              </a:lnSpc>
              <a:spcBef>
                <a:spcPts val="0"/>
              </a:spcBef>
              <a:buNone/>
            </a:pPr>
            <a:r>
              <a:rPr lang="en-US" sz="5500" dirty="0"/>
              <a:t> </a:t>
            </a:r>
            <a:endParaRPr lang="en-US" sz="6400" dirty="0"/>
          </a:p>
          <a:p>
            <a:pPr marL="0" indent="0">
              <a:lnSpc>
                <a:spcPct val="120000"/>
              </a:lnSpc>
              <a:spcBef>
                <a:spcPts val="0"/>
              </a:spcBef>
              <a:buNone/>
            </a:pPr>
            <a:r>
              <a:rPr lang="en-US" sz="6400" b="1" u="sng" dirty="0"/>
              <a:t>17 - Total Resisting Arrest &amp; Obstruction Charges</a:t>
            </a:r>
            <a:endParaRPr lang="en-US" sz="6400" dirty="0"/>
          </a:p>
          <a:p>
            <a:pPr marL="0" lvl="0" indent="0">
              <a:lnSpc>
                <a:spcPct val="120000"/>
              </a:lnSpc>
              <a:spcBef>
                <a:spcPts val="0"/>
              </a:spcBef>
              <a:buNone/>
            </a:pPr>
            <a:r>
              <a:rPr lang="en-US" sz="5500" dirty="0"/>
              <a:t> 00.0%       (0) white resisting arrest &amp; obstruction charges </a:t>
            </a:r>
          </a:p>
          <a:p>
            <a:pPr marL="0" lvl="0" indent="0">
              <a:lnSpc>
                <a:spcPct val="120000"/>
              </a:lnSpc>
              <a:spcBef>
                <a:spcPts val="0"/>
              </a:spcBef>
              <a:buNone/>
            </a:pPr>
            <a:r>
              <a:rPr lang="en-US" sz="5500" dirty="0"/>
              <a:t> </a:t>
            </a:r>
            <a:r>
              <a:rPr lang="en-US" sz="5500" dirty="0">
                <a:solidFill>
                  <a:srgbClr val="FF0000"/>
                </a:solidFill>
              </a:rPr>
              <a:t>88.2%     (15) black resisting arrest &amp; obstruction charges </a:t>
            </a:r>
            <a:endParaRPr lang="en-US" sz="5500" dirty="0" smtClean="0">
              <a:solidFill>
                <a:srgbClr val="FF0000"/>
              </a:solidFill>
            </a:endParaRPr>
          </a:p>
          <a:p>
            <a:pPr marL="0" lvl="0" indent="0">
              <a:lnSpc>
                <a:spcPct val="120000"/>
              </a:lnSpc>
              <a:spcBef>
                <a:spcPts val="0"/>
              </a:spcBef>
              <a:buNone/>
            </a:pPr>
            <a:r>
              <a:rPr lang="en-US" sz="5500" dirty="0" smtClean="0"/>
              <a:t> 11.8%       (</a:t>
            </a:r>
            <a:r>
              <a:rPr lang="en-US" sz="5500" dirty="0"/>
              <a:t>2) other, not identified</a:t>
            </a:r>
          </a:p>
          <a:p>
            <a:pPr marL="0" indent="0" algn="ctr">
              <a:buNone/>
            </a:pPr>
            <a:r>
              <a:rPr lang="en-US" sz="5500" dirty="0"/>
              <a:t> </a:t>
            </a:r>
          </a:p>
          <a:p>
            <a:pPr marL="0" indent="0" algn="ctr">
              <a:buNone/>
            </a:pPr>
            <a:endParaRPr lang="en-US" sz="1000" dirty="0"/>
          </a:p>
        </p:txBody>
      </p:sp>
    </p:spTree>
    <p:extLst>
      <p:ext uri="{BB962C8B-B14F-4D97-AF65-F5344CB8AC3E}">
        <p14:creationId xmlns:p14="http://schemas.microsoft.com/office/powerpoint/2010/main" val="1808039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197346"/>
            <a:ext cx="4572000" cy="5970867"/>
          </a:xfrm>
          <a:prstGeom prst="rect">
            <a:avLst/>
          </a:prstGeom>
        </p:spPr>
        <p:txBody>
          <a:bodyPr>
            <a:spAutoFit/>
          </a:bodyPr>
          <a:lstStyle/>
          <a:p>
            <a:r>
              <a:rPr lang="en-US" b="1" u="sng" dirty="0"/>
              <a:t>60 - Total Felony Convictions</a:t>
            </a:r>
            <a:endParaRPr lang="en-US" dirty="0"/>
          </a:p>
          <a:p>
            <a:pPr lvl="0"/>
            <a:r>
              <a:rPr lang="en-US" sz="1600" dirty="0"/>
              <a:t>16.7%     (10) white felony convictions</a:t>
            </a:r>
          </a:p>
          <a:p>
            <a:pPr lvl="0"/>
            <a:r>
              <a:rPr lang="en-US" sz="1600" dirty="0">
                <a:solidFill>
                  <a:srgbClr val="FF0000"/>
                </a:solidFill>
              </a:rPr>
              <a:t>73.3%     (44) black felony convictions</a:t>
            </a:r>
          </a:p>
          <a:p>
            <a:pPr lvl="0"/>
            <a:r>
              <a:rPr lang="en-US" sz="1600" dirty="0"/>
              <a:t>10.0</a:t>
            </a:r>
            <a:r>
              <a:rPr lang="en-US" sz="1600" dirty="0" smtClean="0"/>
              <a:t>%       </a:t>
            </a:r>
            <a:r>
              <a:rPr lang="en-US" sz="1600" dirty="0"/>
              <a:t>(6) other </a:t>
            </a:r>
            <a:r>
              <a:rPr lang="en-US" sz="1600" dirty="0" smtClean="0"/>
              <a:t>race felony convictions</a:t>
            </a:r>
          </a:p>
          <a:p>
            <a:pPr lvl="0"/>
            <a:endParaRPr lang="en-US" b="1" u="sng" dirty="0" smtClean="0"/>
          </a:p>
          <a:p>
            <a:r>
              <a:rPr lang="en-US" b="1" u="sng" dirty="0" smtClean="0"/>
              <a:t>95 </a:t>
            </a:r>
            <a:r>
              <a:rPr lang="en-US" b="1" u="sng" dirty="0"/>
              <a:t>- Total Misdemeanor Convictions</a:t>
            </a:r>
            <a:endParaRPr lang="en-US" dirty="0"/>
          </a:p>
          <a:p>
            <a:pPr lvl="0"/>
            <a:r>
              <a:rPr lang="en-US" sz="1600" dirty="0"/>
              <a:t>16.8%     (16) white misdemeanor convictions</a:t>
            </a:r>
          </a:p>
          <a:p>
            <a:pPr lvl="0"/>
            <a:r>
              <a:rPr lang="en-US" sz="1600" dirty="0">
                <a:solidFill>
                  <a:srgbClr val="FF0000"/>
                </a:solidFill>
              </a:rPr>
              <a:t>80.0%     (76) black misdemeanor </a:t>
            </a:r>
            <a:r>
              <a:rPr lang="en-US" sz="1600" dirty="0" smtClean="0">
                <a:solidFill>
                  <a:srgbClr val="FF0000"/>
                </a:solidFill>
              </a:rPr>
              <a:t>convictions</a:t>
            </a:r>
          </a:p>
          <a:p>
            <a:pPr lvl="0"/>
            <a:r>
              <a:rPr lang="en-US" sz="1600" dirty="0" smtClean="0">
                <a:solidFill>
                  <a:srgbClr val="FF0000"/>
                </a:solidFill>
              </a:rPr>
              <a:t>  </a:t>
            </a:r>
            <a:r>
              <a:rPr lang="en-US" sz="1600" dirty="0" smtClean="0"/>
              <a:t>3.2%       (3) other race misdemeanor convictions	</a:t>
            </a:r>
            <a:endParaRPr lang="en-US" sz="1600" dirty="0"/>
          </a:p>
          <a:p>
            <a:r>
              <a:rPr lang="en-US" dirty="0"/>
              <a:t> </a:t>
            </a:r>
          </a:p>
          <a:p>
            <a:r>
              <a:rPr lang="en-US" b="1" u="sng" dirty="0"/>
              <a:t>White vs Black Conviction Rate</a:t>
            </a:r>
            <a:endParaRPr lang="en-US" dirty="0"/>
          </a:p>
          <a:p>
            <a:pPr lvl="0"/>
            <a:r>
              <a:rPr lang="en-US" sz="1600" dirty="0" smtClean="0"/>
              <a:t>36.6</a:t>
            </a:r>
            <a:r>
              <a:rPr lang="en-US" sz="1600" dirty="0"/>
              <a:t>%     (26/71) of all white juvenile cases result in a felony or a misdemeanor conviction</a:t>
            </a:r>
          </a:p>
          <a:p>
            <a:pPr lvl="0"/>
            <a:r>
              <a:rPr lang="en-US" sz="1600" dirty="0" smtClean="0">
                <a:solidFill>
                  <a:srgbClr val="FF0000"/>
                </a:solidFill>
              </a:rPr>
              <a:t>48.8</a:t>
            </a:r>
            <a:r>
              <a:rPr lang="en-US" sz="1600" dirty="0">
                <a:solidFill>
                  <a:srgbClr val="FF0000"/>
                </a:solidFill>
              </a:rPr>
              <a:t>%   (120/246) of all black juvenile cases result in a felony or a misdemeanor conviction</a:t>
            </a:r>
          </a:p>
          <a:p>
            <a:r>
              <a:rPr lang="en-US" dirty="0"/>
              <a:t> </a:t>
            </a:r>
          </a:p>
          <a:p>
            <a:r>
              <a:rPr lang="en-US" b="1" u="sng" dirty="0"/>
              <a:t>SUMMARY</a:t>
            </a:r>
            <a:endParaRPr lang="en-US" dirty="0"/>
          </a:p>
          <a:p>
            <a:pPr lvl="0"/>
            <a:r>
              <a:rPr lang="en-US" sz="1600" b="1" dirty="0"/>
              <a:t>3.5 of every 1000 white youth </a:t>
            </a:r>
            <a:r>
              <a:rPr lang="en-US" sz="1600" dirty="0"/>
              <a:t>faced a criminal charge in Champaign County during this period</a:t>
            </a:r>
          </a:p>
          <a:p>
            <a:pPr lvl="0"/>
            <a:r>
              <a:rPr lang="en-US" sz="1600" b="1" dirty="0">
                <a:solidFill>
                  <a:srgbClr val="FF0000"/>
                </a:solidFill>
              </a:rPr>
              <a:t>86.7 of every 1000 black youth</a:t>
            </a:r>
            <a:r>
              <a:rPr lang="en-US" sz="1600" dirty="0">
                <a:solidFill>
                  <a:srgbClr val="FF0000"/>
                </a:solidFill>
              </a:rPr>
              <a:t> </a:t>
            </a:r>
            <a:r>
              <a:rPr lang="en-US" sz="1600" dirty="0"/>
              <a:t>faced a criminal charge in Champaign County during this period</a:t>
            </a:r>
          </a:p>
          <a:p>
            <a:pPr lvl="0"/>
            <a:r>
              <a:rPr lang="en-US" sz="1600" b="1" dirty="0">
                <a:solidFill>
                  <a:srgbClr val="FF0000"/>
                </a:solidFill>
              </a:rPr>
              <a:t>24.8 times more likely for a black youth </a:t>
            </a:r>
            <a:r>
              <a:rPr lang="en-US" sz="1600" b="1" dirty="0"/>
              <a:t>than a white youth to face a criminal charge</a:t>
            </a:r>
            <a:endParaRPr lang="en-US" sz="1600" dirty="0"/>
          </a:p>
        </p:txBody>
      </p:sp>
    </p:spTree>
    <p:extLst>
      <p:ext uri="{BB962C8B-B14F-4D97-AF65-F5344CB8AC3E}">
        <p14:creationId xmlns:p14="http://schemas.microsoft.com/office/powerpoint/2010/main" val="4133061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41094382"/>
              </p:ext>
            </p:extLst>
          </p:nvPr>
        </p:nvGraphicFramePr>
        <p:xfrm>
          <a:off x="457200" y="762002"/>
          <a:ext cx="8229599" cy="5724068"/>
        </p:xfrm>
        <a:graphic>
          <a:graphicData uri="http://schemas.openxmlformats.org/drawingml/2006/table">
            <a:tbl>
              <a:tblPr/>
              <a:tblGrid>
                <a:gridCol w="292089"/>
                <a:gridCol w="613386"/>
                <a:gridCol w="445435"/>
                <a:gridCol w="343204"/>
                <a:gridCol w="408924"/>
                <a:gridCol w="365111"/>
                <a:gridCol w="503853"/>
                <a:gridCol w="299391"/>
                <a:gridCol w="416226"/>
                <a:gridCol w="372413"/>
                <a:gridCol w="372413"/>
                <a:gridCol w="394320"/>
                <a:gridCol w="598782"/>
                <a:gridCol w="591480"/>
                <a:gridCol w="467342"/>
                <a:gridCol w="460040"/>
                <a:gridCol w="467342"/>
                <a:gridCol w="343204"/>
                <a:gridCol w="474644"/>
              </a:tblGrid>
              <a:tr h="174046">
                <a:tc gridSpan="19">
                  <a:txBody>
                    <a:bodyPr/>
                    <a:lstStyle/>
                    <a:p>
                      <a:pPr algn="ctr" fontAlgn="ctr"/>
                      <a:r>
                        <a:rPr lang="en-US" sz="800" b="1" i="0" u="none" strike="noStrike" dirty="0">
                          <a:effectLst/>
                          <a:latin typeface="Verdana"/>
                        </a:rPr>
                        <a:t>SUMMARY OF CHAMPAIGN COUNTY CLOSED JUVENILE CASES (2008 THROUGH OCTOBER 2009) - PAGE 1</a:t>
                      </a:r>
                    </a:p>
                  </a:txBody>
                  <a:tcPr marL="7302" marR="7302" marT="7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4226">
                <a:tc gridSpan="19">
                  <a:txBody>
                    <a:bodyPr/>
                    <a:lstStyle/>
                    <a:p>
                      <a:pPr algn="ctr" fontAlgn="ctr"/>
                      <a:r>
                        <a:rPr lang="en-US" sz="800" b="0" i="0" u="none" strike="noStrike" dirty="0">
                          <a:effectLst/>
                          <a:latin typeface="Verdana"/>
                        </a:rPr>
                        <a:t>Percentages represent the ratio of the number in the box to the total number of juvenile cases (344) closed during this time period.</a:t>
                      </a:r>
                    </a:p>
                  </a:txBody>
                  <a:tcPr marL="7302" marR="7302" marT="7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2625">
                <a:tc>
                  <a:txBody>
                    <a:bodyPr/>
                    <a:lstStyle/>
                    <a:p>
                      <a:pPr algn="l" fontAlgn="ctr"/>
                      <a:r>
                        <a:rPr lang="en-US" sz="700" b="0" i="0" u="none" strike="noStrike" dirty="0">
                          <a:effectLst/>
                          <a:latin typeface="Verdana"/>
                        </a:rPr>
                        <a:t> </a:t>
                      </a:r>
                    </a:p>
                  </a:txBody>
                  <a:tcPr marL="7302" marR="7302" marT="730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effectLst/>
                          <a:latin typeface="Verdana"/>
                        </a:rPr>
                        <a:t> </a:t>
                      </a:r>
                    </a:p>
                  </a:txBody>
                  <a:tcPr marL="7302" marR="7302" marT="730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effectLst/>
                          <a:latin typeface="Verdana"/>
                        </a:rPr>
                        <a:t> </a:t>
                      </a:r>
                    </a:p>
                  </a:txBody>
                  <a:tcPr marL="7302" marR="7302" marT="730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effectLst/>
                          <a:latin typeface="Verdana"/>
                        </a:rPr>
                        <a:t> </a:t>
                      </a:r>
                    </a:p>
                  </a:txBody>
                  <a:tcPr marL="7302" marR="7302" marT="730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effectLst/>
                          <a:latin typeface="Verdana"/>
                        </a:rPr>
                        <a:t> </a:t>
                      </a:r>
                    </a:p>
                  </a:txBody>
                  <a:tcPr marL="7302" marR="7302" marT="730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effectLst/>
                          <a:latin typeface="Verdana"/>
                        </a:rPr>
                        <a:t> </a:t>
                      </a:r>
                    </a:p>
                  </a:txBody>
                  <a:tcPr marL="7302" marR="7302" marT="730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effectLst/>
                          <a:latin typeface="Verdana"/>
                        </a:rPr>
                        <a:t> </a:t>
                      </a:r>
                    </a:p>
                  </a:txBody>
                  <a:tcPr marL="7302" marR="7302" marT="730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effectLst/>
                          <a:latin typeface="Verdana"/>
                        </a:rPr>
                        <a:t> </a:t>
                      </a:r>
                    </a:p>
                  </a:txBody>
                  <a:tcPr marL="7302" marR="7302" marT="730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effectLst/>
                          <a:latin typeface="Verdana"/>
                        </a:rPr>
                        <a:t> </a:t>
                      </a:r>
                    </a:p>
                  </a:txBody>
                  <a:tcPr marL="7302" marR="7302" marT="730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effectLst/>
                          <a:latin typeface="Verdana"/>
                        </a:rPr>
                        <a:t> </a:t>
                      </a:r>
                    </a:p>
                  </a:txBody>
                  <a:tcPr marL="7302" marR="7302" marT="730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effectLst/>
                          <a:latin typeface="Verdana"/>
                        </a:rPr>
                        <a:t> </a:t>
                      </a:r>
                    </a:p>
                  </a:txBody>
                  <a:tcPr marL="7302" marR="7302" marT="730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effectLst/>
                          <a:latin typeface="Verdana"/>
                        </a:rPr>
                        <a:t> </a:t>
                      </a:r>
                    </a:p>
                  </a:txBody>
                  <a:tcPr marL="7302" marR="7302" marT="730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effectLst/>
                          <a:latin typeface="Verdana"/>
                        </a:rPr>
                        <a:t> </a:t>
                      </a:r>
                    </a:p>
                  </a:txBody>
                  <a:tcPr marL="7302" marR="7302" marT="730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effectLst/>
                          <a:latin typeface="Verdana"/>
                        </a:rPr>
                        <a:t> </a:t>
                      </a:r>
                    </a:p>
                  </a:txBody>
                  <a:tcPr marL="7302" marR="7302" marT="730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effectLst/>
                          <a:latin typeface="Verdana"/>
                        </a:rPr>
                        <a:t> </a:t>
                      </a:r>
                    </a:p>
                  </a:txBody>
                  <a:tcPr marL="7302" marR="7302" marT="730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effectLst/>
                          <a:latin typeface="Verdana"/>
                        </a:rPr>
                        <a:t> </a:t>
                      </a:r>
                    </a:p>
                  </a:txBody>
                  <a:tcPr marL="7302" marR="7302" marT="730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effectLst/>
                          <a:latin typeface="Verdana"/>
                        </a:rPr>
                        <a:t> </a:t>
                      </a:r>
                    </a:p>
                  </a:txBody>
                  <a:tcPr marL="7302" marR="7302" marT="730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effectLst/>
                          <a:latin typeface="Verdana"/>
                        </a:rPr>
                        <a:t> </a:t>
                      </a:r>
                    </a:p>
                  </a:txBody>
                  <a:tcPr marL="7302" marR="7302" marT="730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effectLst/>
                          <a:latin typeface="Verdana"/>
                        </a:rPr>
                        <a:t> </a:t>
                      </a:r>
                    </a:p>
                  </a:txBody>
                  <a:tcPr marL="7302" marR="7302" marT="730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890">
                <a:tc>
                  <a:txBody>
                    <a:bodyPr/>
                    <a:lstStyle/>
                    <a:p>
                      <a:pPr algn="ctr" fontAlgn="b"/>
                      <a:r>
                        <a:rPr lang="en-US" sz="600" b="0" i="0" u="none" strike="noStrike" dirty="0">
                          <a:effectLst/>
                          <a:latin typeface="Verdana"/>
                        </a:rPr>
                        <a:t>RACE</a:t>
                      </a:r>
                    </a:p>
                  </a:txBody>
                  <a:tcPr marL="7302" marR="7302" marT="73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1">
                  <a:txBody>
                    <a:bodyPr/>
                    <a:lstStyle/>
                    <a:p>
                      <a:pPr algn="ctr" fontAlgn="b"/>
                      <a:r>
                        <a:rPr lang="en-US" sz="600" b="0" i="0" u="none" strike="noStrike" dirty="0">
                          <a:effectLst/>
                          <a:latin typeface="Verdana"/>
                        </a:rPr>
                        <a:t>CHARGE - STATUTE DESCRIPTION</a:t>
                      </a:r>
                    </a:p>
                  </a:txBody>
                  <a:tcPr marL="7302" marR="7302" marT="73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ctr" fontAlgn="b"/>
                      <a:r>
                        <a:rPr lang="en-US" sz="600" b="0" i="0" u="none" strike="noStrike" dirty="0">
                          <a:effectLst/>
                          <a:latin typeface="Verdana"/>
                        </a:rPr>
                        <a:t>DISPOSITION</a:t>
                      </a:r>
                    </a:p>
                  </a:txBody>
                  <a:tcPr marL="7302" marR="7302" marT="73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18229">
                <a:tc>
                  <a:txBody>
                    <a:bodyPr/>
                    <a:lstStyle/>
                    <a:p>
                      <a:pPr algn="l" fontAlgn="b"/>
                      <a:r>
                        <a:rPr lang="en-US" sz="600" b="0" i="0" u="none" strike="noStrike" dirty="0">
                          <a:effectLst/>
                          <a:latin typeface="Verdana"/>
                        </a:rPr>
                        <a:t> </a:t>
                      </a:r>
                    </a:p>
                  </a:txBody>
                  <a:tcPr marL="7302" marR="7302" marT="73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effectLst/>
                          <a:latin typeface="Verdana"/>
                        </a:rPr>
                        <a:t> Battery &amp; Aggravated Battery</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effectLst/>
                          <a:latin typeface="Verdana"/>
                        </a:rPr>
                        <a:t>Battery Domestic</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effectLst/>
                          <a:latin typeface="Verdana"/>
                        </a:rPr>
                        <a:t>Theft</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effectLst/>
                          <a:latin typeface="Verdana"/>
                        </a:rPr>
                        <a:t>Criminal Sexual Abuse &amp;  Assault</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effectLst/>
                          <a:latin typeface="Verdana"/>
                        </a:rPr>
                        <a:t>Agg. Assault</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effectLst/>
                          <a:latin typeface="Verdana"/>
                        </a:rPr>
                        <a:t>Resist/ Obstruction</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effectLst/>
                          <a:latin typeface="Verdana"/>
                        </a:rPr>
                        <a:t>Truant</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effectLst/>
                          <a:latin typeface="Verdana"/>
                        </a:rPr>
                        <a:t> Drug Related</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effectLst/>
                          <a:latin typeface="Verdana"/>
                        </a:rPr>
                        <a:t>Burglary</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effectLst/>
                          <a:latin typeface="Verdana"/>
                        </a:rPr>
                        <a:t>Other</a:t>
                      </a:r>
                    </a:p>
                  </a:txBody>
                  <a:tcPr marL="7302" marR="7302" marT="73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effectLst/>
                          <a:latin typeface="Verdana"/>
                        </a:rPr>
                        <a:t>TOTAL</a:t>
                      </a:r>
                    </a:p>
                  </a:txBody>
                  <a:tcPr marL="7302" marR="7302" marT="7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effectLst/>
                          <a:latin typeface="Verdana"/>
                        </a:rPr>
                        <a:t>Felony Conviction</a:t>
                      </a:r>
                    </a:p>
                  </a:txBody>
                  <a:tcPr marL="7302" marR="7302" marT="73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effectLst/>
                          <a:latin typeface="Verdana"/>
                        </a:rPr>
                        <a:t>Misdemeanor    Conviction</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effectLst/>
                          <a:latin typeface="Verdana"/>
                        </a:rPr>
                        <a:t> Plea Dismissed</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effectLst/>
                          <a:latin typeface="Verdana"/>
                        </a:rPr>
                        <a:t>VORP Dismissed </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effectLst/>
                          <a:latin typeface="Verdana"/>
                        </a:rPr>
                        <a:t>MISC Dismissed</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effectLst/>
                          <a:latin typeface="Verdana"/>
                        </a:rPr>
                        <a:t>Other</a:t>
                      </a:r>
                    </a:p>
                  </a:txBody>
                  <a:tcPr marL="7302" marR="7302" marT="73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effectLst/>
                          <a:latin typeface="Verdana"/>
                        </a:rPr>
                        <a:t>TOTAL</a:t>
                      </a:r>
                    </a:p>
                  </a:txBody>
                  <a:tcPr marL="7302" marR="7302" marT="7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559">
                <a:tc rowSpan="2">
                  <a:txBody>
                    <a:bodyPr/>
                    <a:lstStyle/>
                    <a:p>
                      <a:pPr algn="l" fontAlgn="ctr"/>
                      <a:r>
                        <a:rPr lang="en-US" sz="600" b="0" i="0" u="none" strike="noStrike" dirty="0">
                          <a:effectLst/>
                          <a:latin typeface="Verdana"/>
                        </a:rPr>
                        <a:t>White</a:t>
                      </a:r>
                    </a:p>
                  </a:txBody>
                  <a:tcPr marL="7302" marR="7302" marT="73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12</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19</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5</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6</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2</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1</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3</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13</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10</a:t>
                      </a:r>
                    </a:p>
                  </a:txBody>
                  <a:tcPr marL="7302" marR="7302" marT="73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effectLst/>
                          <a:latin typeface="Verdana"/>
                        </a:rPr>
                        <a:t>71</a:t>
                      </a:r>
                    </a:p>
                  </a:txBody>
                  <a:tcPr marL="7302" marR="7302" marT="7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10</a:t>
                      </a:r>
                    </a:p>
                  </a:txBody>
                  <a:tcPr marL="7302" marR="7302" marT="73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16</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7</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5</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31</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2</a:t>
                      </a:r>
                    </a:p>
                  </a:txBody>
                  <a:tcPr marL="7302" marR="7302" marT="73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effectLst/>
                          <a:latin typeface="Verdana"/>
                        </a:rPr>
                        <a:t>71</a:t>
                      </a:r>
                    </a:p>
                  </a:txBody>
                  <a:tcPr marL="7302" marR="7302" marT="7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0227">
                <a:tc vMerge="1">
                  <a:txBody>
                    <a:bodyPr/>
                    <a:lstStyle/>
                    <a:p>
                      <a:endParaRPr lang="en-US"/>
                    </a:p>
                  </a:txBody>
                  <a:tcPr/>
                </a:tc>
                <a:tc>
                  <a:txBody>
                    <a:bodyPr/>
                    <a:lstStyle/>
                    <a:p>
                      <a:pPr algn="ctr" fontAlgn="ctr"/>
                      <a:r>
                        <a:rPr lang="en-US" sz="800" b="0" i="0" u="none" strike="noStrike" dirty="0">
                          <a:effectLst/>
                          <a:latin typeface="Verdana"/>
                        </a:rPr>
                        <a:t>3.4%</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5.5%</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1.4%</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1.7%</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0.6%</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0.3%</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0.9%</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3.7%</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2.9%</a:t>
                      </a:r>
                    </a:p>
                  </a:txBody>
                  <a:tcPr marL="7302" marR="7302" marT="73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effectLst/>
                          <a:latin typeface="Verdana"/>
                        </a:rPr>
                        <a:t>20.6%</a:t>
                      </a:r>
                    </a:p>
                  </a:txBody>
                  <a:tcPr marL="7302" marR="7302" marT="7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2.9%</a:t>
                      </a:r>
                    </a:p>
                  </a:txBody>
                  <a:tcPr marL="7302" marR="7302" marT="73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4.7%</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2.0%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1.5%</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9.0%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0.6%</a:t>
                      </a:r>
                    </a:p>
                  </a:txBody>
                  <a:tcPr marL="7302" marR="7302" marT="73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effectLst/>
                          <a:latin typeface="Verdana"/>
                        </a:rPr>
                        <a:t>20.6%</a:t>
                      </a:r>
                    </a:p>
                  </a:txBody>
                  <a:tcPr marL="7302" marR="7302" marT="7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227">
                <a:tc rowSpan="2">
                  <a:txBody>
                    <a:bodyPr/>
                    <a:lstStyle/>
                    <a:p>
                      <a:pPr algn="l" fontAlgn="ctr"/>
                      <a:r>
                        <a:rPr lang="en-US" sz="600" b="0" i="0" u="none" strike="noStrike" dirty="0">
                          <a:solidFill>
                            <a:srgbClr val="FF0000"/>
                          </a:solidFill>
                          <a:effectLst/>
                          <a:latin typeface="Verdana"/>
                        </a:rPr>
                        <a:t>Black</a:t>
                      </a:r>
                    </a:p>
                  </a:txBody>
                  <a:tcPr marL="7302" marR="7302" marT="73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Verdana"/>
                        </a:rPr>
                        <a:t>92</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Verdana"/>
                        </a:rPr>
                        <a:t>16</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Verdana"/>
                        </a:rPr>
                        <a:t>30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Verdana"/>
                        </a:rPr>
                        <a:t>2</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Verdana"/>
                        </a:rPr>
                        <a:t>9</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Verdana"/>
                        </a:rPr>
                        <a:t>15</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Verdana"/>
                        </a:rPr>
                        <a:t>5</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Verdana"/>
                        </a:rPr>
                        <a:t>7</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Verdana"/>
                        </a:rPr>
                        <a:t>28</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Verdana"/>
                        </a:rPr>
                        <a:t>42</a:t>
                      </a:r>
                    </a:p>
                  </a:txBody>
                  <a:tcPr marL="7302" marR="7302" marT="73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FF0000"/>
                          </a:solidFill>
                          <a:effectLst/>
                          <a:latin typeface="Verdana"/>
                        </a:rPr>
                        <a:t>246</a:t>
                      </a:r>
                    </a:p>
                  </a:txBody>
                  <a:tcPr marL="7302" marR="7302" marT="7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Verdana"/>
                        </a:rPr>
                        <a:t>44</a:t>
                      </a:r>
                    </a:p>
                  </a:txBody>
                  <a:tcPr marL="7302" marR="7302" marT="73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Verdana"/>
                        </a:rPr>
                        <a:t>76</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Verdana"/>
                        </a:rPr>
                        <a:t>27</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Verdana"/>
                        </a:rPr>
                        <a:t>28</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Verdana"/>
                        </a:rPr>
                        <a:t>59</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Verdana"/>
                        </a:rPr>
                        <a:t>12</a:t>
                      </a:r>
                    </a:p>
                  </a:txBody>
                  <a:tcPr marL="7302" marR="7302" marT="73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FF0000"/>
                          </a:solidFill>
                          <a:effectLst/>
                          <a:latin typeface="Verdana"/>
                        </a:rPr>
                        <a:t>246</a:t>
                      </a:r>
                    </a:p>
                  </a:txBody>
                  <a:tcPr marL="7302" marR="7302" marT="7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0227">
                <a:tc vMerge="1">
                  <a:txBody>
                    <a:bodyPr/>
                    <a:lstStyle/>
                    <a:p>
                      <a:endParaRPr lang="en-US"/>
                    </a:p>
                  </a:txBody>
                  <a:tcPr/>
                </a:tc>
                <a:tc>
                  <a:txBody>
                    <a:bodyPr/>
                    <a:lstStyle/>
                    <a:p>
                      <a:pPr algn="ctr" fontAlgn="ctr"/>
                      <a:r>
                        <a:rPr lang="en-US" sz="800" b="0" i="0" u="none" strike="noStrike" dirty="0">
                          <a:solidFill>
                            <a:srgbClr val="FF0000"/>
                          </a:solidFill>
                          <a:effectLst/>
                          <a:latin typeface="Verdana"/>
                        </a:rPr>
                        <a:t>26.4%</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Verdana"/>
                        </a:rPr>
                        <a:t>4.6%</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Verdana"/>
                        </a:rPr>
                        <a:t>8.6%</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Verdana"/>
                        </a:rPr>
                        <a:t>0.6%</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Verdana"/>
                        </a:rPr>
                        <a:t>2.6%</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Verdana"/>
                        </a:rPr>
                        <a:t>4.3%</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Verdana"/>
                        </a:rPr>
                        <a:t>1.4%</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Verdana"/>
                        </a:rPr>
                        <a:t>2.0%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Verdana"/>
                        </a:rPr>
                        <a:t>8.0%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Verdana"/>
                        </a:rPr>
                        <a:t>12.1%</a:t>
                      </a:r>
                    </a:p>
                  </a:txBody>
                  <a:tcPr marL="7302" marR="7302" marT="73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FF0000"/>
                          </a:solidFill>
                          <a:effectLst/>
                          <a:latin typeface="Verdana"/>
                        </a:rPr>
                        <a:t>71.5%</a:t>
                      </a:r>
                    </a:p>
                  </a:txBody>
                  <a:tcPr marL="7302" marR="7302" marT="7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Verdana"/>
                        </a:rPr>
                        <a:t>12.8%</a:t>
                      </a:r>
                    </a:p>
                  </a:txBody>
                  <a:tcPr marL="7302" marR="7302" marT="73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Verdana"/>
                        </a:rPr>
                        <a:t>22.1%</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Verdana"/>
                        </a:rPr>
                        <a:t>7.8%</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Verdana"/>
                        </a:rPr>
                        <a:t>8.1%</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Verdana"/>
                        </a:rPr>
                        <a:t>17.2%</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Verdana"/>
                        </a:rPr>
                        <a:t>3.5%</a:t>
                      </a:r>
                    </a:p>
                  </a:txBody>
                  <a:tcPr marL="7302" marR="7302" marT="73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FF0000"/>
                          </a:solidFill>
                          <a:effectLst/>
                          <a:latin typeface="Verdana"/>
                        </a:rPr>
                        <a:t>71.5%</a:t>
                      </a:r>
                    </a:p>
                  </a:txBody>
                  <a:tcPr marL="7302" marR="7302" marT="7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116">
                <a:tc rowSpan="2">
                  <a:txBody>
                    <a:bodyPr/>
                    <a:lstStyle/>
                    <a:p>
                      <a:pPr algn="l" fontAlgn="ctr"/>
                      <a:r>
                        <a:rPr lang="en-US" sz="600" b="0" i="0" u="none" strike="noStrike" dirty="0">
                          <a:effectLst/>
                          <a:latin typeface="Verdana"/>
                        </a:rPr>
                        <a:t>Asian</a:t>
                      </a:r>
                    </a:p>
                  </a:txBody>
                  <a:tcPr marL="7302" marR="7302" marT="73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1</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1</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a:t>
                      </a:r>
                    </a:p>
                  </a:txBody>
                  <a:tcPr marL="7302" marR="7302" marT="73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effectLst/>
                          <a:latin typeface="Verdana"/>
                        </a:rPr>
                        <a:t>2</a:t>
                      </a:r>
                    </a:p>
                  </a:txBody>
                  <a:tcPr marL="7302" marR="7302" marT="7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1</a:t>
                      </a:r>
                    </a:p>
                  </a:txBody>
                  <a:tcPr marL="7302" marR="7302" marT="73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1</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a:t>
                      </a:r>
                    </a:p>
                  </a:txBody>
                  <a:tcPr marL="7302" marR="7302" marT="73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effectLst/>
                          <a:latin typeface="Verdana"/>
                        </a:rPr>
                        <a:t>2</a:t>
                      </a:r>
                    </a:p>
                  </a:txBody>
                  <a:tcPr marL="7302" marR="7302" marT="7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338">
                <a:tc vMerge="1">
                  <a:txBody>
                    <a:bodyPr/>
                    <a:lstStyle/>
                    <a:p>
                      <a:endParaRPr lang="en-US"/>
                    </a:p>
                  </a:txBody>
                  <a:tcPr/>
                </a:tc>
                <a:tc>
                  <a:txBody>
                    <a:bodyPr/>
                    <a:lstStyle/>
                    <a:p>
                      <a:pPr algn="ctr" fontAlgn="ctr"/>
                      <a:r>
                        <a:rPr lang="en-US" sz="800" b="0" i="0" u="none" strike="noStrike" dirty="0">
                          <a:effectLst/>
                          <a:latin typeface="Verdana"/>
                        </a:rPr>
                        <a:t>0.3%</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0.3%</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0.0%</a:t>
                      </a:r>
                    </a:p>
                  </a:txBody>
                  <a:tcPr marL="7302" marR="7302" marT="73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effectLst/>
                          <a:latin typeface="Verdana"/>
                        </a:rPr>
                        <a:t>0.6%</a:t>
                      </a:r>
                    </a:p>
                  </a:txBody>
                  <a:tcPr marL="7302" marR="7302" marT="7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0.3%</a:t>
                      </a:r>
                    </a:p>
                  </a:txBody>
                  <a:tcPr marL="7302" marR="7302" marT="73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0.3%</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0.0%</a:t>
                      </a:r>
                    </a:p>
                  </a:txBody>
                  <a:tcPr marL="7302" marR="7302" marT="73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effectLst/>
                          <a:latin typeface="Verdana"/>
                        </a:rPr>
                        <a:t>0.6%</a:t>
                      </a:r>
                    </a:p>
                  </a:txBody>
                  <a:tcPr marL="7302" marR="7302" marT="7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116">
                <a:tc rowSpan="2">
                  <a:txBody>
                    <a:bodyPr/>
                    <a:lstStyle/>
                    <a:p>
                      <a:pPr algn="l" fontAlgn="ctr"/>
                      <a:r>
                        <a:rPr lang="en-US" sz="600" b="0" i="0" u="none" strike="noStrike" dirty="0">
                          <a:effectLst/>
                          <a:latin typeface="Verdana"/>
                        </a:rPr>
                        <a:t>Other</a:t>
                      </a:r>
                    </a:p>
                  </a:txBody>
                  <a:tcPr marL="7302" marR="7302" marT="73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2</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1</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1</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1</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a:t>
                      </a:r>
                    </a:p>
                  </a:txBody>
                  <a:tcPr marL="7302" marR="7302" marT="73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effectLst/>
                          <a:latin typeface="Verdana"/>
                        </a:rPr>
                        <a:t>5</a:t>
                      </a:r>
                    </a:p>
                  </a:txBody>
                  <a:tcPr marL="7302" marR="7302" marT="7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2</a:t>
                      </a:r>
                    </a:p>
                  </a:txBody>
                  <a:tcPr marL="7302" marR="7302" marT="73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1</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1</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1</a:t>
                      </a:r>
                    </a:p>
                  </a:txBody>
                  <a:tcPr marL="7302" marR="7302" marT="73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effectLst/>
                          <a:latin typeface="Verdana"/>
                        </a:rPr>
                        <a:t>5</a:t>
                      </a:r>
                    </a:p>
                  </a:txBody>
                  <a:tcPr marL="7302" marR="7302" marT="7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338">
                <a:tc vMerge="1">
                  <a:txBody>
                    <a:bodyPr/>
                    <a:lstStyle/>
                    <a:p>
                      <a:endParaRPr lang="en-US"/>
                    </a:p>
                  </a:txBody>
                  <a:tcPr/>
                </a:tc>
                <a:tc>
                  <a:txBody>
                    <a:bodyPr/>
                    <a:lstStyle/>
                    <a:p>
                      <a:pPr algn="ctr" fontAlgn="ctr"/>
                      <a:r>
                        <a:rPr lang="en-US" sz="800" b="0" i="0" u="none" strike="noStrike" dirty="0">
                          <a:effectLst/>
                          <a:latin typeface="Verdana"/>
                        </a:rPr>
                        <a:t>0.6%</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0.3%</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0.3%</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0.3%</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0.0%</a:t>
                      </a:r>
                    </a:p>
                  </a:txBody>
                  <a:tcPr marL="7302" marR="7302" marT="73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effectLst/>
                          <a:latin typeface="Verdana"/>
                        </a:rPr>
                        <a:t>1.4%</a:t>
                      </a:r>
                    </a:p>
                  </a:txBody>
                  <a:tcPr marL="7302" marR="7302" marT="7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0.6%</a:t>
                      </a:r>
                    </a:p>
                  </a:txBody>
                  <a:tcPr marL="7302" marR="7302" marT="73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0.3%</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0.3%</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0.3%</a:t>
                      </a:r>
                    </a:p>
                  </a:txBody>
                  <a:tcPr marL="7302" marR="7302" marT="73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effectLst/>
                          <a:latin typeface="Verdana"/>
                        </a:rPr>
                        <a:t>1.5%</a:t>
                      </a:r>
                    </a:p>
                  </a:txBody>
                  <a:tcPr marL="7302" marR="7302" marT="7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338">
                <a:tc rowSpan="2">
                  <a:txBody>
                    <a:bodyPr/>
                    <a:lstStyle/>
                    <a:p>
                      <a:pPr algn="ctr" fontAlgn="ctr"/>
                      <a:r>
                        <a:rPr lang="en-US" sz="600" b="0" i="0" u="none" strike="noStrike" dirty="0">
                          <a:effectLst/>
                          <a:latin typeface="Verdana"/>
                        </a:rPr>
                        <a:t>N/A</a:t>
                      </a:r>
                    </a:p>
                  </a:txBody>
                  <a:tcPr marL="7302" marR="7302" marT="73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5</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1</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2</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1</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3</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8</a:t>
                      </a:r>
                    </a:p>
                  </a:txBody>
                  <a:tcPr marL="7302" marR="7302" marT="73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effectLst/>
                          <a:latin typeface="Verdana"/>
                        </a:rPr>
                        <a:t>20</a:t>
                      </a:r>
                    </a:p>
                  </a:txBody>
                  <a:tcPr marL="7302" marR="7302" marT="7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3</a:t>
                      </a:r>
                    </a:p>
                  </a:txBody>
                  <a:tcPr marL="7302" marR="7302" marT="73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2</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1</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1</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13</a:t>
                      </a:r>
                    </a:p>
                  </a:txBody>
                  <a:tcPr marL="7302" marR="7302" marT="73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effectLst/>
                          <a:latin typeface="Verdana"/>
                        </a:rPr>
                        <a:t>20</a:t>
                      </a:r>
                    </a:p>
                  </a:txBody>
                  <a:tcPr marL="7302" marR="7302" marT="7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1116">
                <a:tc vMerge="1">
                  <a:txBody>
                    <a:bodyPr/>
                    <a:lstStyle/>
                    <a:p>
                      <a:endParaRPr lang="en-US"/>
                    </a:p>
                  </a:txBody>
                  <a:tcPr/>
                </a:tc>
                <a:tc>
                  <a:txBody>
                    <a:bodyPr/>
                    <a:lstStyle/>
                    <a:p>
                      <a:pPr algn="ctr" fontAlgn="ctr"/>
                      <a:r>
                        <a:rPr lang="en-US" sz="800" b="0" i="0" u="none" strike="noStrike" dirty="0">
                          <a:effectLst/>
                          <a:latin typeface="Verdana"/>
                        </a:rPr>
                        <a:t>1.4%</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0.3%</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0.6%</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0.3%</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0.9%</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2.3%</a:t>
                      </a:r>
                    </a:p>
                  </a:txBody>
                  <a:tcPr marL="7302" marR="7302" marT="73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effectLst/>
                          <a:latin typeface="Verdana"/>
                        </a:rPr>
                        <a:t>5.8%</a:t>
                      </a:r>
                    </a:p>
                  </a:txBody>
                  <a:tcPr marL="7302" marR="7302" marT="7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0.9%</a:t>
                      </a:r>
                    </a:p>
                  </a:txBody>
                  <a:tcPr marL="7302" marR="7302" marT="73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0.6%</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0.3%</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0.3%</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3.8%</a:t>
                      </a:r>
                    </a:p>
                  </a:txBody>
                  <a:tcPr marL="7302" marR="7302" marT="73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effectLst/>
                          <a:latin typeface="Verdana"/>
                        </a:rPr>
                        <a:t>5.8%</a:t>
                      </a:r>
                    </a:p>
                  </a:txBody>
                  <a:tcPr marL="7302" marR="7302" marT="7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003">
                <a:tc rowSpan="2">
                  <a:txBody>
                    <a:bodyPr/>
                    <a:lstStyle/>
                    <a:p>
                      <a:pPr algn="ctr" fontAlgn="ctr"/>
                      <a:r>
                        <a:rPr lang="en-US" sz="600" b="1" i="0" u="none" strike="noStrike" dirty="0">
                          <a:effectLst/>
                          <a:latin typeface="Verdana"/>
                        </a:rPr>
                        <a:t>TOTAL</a:t>
                      </a:r>
                    </a:p>
                  </a:txBody>
                  <a:tcPr marL="7302" marR="7302" marT="73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effectLst/>
                          <a:latin typeface="Verdana"/>
                        </a:rPr>
                        <a:t>112</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effectLst/>
                          <a:latin typeface="Verdana"/>
                        </a:rPr>
                        <a:t>37</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effectLst/>
                          <a:latin typeface="Verdana"/>
                        </a:rPr>
                        <a:t>35</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effectLst/>
                          <a:latin typeface="Verdana"/>
                        </a:rPr>
                        <a:t>8</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effectLst/>
                          <a:latin typeface="Verdana"/>
                        </a:rPr>
                        <a:t>12</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effectLst/>
                          <a:latin typeface="Verdana"/>
                        </a:rPr>
                        <a:t>17</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effectLst/>
                          <a:latin typeface="Verdana"/>
                        </a:rPr>
                        <a:t>8</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effectLst/>
                          <a:latin typeface="Verdana"/>
                        </a:rPr>
                        <a:t>10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effectLst/>
                          <a:latin typeface="Verdana"/>
                        </a:rPr>
                        <a:t>45</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effectLst/>
                          <a:latin typeface="Verdana"/>
                        </a:rPr>
                        <a:t>60</a:t>
                      </a:r>
                    </a:p>
                  </a:txBody>
                  <a:tcPr marL="7302" marR="7302" marT="73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effectLst/>
                          <a:latin typeface="Verdana"/>
                        </a:rPr>
                        <a:t>344</a:t>
                      </a:r>
                    </a:p>
                  </a:txBody>
                  <a:tcPr marL="7302" marR="7302" marT="7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effectLst/>
                          <a:latin typeface="Verdana"/>
                        </a:rPr>
                        <a:t>60</a:t>
                      </a:r>
                    </a:p>
                  </a:txBody>
                  <a:tcPr marL="7302" marR="7302" marT="73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effectLst/>
                          <a:latin typeface="Verdana"/>
                        </a:rPr>
                        <a:t>95</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effectLst/>
                          <a:latin typeface="Verdana"/>
                        </a:rPr>
                        <a:t>35</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effectLst/>
                          <a:latin typeface="Verdana"/>
                        </a:rPr>
                        <a:t>33</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effectLst/>
                          <a:latin typeface="Verdana"/>
                        </a:rPr>
                        <a:t>93</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effectLst/>
                          <a:latin typeface="Verdana"/>
                        </a:rPr>
                        <a:t>32</a:t>
                      </a:r>
                    </a:p>
                  </a:txBody>
                  <a:tcPr marL="7302" marR="7302" marT="73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effectLst/>
                          <a:latin typeface="Verdana"/>
                        </a:rPr>
                        <a:t>344</a:t>
                      </a:r>
                    </a:p>
                  </a:txBody>
                  <a:tcPr marL="7302" marR="7302" marT="7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447">
                <a:tc vMerge="1">
                  <a:txBody>
                    <a:bodyPr/>
                    <a:lstStyle/>
                    <a:p>
                      <a:endParaRPr lang="en-US"/>
                    </a:p>
                  </a:txBody>
                  <a:tcPr/>
                </a:tc>
                <a:tc>
                  <a:txBody>
                    <a:bodyPr/>
                    <a:lstStyle/>
                    <a:p>
                      <a:pPr algn="ctr" fontAlgn="ctr"/>
                      <a:r>
                        <a:rPr lang="en-US" sz="600" b="1" i="0" u="none" strike="noStrike" dirty="0">
                          <a:effectLst/>
                          <a:latin typeface="Verdana"/>
                        </a:rPr>
                        <a:t>32.2%</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effectLst/>
                          <a:latin typeface="Verdana"/>
                        </a:rPr>
                        <a:t>10.6%</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effectLst/>
                          <a:latin typeface="Verdana"/>
                        </a:rPr>
                        <a:t>10.1%</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effectLst/>
                          <a:latin typeface="Verdana"/>
                        </a:rPr>
                        <a:t>2.3%</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effectLst/>
                          <a:latin typeface="Verdana"/>
                        </a:rPr>
                        <a:t>3.4%</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effectLst/>
                          <a:latin typeface="Verdana"/>
                        </a:rPr>
                        <a:t>4.9%</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effectLst/>
                          <a:latin typeface="Verdana"/>
                        </a:rPr>
                        <a:t>2.3%</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effectLst/>
                          <a:latin typeface="Verdana"/>
                        </a:rPr>
                        <a:t>2.9%</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effectLst/>
                          <a:latin typeface="Verdana"/>
                        </a:rPr>
                        <a:t>12.9%</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effectLst/>
                          <a:latin typeface="Verdana"/>
                        </a:rPr>
                        <a:t>17.2%</a:t>
                      </a:r>
                    </a:p>
                  </a:txBody>
                  <a:tcPr marL="7302" marR="7302" marT="73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effectLst/>
                          <a:latin typeface="Verdana"/>
                        </a:rPr>
                        <a:t>100.0%</a:t>
                      </a:r>
                    </a:p>
                  </a:txBody>
                  <a:tcPr marL="7302" marR="7302" marT="7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effectLst/>
                          <a:latin typeface="Verdana"/>
                        </a:rPr>
                        <a:t>17.4%</a:t>
                      </a:r>
                    </a:p>
                  </a:txBody>
                  <a:tcPr marL="7302" marR="7302" marT="73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effectLst/>
                          <a:latin typeface="Verdana"/>
                        </a:rPr>
                        <a:t>27.6%</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effectLst/>
                          <a:latin typeface="Verdana"/>
                        </a:rPr>
                        <a:t>10.2%</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effectLst/>
                          <a:latin typeface="Verdana"/>
                        </a:rPr>
                        <a:t>9.6%</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effectLst/>
                          <a:latin typeface="Verdana"/>
                        </a:rPr>
                        <a:t>27.0%</a:t>
                      </a:r>
                    </a:p>
                  </a:txBody>
                  <a:tcPr marL="7302" marR="7302"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effectLst/>
                          <a:latin typeface="Verdana"/>
                        </a:rPr>
                        <a:t>9.3%</a:t>
                      </a:r>
                    </a:p>
                  </a:txBody>
                  <a:tcPr marL="7302" marR="7302" marT="73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effectLst/>
                          <a:latin typeface="Verdana"/>
                        </a:rPr>
                        <a:t>100.0%</a:t>
                      </a:r>
                    </a:p>
                  </a:txBody>
                  <a:tcPr marL="7302" marR="7302" marT="73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89658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303909545"/>
              </p:ext>
            </p:extLst>
          </p:nvPr>
        </p:nvGraphicFramePr>
        <p:xfrm>
          <a:off x="272144" y="463550"/>
          <a:ext cx="8445498" cy="5995308"/>
        </p:xfrm>
        <a:graphic>
          <a:graphicData uri="http://schemas.openxmlformats.org/drawingml/2006/table">
            <a:tbl>
              <a:tblPr/>
              <a:tblGrid>
                <a:gridCol w="297115"/>
                <a:gridCol w="623942"/>
                <a:gridCol w="415961"/>
                <a:gridCol w="386250"/>
                <a:gridCol w="415961"/>
                <a:gridCol w="408534"/>
                <a:gridCol w="512524"/>
                <a:gridCol w="386250"/>
                <a:gridCol w="423390"/>
                <a:gridCol w="378821"/>
                <a:gridCol w="378821"/>
                <a:gridCol w="378821"/>
                <a:gridCol w="519951"/>
                <a:gridCol w="601658"/>
                <a:gridCol w="475384"/>
                <a:gridCol w="467957"/>
                <a:gridCol w="475384"/>
                <a:gridCol w="415961"/>
                <a:gridCol w="482813"/>
              </a:tblGrid>
              <a:tr h="174145">
                <a:tc gridSpan="19">
                  <a:txBody>
                    <a:bodyPr/>
                    <a:lstStyle/>
                    <a:p>
                      <a:pPr algn="ctr" fontAlgn="ctr"/>
                      <a:r>
                        <a:rPr lang="en-US" sz="800" b="1" i="0" u="none" strike="noStrike" dirty="0">
                          <a:effectLst/>
                          <a:latin typeface="Verdana"/>
                        </a:rPr>
                        <a:t>SUMMARY OF CHAMPAIGN COUNTY CLOSED JUVENILE CASES (2008 THROUGH OCTOBER 2009)</a:t>
                      </a:r>
                      <a:r>
                        <a:rPr lang="en-US" sz="700" b="1" i="0" u="none" strike="noStrike" dirty="0">
                          <a:effectLst/>
                          <a:latin typeface="Verdana"/>
                        </a:rPr>
                        <a:t> - PAGE 2</a:t>
                      </a:r>
                    </a:p>
                  </a:txBody>
                  <a:tcPr marL="6432" marR="6432" marT="64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4154">
                <a:tc gridSpan="19">
                  <a:txBody>
                    <a:bodyPr/>
                    <a:lstStyle/>
                    <a:p>
                      <a:pPr algn="ctr" fontAlgn="ctr"/>
                      <a:r>
                        <a:rPr lang="en-US" sz="800" b="0" i="0" u="none" strike="noStrike" dirty="0">
                          <a:effectLst/>
                          <a:latin typeface="Verdana"/>
                        </a:rPr>
                        <a:t>Percentages represent the ratio of the number in the box to the total number of each vertical column found at the bottom</a:t>
                      </a:r>
                      <a:r>
                        <a:rPr lang="en-US" sz="600" b="0" i="0" u="none" strike="noStrike" dirty="0">
                          <a:effectLst/>
                          <a:latin typeface="Verdana"/>
                        </a:rPr>
                        <a:t>.</a:t>
                      </a:r>
                    </a:p>
                  </a:txBody>
                  <a:tcPr marL="6432" marR="6432" marT="64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7185">
                <a:tc>
                  <a:txBody>
                    <a:bodyPr/>
                    <a:lstStyle/>
                    <a:p>
                      <a:pPr algn="l" fontAlgn="ctr"/>
                      <a:r>
                        <a:rPr lang="en-US" sz="500" b="0" i="0" u="none" strike="noStrike">
                          <a:effectLst/>
                          <a:latin typeface="Verdana"/>
                        </a:rPr>
                        <a:t> </a:t>
                      </a:r>
                    </a:p>
                  </a:txBody>
                  <a:tcPr marL="6432" marR="6432" marT="643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0" i="0" u="none" strike="noStrike">
                          <a:effectLst/>
                          <a:latin typeface="Verdana"/>
                        </a:rPr>
                        <a:t> </a:t>
                      </a:r>
                    </a:p>
                  </a:txBody>
                  <a:tcPr marL="6432" marR="6432" marT="643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0" i="0" u="none" strike="noStrike">
                          <a:effectLst/>
                          <a:latin typeface="Verdana"/>
                        </a:rPr>
                        <a:t> </a:t>
                      </a:r>
                    </a:p>
                  </a:txBody>
                  <a:tcPr marL="6432" marR="6432" marT="643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0" i="0" u="none" strike="noStrike">
                          <a:effectLst/>
                          <a:latin typeface="Verdana"/>
                        </a:rPr>
                        <a:t> </a:t>
                      </a:r>
                    </a:p>
                  </a:txBody>
                  <a:tcPr marL="6432" marR="6432" marT="643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0" i="0" u="none" strike="noStrike">
                          <a:effectLst/>
                          <a:latin typeface="Verdana"/>
                        </a:rPr>
                        <a:t> </a:t>
                      </a:r>
                    </a:p>
                  </a:txBody>
                  <a:tcPr marL="6432" marR="6432" marT="643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0" i="0" u="none" strike="noStrike">
                          <a:effectLst/>
                          <a:latin typeface="Verdana"/>
                        </a:rPr>
                        <a:t> </a:t>
                      </a:r>
                    </a:p>
                  </a:txBody>
                  <a:tcPr marL="6432" marR="6432" marT="643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0" i="0" u="none" strike="noStrike">
                          <a:effectLst/>
                          <a:latin typeface="Verdana"/>
                        </a:rPr>
                        <a:t> </a:t>
                      </a:r>
                    </a:p>
                  </a:txBody>
                  <a:tcPr marL="6432" marR="6432" marT="643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0" i="0" u="none" strike="noStrike">
                          <a:effectLst/>
                          <a:latin typeface="Verdana"/>
                        </a:rPr>
                        <a:t> </a:t>
                      </a:r>
                    </a:p>
                  </a:txBody>
                  <a:tcPr marL="6432" marR="6432" marT="643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0" i="0" u="none" strike="noStrike">
                          <a:effectLst/>
                          <a:latin typeface="Verdana"/>
                        </a:rPr>
                        <a:t> </a:t>
                      </a:r>
                    </a:p>
                  </a:txBody>
                  <a:tcPr marL="6432" marR="6432" marT="643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0" i="0" u="none" strike="noStrike">
                          <a:effectLst/>
                          <a:latin typeface="Verdana"/>
                        </a:rPr>
                        <a:t> </a:t>
                      </a:r>
                    </a:p>
                  </a:txBody>
                  <a:tcPr marL="6432" marR="6432" marT="643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0" i="0" u="none" strike="noStrike">
                          <a:effectLst/>
                          <a:latin typeface="Verdana"/>
                        </a:rPr>
                        <a:t> </a:t>
                      </a:r>
                    </a:p>
                  </a:txBody>
                  <a:tcPr marL="6432" marR="6432" marT="643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0" i="0" u="none" strike="noStrike">
                          <a:effectLst/>
                          <a:latin typeface="Verdana"/>
                        </a:rPr>
                        <a:t> </a:t>
                      </a:r>
                    </a:p>
                  </a:txBody>
                  <a:tcPr marL="6432" marR="6432" marT="643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0" i="0" u="none" strike="noStrike">
                          <a:effectLst/>
                          <a:latin typeface="Verdana"/>
                        </a:rPr>
                        <a:t> </a:t>
                      </a:r>
                    </a:p>
                  </a:txBody>
                  <a:tcPr marL="6432" marR="6432" marT="643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0" i="0" u="none" strike="noStrike">
                          <a:effectLst/>
                          <a:latin typeface="Verdana"/>
                        </a:rPr>
                        <a:t> </a:t>
                      </a:r>
                    </a:p>
                  </a:txBody>
                  <a:tcPr marL="6432" marR="6432" marT="643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0" i="0" u="none" strike="noStrike">
                          <a:effectLst/>
                          <a:latin typeface="Verdana"/>
                        </a:rPr>
                        <a:t> </a:t>
                      </a:r>
                    </a:p>
                  </a:txBody>
                  <a:tcPr marL="6432" marR="6432" marT="643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0" i="0" u="none" strike="noStrike">
                          <a:effectLst/>
                          <a:latin typeface="Verdana"/>
                        </a:rPr>
                        <a:t> </a:t>
                      </a:r>
                    </a:p>
                  </a:txBody>
                  <a:tcPr marL="6432" marR="6432" marT="643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0" i="0" u="none" strike="noStrike">
                          <a:effectLst/>
                          <a:latin typeface="Verdana"/>
                        </a:rPr>
                        <a:t> </a:t>
                      </a:r>
                    </a:p>
                  </a:txBody>
                  <a:tcPr marL="6432" marR="6432" marT="643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0" i="0" u="none" strike="noStrike">
                          <a:effectLst/>
                          <a:latin typeface="Verdana"/>
                        </a:rPr>
                        <a:t> </a:t>
                      </a:r>
                    </a:p>
                  </a:txBody>
                  <a:tcPr marL="6432" marR="6432" marT="643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0" i="0" u="none" strike="noStrike">
                          <a:effectLst/>
                          <a:latin typeface="Verdana"/>
                        </a:rPr>
                        <a:t> </a:t>
                      </a:r>
                    </a:p>
                  </a:txBody>
                  <a:tcPr marL="6432" marR="6432" marT="643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969">
                <a:tc>
                  <a:txBody>
                    <a:bodyPr/>
                    <a:lstStyle/>
                    <a:p>
                      <a:pPr algn="ctr" fontAlgn="b"/>
                      <a:r>
                        <a:rPr lang="en-US" sz="500" b="0" i="0" u="none" strike="noStrike">
                          <a:effectLst/>
                          <a:latin typeface="Verdana"/>
                        </a:rPr>
                        <a:t>RACE</a:t>
                      </a:r>
                    </a:p>
                  </a:txBody>
                  <a:tcPr marL="6432" marR="6432" marT="64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1">
                  <a:txBody>
                    <a:bodyPr/>
                    <a:lstStyle/>
                    <a:p>
                      <a:pPr algn="ctr" fontAlgn="b"/>
                      <a:r>
                        <a:rPr lang="en-US" sz="500" b="0" i="0" u="none" strike="noStrike">
                          <a:effectLst/>
                          <a:latin typeface="Verdana"/>
                        </a:rPr>
                        <a:t>CHARGE - STATUTE DESCRIPTION</a:t>
                      </a:r>
                    </a:p>
                  </a:txBody>
                  <a:tcPr marL="6432" marR="6432" marT="64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ctr" fontAlgn="b"/>
                      <a:r>
                        <a:rPr lang="en-US" sz="500" b="0" i="0" u="none" strike="noStrike">
                          <a:effectLst/>
                          <a:latin typeface="Verdana"/>
                        </a:rPr>
                        <a:t>DISPOSITION</a:t>
                      </a:r>
                    </a:p>
                  </a:txBody>
                  <a:tcPr marL="6432" marR="6432" marT="64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18523">
                <a:tc>
                  <a:txBody>
                    <a:bodyPr/>
                    <a:lstStyle/>
                    <a:p>
                      <a:pPr algn="l" fontAlgn="b"/>
                      <a:r>
                        <a:rPr lang="en-US" sz="500" b="0" i="0" u="none" strike="noStrike">
                          <a:effectLst/>
                          <a:latin typeface="Verdana"/>
                        </a:rPr>
                        <a:t> </a:t>
                      </a:r>
                    </a:p>
                  </a:txBody>
                  <a:tcPr marL="6432" marR="6432" marT="643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Verdana"/>
                        </a:rPr>
                        <a:t> Battery &amp; Aggravated Battery</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Verdana"/>
                        </a:rPr>
                        <a:t>Battery Domestic</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Verdana"/>
                        </a:rPr>
                        <a:t>Theft</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Verdana"/>
                        </a:rPr>
                        <a:t>Criminal Sexual Abuse &amp;  Assault</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Verdana"/>
                        </a:rPr>
                        <a:t>Agg. Assault</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Verdana"/>
                        </a:rPr>
                        <a:t>Resist/ Obstruction</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Verdana"/>
                        </a:rPr>
                        <a:t>Truant</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Verdana"/>
                        </a:rPr>
                        <a:t> Drug Related</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Verdana"/>
                        </a:rPr>
                        <a:t>Burglary</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Verdana"/>
                        </a:rPr>
                        <a:t>Other</a:t>
                      </a:r>
                    </a:p>
                  </a:txBody>
                  <a:tcPr marL="6432" marR="6432" marT="64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effectLst/>
                          <a:latin typeface="Verdana"/>
                        </a:rPr>
                        <a:t>TOTAL</a:t>
                      </a:r>
                    </a:p>
                  </a:txBody>
                  <a:tcPr marL="6432" marR="6432" marT="64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Verdana"/>
                        </a:rPr>
                        <a:t>Felony Conviction</a:t>
                      </a:r>
                    </a:p>
                  </a:txBody>
                  <a:tcPr marL="6432" marR="6432" marT="64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Verdana"/>
                        </a:rPr>
                        <a:t>Misdemeanor   Conviction</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Verdana"/>
                        </a:rPr>
                        <a:t> Plea Dismissed</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Verdana"/>
                        </a:rPr>
                        <a:t>VORP Dismissed </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Verdana"/>
                        </a:rPr>
                        <a:t>MISC Dismissed</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0" i="0" u="none" strike="noStrike">
                          <a:effectLst/>
                          <a:latin typeface="Verdana"/>
                        </a:rPr>
                        <a:t>Other</a:t>
                      </a:r>
                    </a:p>
                  </a:txBody>
                  <a:tcPr marL="6432" marR="6432" marT="64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effectLst/>
                          <a:latin typeface="Verdana"/>
                        </a:rPr>
                        <a:t>TOTAL</a:t>
                      </a:r>
                    </a:p>
                  </a:txBody>
                  <a:tcPr marL="6432" marR="6432" marT="64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772">
                <a:tc rowSpan="2">
                  <a:txBody>
                    <a:bodyPr/>
                    <a:lstStyle/>
                    <a:p>
                      <a:pPr algn="l" fontAlgn="ctr"/>
                      <a:r>
                        <a:rPr lang="en-US" sz="500" b="0" i="0" u="none" strike="noStrike">
                          <a:effectLst/>
                          <a:latin typeface="Verdana"/>
                        </a:rPr>
                        <a:t>White</a:t>
                      </a:r>
                    </a:p>
                  </a:txBody>
                  <a:tcPr marL="6432" marR="6432" marT="64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12</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19</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5</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6</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2</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1</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3</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13</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10</a:t>
                      </a:r>
                    </a:p>
                  </a:txBody>
                  <a:tcPr marL="6432" marR="6432" marT="64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effectLst/>
                          <a:latin typeface="Verdana"/>
                        </a:rPr>
                        <a:t>71</a:t>
                      </a:r>
                    </a:p>
                  </a:txBody>
                  <a:tcPr marL="6432" marR="6432" marT="64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10</a:t>
                      </a:r>
                    </a:p>
                  </a:txBody>
                  <a:tcPr marL="6432" marR="6432" marT="64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16</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7</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5</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31</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2</a:t>
                      </a:r>
                    </a:p>
                  </a:txBody>
                  <a:tcPr marL="6432" marR="6432" marT="64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effectLst/>
                          <a:latin typeface="Verdana"/>
                        </a:rPr>
                        <a:t>71</a:t>
                      </a:r>
                    </a:p>
                  </a:txBody>
                  <a:tcPr marL="6432" marR="6432" marT="64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0473">
                <a:tc vMerge="1">
                  <a:txBody>
                    <a:bodyPr/>
                    <a:lstStyle/>
                    <a:p>
                      <a:endParaRPr lang="en-US"/>
                    </a:p>
                  </a:txBody>
                  <a:tcPr/>
                </a:tc>
                <a:tc>
                  <a:txBody>
                    <a:bodyPr/>
                    <a:lstStyle/>
                    <a:p>
                      <a:pPr algn="ctr" fontAlgn="ctr"/>
                      <a:r>
                        <a:rPr lang="en-US" sz="800" b="0" i="0" u="none" strike="noStrike" dirty="0">
                          <a:effectLst/>
                          <a:latin typeface="Verdana"/>
                        </a:rPr>
                        <a:t>10.7%</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51.4%</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14.3%</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75.0%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16.7%</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0.0%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12.5%</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30.0%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28.9%</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16.7%</a:t>
                      </a:r>
                    </a:p>
                  </a:txBody>
                  <a:tcPr marL="6432" marR="6432" marT="64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effectLst/>
                          <a:latin typeface="Verdana"/>
                        </a:rPr>
                        <a:t>20.6%</a:t>
                      </a:r>
                    </a:p>
                  </a:txBody>
                  <a:tcPr marL="6432" marR="6432" marT="64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16.7%</a:t>
                      </a:r>
                    </a:p>
                  </a:txBody>
                  <a:tcPr marL="6432" marR="6432" marT="64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16.8%</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20.0%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15.2%</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33.3%</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7.4%</a:t>
                      </a:r>
                    </a:p>
                  </a:txBody>
                  <a:tcPr marL="6432" marR="6432" marT="64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a:effectLst/>
                          <a:latin typeface="Verdana"/>
                        </a:rPr>
                        <a:t>20.6%</a:t>
                      </a:r>
                    </a:p>
                  </a:txBody>
                  <a:tcPr marL="6432" marR="6432" marT="64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473">
                <a:tc rowSpan="2">
                  <a:txBody>
                    <a:bodyPr/>
                    <a:lstStyle/>
                    <a:p>
                      <a:pPr algn="l" fontAlgn="ctr"/>
                      <a:r>
                        <a:rPr lang="en-US" sz="500" b="0" i="0" u="none" strike="noStrike" dirty="0">
                          <a:solidFill>
                            <a:srgbClr val="FF0000"/>
                          </a:solidFill>
                          <a:effectLst/>
                          <a:latin typeface="Verdana"/>
                        </a:rPr>
                        <a:t>Black</a:t>
                      </a:r>
                    </a:p>
                  </a:txBody>
                  <a:tcPr marL="6432" marR="6432" marT="64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Verdana"/>
                        </a:rPr>
                        <a:t>92</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FF0000"/>
                          </a:solidFill>
                          <a:effectLst/>
                          <a:latin typeface="Verdana"/>
                        </a:rPr>
                        <a:t>16</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Verdana"/>
                        </a:rPr>
                        <a:t>30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Verdana"/>
                        </a:rPr>
                        <a:t>2</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Verdana"/>
                        </a:rPr>
                        <a:t>9</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FF0000"/>
                          </a:solidFill>
                          <a:effectLst/>
                          <a:latin typeface="Verdana"/>
                        </a:rPr>
                        <a:t>15</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FF0000"/>
                          </a:solidFill>
                          <a:effectLst/>
                          <a:latin typeface="Verdana"/>
                        </a:rPr>
                        <a:t>5</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FF0000"/>
                          </a:solidFill>
                          <a:effectLst/>
                          <a:latin typeface="Verdana"/>
                        </a:rPr>
                        <a:t>7</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FF0000"/>
                          </a:solidFill>
                          <a:effectLst/>
                          <a:latin typeface="Verdana"/>
                        </a:rPr>
                        <a:t>28</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FF0000"/>
                          </a:solidFill>
                          <a:effectLst/>
                          <a:latin typeface="Verdana"/>
                        </a:rPr>
                        <a:t>42</a:t>
                      </a:r>
                    </a:p>
                  </a:txBody>
                  <a:tcPr marL="6432" marR="6432" marT="64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FF0000"/>
                          </a:solidFill>
                          <a:effectLst/>
                          <a:latin typeface="Verdana"/>
                        </a:rPr>
                        <a:t>246</a:t>
                      </a:r>
                    </a:p>
                  </a:txBody>
                  <a:tcPr marL="6432" marR="6432" marT="64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FF0000"/>
                          </a:solidFill>
                          <a:effectLst/>
                          <a:latin typeface="Verdana"/>
                        </a:rPr>
                        <a:t>44</a:t>
                      </a:r>
                    </a:p>
                  </a:txBody>
                  <a:tcPr marL="6432" marR="6432" marT="64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FF0000"/>
                          </a:solidFill>
                          <a:effectLst/>
                          <a:latin typeface="Verdana"/>
                        </a:rPr>
                        <a:t>76</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FF0000"/>
                          </a:solidFill>
                          <a:effectLst/>
                          <a:latin typeface="Verdana"/>
                        </a:rPr>
                        <a:t>27</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FF0000"/>
                          </a:solidFill>
                          <a:effectLst/>
                          <a:latin typeface="Verdana"/>
                        </a:rPr>
                        <a:t>28</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FF0000"/>
                          </a:solidFill>
                          <a:effectLst/>
                          <a:latin typeface="Verdana"/>
                        </a:rPr>
                        <a:t>59</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Verdana"/>
                        </a:rPr>
                        <a:t>12</a:t>
                      </a:r>
                    </a:p>
                  </a:txBody>
                  <a:tcPr marL="6432" marR="6432" marT="64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FF0000"/>
                          </a:solidFill>
                          <a:effectLst/>
                          <a:latin typeface="Verdana"/>
                        </a:rPr>
                        <a:t>246</a:t>
                      </a:r>
                    </a:p>
                  </a:txBody>
                  <a:tcPr marL="6432" marR="6432" marT="64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0473">
                <a:tc vMerge="1">
                  <a:txBody>
                    <a:bodyPr/>
                    <a:lstStyle/>
                    <a:p>
                      <a:endParaRPr lang="en-US"/>
                    </a:p>
                  </a:txBody>
                  <a:tcPr/>
                </a:tc>
                <a:tc>
                  <a:txBody>
                    <a:bodyPr/>
                    <a:lstStyle/>
                    <a:p>
                      <a:pPr algn="ctr" fontAlgn="ctr"/>
                      <a:r>
                        <a:rPr lang="en-US" sz="800" b="0" i="0" u="none" strike="noStrike" dirty="0">
                          <a:solidFill>
                            <a:srgbClr val="FF0000"/>
                          </a:solidFill>
                          <a:effectLst/>
                          <a:latin typeface="Verdana"/>
                        </a:rPr>
                        <a:t>82.1%</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Verdana"/>
                        </a:rPr>
                        <a:t>43.2%</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Verdana"/>
                        </a:rPr>
                        <a:t>85.7%</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Verdana"/>
                        </a:rPr>
                        <a:t>25.0%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FF0000"/>
                          </a:solidFill>
                          <a:effectLst/>
                          <a:latin typeface="Verdana"/>
                        </a:rPr>
                        <a:t>75.0%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Verdana"/>
                        </a:rPr>
                        <a:t>88.2%</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FF0000"/>
                          </a:solidFill>
                          <a:effectLst/>
                          <a:latin typeface="Verdana"/>
                        </a:rPr>
                        <a:t>62.5%</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Verdana"/>
                        </a:rPr>
                        <a:t>70.0%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Verdana"/>
                        </a:rPr>
                        <a:t>62.2%</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Verdana"/>
                        </a:rPr>
                        <a:t>70.0%</a:t>
                      </a:r>
                    </a:p>
                  </a:txBody>
                  <a:tcPr marL="6432" marR="6432" marT="64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FF0000"/>
                          </a:solidFill>
                          <a:effectLst/>
                          <a:latin typeface="Verdana"/>
                        </a:rPr>
                        <a:t>71.5%</a:t>
                      </a:r>
                    </a:p>
                  </a:txBody>
                  <a:tcPr marL="6432" marR="6432" marT="64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Verdana"/>
                        </a:rPr>
                        <a:t>73.3%</a:t>
                      </a:r>
                    </a:p>
                  </a:txBody>
                  <a:tcPr marL="6432" marR="6432" marT="64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Verdana"/>
                        </a:rPr>
                        <a:t>80.0%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Verdana"/>
                        </a:rPr>
                        <a:t>77.1%</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Verdana"/>
                        </a:rPr>
                        <a:t>84.8%</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Verdana"/>
                        </a:rPr>
                        <a:t>63.4%</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FF0000"/>
                          </a:solidFill>
                          <a:effectLst/>
                          <a:latin typeface="Verdana"/>
                        </a:rPr>
                        <a:t>44.4%</a:t>
                      </a:r>
                    </a:p>
                  </a:txBody>
                  <a:tcPr marL="6432" marR="6432" marT="64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FF0000"/>
                          </a:solidFill>
                          <a:effectLst/>
                          <a:latin typeface="Verdana"/>
                        </a:rPr>
                        <a:t>71.5%</a:t>
                      </a:r>
                    </a:p>
                  </a:txBody>
                  <a:tcPr marL="6432" marR="6432" marT="64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338">
                <a:tc rowSpan="2">
                  <a:txBody>
                    <a:bodyPr/>
                    <a:lstStyle/>
                    <a:p>
                      <a:pPr algn="l" fontAlgn="ctr"/>
                      <a:r>
                        <a:rPr lang="en-US" sz="500" b="0" i="0" u="none" strike="noStrike">
                          <a:effectLst/>
                          <a:latin typeface="Verdana"/>
                        </a:rPr>
                        <a:t>Asian</a:t>
                      </a:r>
                    </a:p>
                  </a:txBody>
                  <a:tcPr marL="6432" marR="6432" marT="64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1</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1</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0</a:t>
                      </a:r>
                    </a:p>
                  </a:txBody>
                  <a:tcPr marL="6432" marR="6432" marT="64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effectLst/>
                          <a:latin typeface="Verdana"/>
                        </a:rPr>
                        <a:t>2</a:t>
                      </a:r>
                    </a:p>
                  </a:txBody>
                  <a:tcPr marL="6432" marR="6432" marT="64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1</a:t>
                      </a:r>
                    </a:p>
                  </a:txBody>
                  <a:tcPr marL="6432" marR="6432" marT="64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1</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0</a:t>
                      </a:r>
                    </a:p>
                  </a:txBody>
                  <a:tcPr marL="6432" marR="6432" marT="64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effectLst/>
                          <a:latin typeface="Verdana"/>
                        </a:rPr>
                        <a:t>2</a:t>
                      </a:r>
                    </a:p>
                  </a:txBody>
                  <a:tcPr marL="6432" marR="6432" marT="64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555">
                <a:tc vMerge="1">
                  <a:txBody>
                    <a:bodyPr/>
                    <a:lstStyle/>
                    <a:p>
                      <a:endParaRPr lang="en-US"/>
                    </a:p>
                  </a:txBody>
                  <a:tcPr/>
                </a:tc>
                <a:tc>
                  <a:txBody>
                    <a:bodyPr/>
                    <a:lstStyle/>
                    <a:p>
                      <a:pPr algn="ctr" fontAlgn="ctr"/>
                      <a:r>
                        <a:rPr lang="en-US" sz="800" b="0" i="0" u="none" strike="noStrike">
                          <a:effectLst/>
                          <a:latin typeface="Verdana"/>
                        </a:rPr>
                        <a:t>0.9%</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2.7%</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0.0%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0.0%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0.0%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0.0%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0.0%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0.0%</a:t>
                      </a:r>
                    </a:p>
                  </a:txBody>
                  <a:tcPr marL="6432" marR="6432" marT="64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a:effectLst/>
                          <a:latin typeface="Verdana"/>
                        </a:rPr>
                        <a:t>0.6%</a:t>
                      </a:r>
                    </a:p>
                  </a:txBody>
                  <a:tcPr marL="6432" marR="6432" marT="64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1.7%</a:t>
                      </a:r>
                    </a:p>
                  </a:txBody>
                  <a:tcPr marL="6432" marR="6432" marT="64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0.0%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0.0%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0.0%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1.1%</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0.0%</a:t>
                      </a:r>
                    </a:p>
                  </a:txBody>
                  <a:tcPr marL="6432" marR="6432" marT="64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a:effectLst/>
                          <a:latin typeface="Verdana"/>
                        </a:rPr>
                        <a:t>0.6%</a:t>
                      </a:r>
                    </a:p>
                  </a:txBody>
                  <a:tcPr marL="6432" marR="6432" marT="64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338">
                <a:tc rowSpan="2">
                  <a:txBody>
                    <a:bodyPr/>
                    <a:lstStyle/>
                    <a:p>
                      <a:pPr algn="l" fontAlgn="ctr"/>
                      <a:r>
                        <a:rPr lang="en-US" sz="500" b="0" i="0" u="none" strike="noStrike">
                          <a:effectLst/>
                          <a:latin typeface="Verdana"/>
                        </a:rPr>
                        <a:t>Other</a:t>
                      </a:r>
                    </a:p>
                  </a:txBody>
                  <a:tcPr marL="6432" marR="6432" marT="64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2</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1</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1</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1</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0</a:t>
                      </a:r>
                    </a:p>
                  </a:txBody>
                  <a:tcPr marL="6432" marR="6432" marT="64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effectLst/>
                          <a:latin typeface="Verdana"/>
                        </a:rPr>
                        <a:t>5</a:t>
                      </a:r>
                    </a:p>
                  </a:txBody>
                  <a:tcPr marL="6432" marR="6432" marT="64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2</a:t>
                      </a:r>
                    </a:p>
                  </a:txBody>
                  <a:tcPr marL="6432" marR="6432" marT="64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1</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1</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1</a:t>
                      </a:r>
                    </a:p>
                  </a:txBody>
                  <a:tcPr marL="6432" marR="6432" marT="64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effectLst/>
                          <a:latin typeface="Verdana"/>
                        </a:rPr>
                        <a:t>5</a:t>
                      </a:r>
                    </a:p>
                  </a:txBody>
                  <a:tcPr marL="6432" marR="6432" marT="64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555">
                <a:tc vMerge="1">
                  <a:txBody>
                    <a:bodyPr/>
                    <a:lstStyle/>
                    <a:p>
                      <a:endParaRPr lang="en-US"/>
                    </a:p>
                  </a:txBody>
                  <a:tcPr/>
                </a:tc>
                <a:tc>
                  <a:txBody>
                    <a:bodyPr/>
                    <a:lstStyle/>
                    <a:p>
                      <a:pPr algn="ctr" fontAlgn="ctr"/>
                      <a:r>
                        <a:rPr lang="en-US" sz="800" b="0" i="0" u="none" strike="noStrike">
                          <a:effectLst/>
                          <a:latin typeface="Verdana"/>
                        </a:rPr>
                        <a:t>1.8%</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0.0%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0.0%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0.0%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8.3%</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0.0%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12.5%</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0.0%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2.2%</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0.0%</a:t>
                      </a:r>
                    </a:p>
                  </a:txBody>
                  <a:tcPr marL="6432" marR="6432" marT="64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a:effectLst/>
                          <a:latin typeface="Verdana"/>
                        </a:rPr>
                        <a:t>1.5%</a:t>
                      </a:r>
                    </a:p>
                  </a:txBody>
                  <a:tcPr marL="6432" marR="6432" marT="64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3.3%</a:t>
                      </a:r>
                    </a:p>
                  </a:txBody>
                  <a:tcPr marL="6432" marR="6432" marT="64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1.1%</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0.0%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0.0%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1.1%</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3.7%</a:t>
                      </a:r>
                    </a:p>
                  </a:txBody>
                  <a:tcPr marL="6432" marR="6432" marT="64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a:effectLst/>
                          <a:latin typeface="Verdana"/>
                        </a:rPr>
                        <a:t>1.5%</a:t>
                      </a:r>
                    </a:p>
                  </a:txBody>
                  <a:tcPr marL="6432" marR="6432" marT="64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555">
                <a:tc rowSpan="2">
                  <a:txBody>
                    <a:bodyPr/>
                    <a:lstStyle/>
                    <a:p>
                      <a:pPr algn="ctr" fontAlgn="ctr"/>
                      <a:r>
                        <a:rPr lang="en-US" sz="500" b="0" i="0" u="none" strike="noStrike">
                          <a:effectLst/>
                          <a:latin typeface="Verdana"/>
                        </a:rPr>
                        <a:t>N/A</a:t>
                      </a:r>
                    </a:p>
                  </a:txBody>
                  <a:tcPr marL="6432" marR="6432" marT="64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5</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1</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2</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1</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3</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8</a:t>
                      </a:r>
                    </a:p>
                  </a:txBody>
                  <a:tcPr marL="6432" marR="6432" marT="64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effectLst/>
                          <a:latin typeface="Verdana"/>
                        </a:rPr>
                        <a:t>20</a:t>
                      </a:r>
                    </a:p>
                  </a:txBody>
                  <a:tcPr marL="6432" marR="6432" marT="64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3</a:t>
                      </a:r>
                    </a:p>
                  </a:txBody>
                  <a:tcPr marL="6432" marR="6432" marT="64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2</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1</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1</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13</a:t>
                      </a:r>
                    </a:p>
                  </a:txBody>
                  <a:tcPr marL="6432" marR="6432" marT="64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effectLst/>
                          <a:latin typeface="Verdana"/>
                        </a:rPr>
                        <a:t>20</a:t>
                      </a:r>
                    </a:p>
                  </a:txBody>
                  <a:tcPr marL="6432" marR="6432" marT="64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1338">
                <a:tc vMerge="1">
                  <a:txBody>
                    <a:bodyPr/>
                    <a:lstStyle/>
                    <a:p>
                      <a:endParaRPr lang="en-US"/>
                    </a:p>
                  </a:txBody>
                  <a:tcPr/>
                </a:tc>
                <a:tc>
                  <a:txBody>
                    <a:bodyPr/>
                    <a:lstStyle/>
                    <a:p>
                      <a:pPr algn="ctr" fontAlgn="ctr"/>
                      <a:r>
                        <a:rPr lang="en-US" sz="800" b="0" i="0" u="none" strike="noStrike">
                          <a:effectLst/>
                          <a:latin typeface="Verdana"/>
                        </a:rPr>
                        <a:t>4.5%</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2.7%</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0.0%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0.0%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0.0%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11.8%</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12.5%</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0.0%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6.7%</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Verdana"/>
                        </a:rPr>
                        <a:t>13.3%</a:t>
                      </a:r>
                    </a:p>
                  </a:txBody>
                  <a:tcPr marL="6432" marR="6432" marT="64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effectLst/>
                          <a:latin typeface="Verdana"/>
                        </a:rPr>
                        <a:t>5.8%</a:t>
                      </a:r>
                    </a:p>
                  </a:txBody>
                  <a:tcPr marL="6432" marR="6432" marT="64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5.0%</a:t>
                      </a:r>
                    </a:p>
                  </a:txBody>
                  <a:tcPr marL="6432" marR="6432" marT="64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2.1%</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2.9%</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0.0%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1.1%</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Verdana"/>
                        </a:rPr>
                        <a:t>48.1%</a:t>
                      </a:r>
                    </a:p>
                  </a:txBody>
                  <a:tcPr marL="6432" marR="6432" marT="64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a:effectLst/>
                          <a:latin typeface="Verdana"/>
                        </a:rPr>
                        <a:t>5.8%</a:t>
                      </a:r>
                    </a:p>
                  </a:txBody>
                  <a:tcPr marL="6432" marR="6432" marT="64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154">
                <a:tc rowSpan="2">
                  <a:txBody>
                    <a:bodyPr/>
                    <a:lstStyle/>
                    <a:p>
                      <a:pPr algn="ctr" fontAlgn="ctr"/>
                      <a:r>
                        <a:rPr lang="en-US" sz="500" b="1" i="0" u="none" strike="noStrike">
                          <a:effectLst/>
                          <a:latin typeface="Verdana"/>
                        </a:rPr>
                        <a:t>TOTAL</a:t>
                      </a:r>
                    </a:p>
                  </a:txBody>
                  <a:tcPr marL="6432" marR="6432" marT="64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1" i="0" u="none" strike="noStrike">
                          <a:effectLst/>
                          <a:latin typeface="Verdana"/>
                        </a:rPr>
                        <a:t>112</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effectLst/>
                          <a:latin typeface="Verdana"/>
                        </a:rPr>
                        <a:t>37</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effectLst/>
                          <a:latin typeface="Verdana"/>
                        </a:rPr>
                        <a:t>35</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effectLst/>
                          <a:latin typeface="Verdana"/>
                        </a:rPr>
                        <a:t>8</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effectLst/>
                          <a:latin typeface="Verdana"/>
                        </a:rPr>
                        <a:t>12</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effectLst/>
                          <a:latin typeface="Verdana"/>
                        </a:rPr>
                        <a:t>17</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effectLst/>
                          <a:latin typeface="Verdana"/>
                        </a:rPr>
                        <a:t>8</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effectLst/>
                          <a:latin typeface="Verdana"/>
                        </a:rPr>
                        <a:t>10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effectLst/>
                          <a:latin typeface="Verdana"/>
                        </a:rPr>
                        <a:t>45</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effectLst/>
                          <a:latin typeface="Verdana"/>
                        </a:rPr>
                        <a:t>60</a:t>
                      </a:r>
                    </a:p>
                  </a:txBody>
                  <a:tcPr marL="6432" marR="6432" marT="64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effectLst/>
                          <a:latin typeface="Verdana"/>
                        </a:rPr>
                        <a:t>344</a:t>
                      </a:r>
                    </a:p>
                  </a:txBody>
                  <a:tcPr marL="6432" marR="6432" marT="64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effectLst/>
                          <a:latin typeface="Verdana"/>
                        </a:rPr>
                        <a:t>60</a:t>
                      </a:r>
                    </a:p>
                  </a:txBody>
                  <a:tcPr marL="6432" marR="6432" marT="64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effectLst/>
                          <a:latin typeface="Verdana"/>
                        </a:rPr>
                        <a:t>95</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effectLst/>
                          <a:latin typeface="Verdana"/>
                        </a:rPr>
                        <a:t>35</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effectLst/>
                          <a:latin typeface="Verdana"/>
                        </a:rPr>
                        <a:t>33</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effectLst/>
                          <a:latin typeface="Verdana"/>
                        </a:rPr>
                        <a:t>93</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effectLst/>
                          <a:latin typeface="Verdana"/>
                        </a:rPr>
                        <a:t>27</a:t>
                      </a:r>
                    </a:p>
                  </a:txBody>
                  <a:tcPr marL="6432" marR="6432" marT="64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effectLst/>
                          <a:latin typeface="Verdana"/>
                        </a:rPr>
                        <a:t>344</a:t>
                      </a:r>
                    </a:p>
                  </a:txBody>
                  <a:tcPr marL="6432" marR="6432" marT="64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154">
                <a:tc vMerge="1">
                  <a:txBody>
                    <a:bodyPr/>
                    <a:lstStyle/>
                    <a:p>
                      <a:endParaRPr lang="en-US"/>
                    </a:p>
                  </a:txBody>
                  <a:tcPr/>
                </a:tc>
                <a:tc>
                  <a:txBody>
                    <a:bodyPr/>
                    <a:lstStyle/>
                    <a:p>
                      <a:pPr algn="ctr" fontAlgn="ctr"/>
                      <a:r>
                        <a:rPr lang="en-US" sz="500" b="1" i="0" u="none" strike="noStrike">
                          <a:effectLst/>
                          <a:latin typeface="Verdana"/>
                        </a:rPr>
                        <a:t>100.0%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effectLst/>
                          <a:latin typeface="Verdana"/>
                        </a:rPr>
                        <a:t>100.0%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effectLst/>
                          <a:latin typeface="Verdana"/>
                        </a:rPr>
                        <a:t>100.0%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effectLst/>
                          <a:latin typeface="Verdana"/>
                        </a:rPr>
                        <a:t>100.0%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effectLst/>
                          <a:latin typeface="Verdana"/>
                        </a:rPr>
                        <a:t>100.0%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effectLst/>
                          <a:latin typeface="Verdana"/>
                        </a:rPr>
                        <a:t>100.0%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effectLst/>
                          <a:latin typeface="Verdana"/>
                        </a:rPr>
                        <a:t>100.0%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effectLst/>
                          <a:latin typeface="Verdana"/>
                        </a:rPr>
                        <a:t>100.0%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effectLst/>
                          <a:latin typeface="Verdana"/>
                        </a:rPr>
                        <a:t>100.0%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effectLst/>
                          <a:latin typeface="Verdana"/>
                        </a:rPr>
                        <a:t>100.0%</a:t>
                      </a:r>
                    </a:p>
                  </a:txBody>
                  <a:tcPr marL="6432" marR="6432" marT="64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dirty="0">
                          <a:effectLst/>
                          <a:latin typeface="Verdana"/>
                        </a:rPr>
                        <a:t>100.0%</a:t>
                      </a:r>
                    </a:p>
                  </a:txBody>
                  <a:tcPr marL="6432" marR="6432" marT="64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effectLst/>
                          <a:latin typeface="Verdana"/>
                        </a:rPr>
                        <a:t>100.0%</a:t>
                      </a:r>
                    </a:p>
                  </a:txBody>
                  <a:tcPr marL="6432" marR="6432" marT="64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dirty="0">
                          <a:effectLst/>
                          <a:latin typeface="Verdana"/>
                        </a:rPr>
                        <a:t>100.0%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dirty="0">
                          <a:effectLst/>
                          <a:latin typeface="Verdana"/>
                        </a:rPr>
                        <a:t>100.0%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dirty="0">
                          <a:effectLst/>
                          <a:latin typeface="Verdana"/>
                        </a:rPr>
                        <a:t>100.0%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effectLst/>
                          <a:latin typeface="Verdana"/>
                        </a:rPr>
                        <a:t>100.0%</a:t>
                      </a:r>
                    </a:p>
                  </a:txBody>
                  <a:tcPr marL="6432" marR="6432" marT="64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effectLst/>
                          <a:latin typeface="Verdana"/>
                        </a:rPr>
                        <a:t>100.0%</a:t>
                      </a:r>
                    </a:p>
                  </a:txBody>
                  <a:tcPr marL="6432" marR="6432" marT="64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effectLst/>
                          <a:latin typeface="Verdana"/>
                        </a:rPr>
                        <a:t>100.0%</a:t>
                      </a:r>
                    </a:p>
                  </a:txBody>
                  <a:tcPr marL="6432" marR="6432" marT="64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154">
                <a:tc>
                  <a:txBody>
                    <a:bodyPr/>
                    <a:lstStyle/>
                    <a:p>
                      <a:pPr algn="l" fontAlgn="b"/>
                      <a:endParaRPr lang="en-US" sz="500" b="0" i="0" u="none" strike="noStrike">
                        <a:effectLst/>
                        <a:latin typeface="Verdana"/>
                      </a:endParaRPr>
                    </a:p>
                  </a:txBody>
                  <a:tcPr marL="6432" marR="6432" marT="643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effectLst/>
                        <a:latin typeface="Verdana"/>
                      </a:endParaRPr>
                    </a:p>
                  </a:txBody>
                  <a:tcPr marL="6432" marR="6432" marT="643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effectLst/>
                        <a:latin typeface="Verdana"/>
                      </a:endParaRPr>
                    </a:p>
                  </a:txBody>
                  <a:tcPr marL="6432" marR="6432" marT="643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effectLst/>
                        <a:latin typeface="Verdana"/>
                      </a:endParaRPr>
                    </a:p>
                  </a:txBody>
                  <a:tcPr marL="6432" marR="6432" marT="643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effectLst/>
                        <a:latin typeface="Verdana"/>
                      </a:endParaRPr>
                    </a:p>
                  </a:txBody>
                  <a:tcPr marL="6432" marR="6432" marT="643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effectLst/>
                        <a:latin typeface="Verdana"/>
                      </a:endParaRPr>
                    </a:p>
                  </a:txBody>
                  <a:tcPr marL="6432" marR="6432" marT="643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effectLst/>
                        <a:latin typeface="Verdana"/>
                      </a:endParaRPr>
                    </a:p>
                  </a:txBody>
                  <a:tcPr marL="6432" marR="6432" marT="643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effectLst/>
                        <a:latin typeface="Verdana"/>
                      </a:endParaRPr>
                    </a:p>
                  </a:txBody>
                  <a:tcPr marL="6432" marR="6432" marT="643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effectLst/>
                        <a:latin typeface="Verdana"/>
                      </a:endParaRPr>
                    </a:p>
                  </a:txBody>
                  <a:tcPr marL="6432" marR="6432" marT="643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effectLst/>
                        <a:latin typeface="Verdana"/>
                      </a:endParaRPr>
                    </a:p>
                  </a:txBody>
                  <a:tcPr marL="6432" marR="6432" marT="643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effectLst/>
                        <a:latin typeface="Verdana"/>
                      </a:endParaRPr>
                    </a:p>
                  </a:txBody>
                  <a:tcPr marL="6432" marR="6432" marT="643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effectLst/>
                        <a:latin typeface="Verdana"/>
                      </a:endParaRPr>
                    </a:p>
                  </a:txBody>
                  <a:tcPr marL="6432" marR="6432" marT="643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effectLst/>
                        <a:latin typeface="Verdana"/>
                      </a:endParaRPr>
                    </a:p>
                  </a:txBody>
                  <a:tcPr marL="6432" marR="6432" marT="643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effectLst/>
                        <a:latin typeface="Verdana"/>
                      </a:endParaRPr>
                    </a:p>
                  </a:txBody>
                  <a:tcPr marL="6432" marR="6432" marT="643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effectLst/>
                        <a:latin typeface="Verdana"/>
                      </a:endParaRPr>
                    </a:p>
                  </a:txBody>
                  <a:tcPr marL="6432" marR="6432" marT="643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effectLst/>
                        <a:latin typeface="Verdana"/>
                      </a:endParaRPr>
                    </a:p>
                  </a:txBody>
                  <a:tcPr marL="6432" marR="6432" marT="643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effectLst/>
                        <a:latin typeface="Verdana"/>
                      </a:endParaRPr>
                    </a:p>
                  </a:txBody>
                  <a:tcPr marL="6432" marR="6432" marT="643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effectLst/>
                        <a:latin typeface="Verdana"/>
                      </a:endParaRPr>
                    </a:p>
                  </a:txBody>
                  <a:tcPr marL="6432" marR="6432" marT="643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dirty="0">
                        <a:effectLst/>
                        <a:latin typeface="Verdana"/>
                      </a:endParaRPr>
                    </a:p>
                  </a:txBody>
                  <a:tcPr marL="6432" marR="6432" marT="6432"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1355200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0880" y="294641"/>
            <a:ext cx="8178800" cy="6463309"/>
          </a:xfrm>
          <a:prstGeom prst="rect">
            <a:avLst/>
          </a:prstGeom>
        </p:spPr>
        <p:txBody>
          <a:bodyPr wrap="square">
            <a:spAutoFit/>
          </a:bodyPr>
          <a:lstStyle/>
          <a:p>
            <a:pPr algn="ctr"/>
            <a:r>
              <a:rPr lang="en-US" b="1" u="sng" dirty="0"/>
              <a:t>RACIAL DEMOGRAPHICS OF THOSE BOOKED INTO THE CHAMPAIGN COUNTY JAIL</a:t>
            </a:r>
            <a:r>
              <a:rPr lang="en-US" u="sng" dirty="0"/>
              <a:t> </a:t>
            </a:r>
            <a:r>
              <a:rPr lang="en-US" b="1" u="sng" dirty="0"/>
              <a:t>TAKEN FROM NEWS-GAZETTE WEBSITE</a:t>
            </a:r>
            <a:endParaRPr lang="en-US" dirty="0"/>
          </a:p>
          <a:p>
            <a:r>
              <a:rPr lang="en-US" b="1" dirty="0"/>
              <a:t> </a:t>
            </a:r>
            <a:endParaRPr lang="en-US" dirty="0"/>
          </a:p>
          <a:p>
            <a:r>
              <a:rPr lang="en-US" b="1" dirty="0"/>
              <a:t>JANUARY 2016											</a:t>
            </a:r>
            <a:endParaRPr lang="en-US" dirty="0"/>
          </a:p>
          <a:p>
            <a:r>
              <a:rPr lang="en-US" dirty="0"/>
              <a:t>204 </a:t>
            </a:r>
            <a:r>
              <a:rPr lang="en-US" dirty="0" smtClean="0"/>
              <a:t> Black </a:t>
            </a:r>
            <a:r>
              <a:rPr lang="en-US" dirty="0"/>
              <a:t>Males      	   </a:t>
            </a:r>
            <a:r>
              <a:rPr lang="en-US" dirty="0" smtClean="0"/>
              <a:t>		42</a:t>
            </a:r>
            <a:r>
              <a:rPr lang="en-US" dirty="0"/>
              <a:t>%</a:t>
            </a:r>
          </a:p>
          <a:p>
            <a:r>
              <a:rPr lang="en-US" dirty="0"/>
              <a:t>128 </a:t>
            </a:r>
            <a:r>
              <a:rPr lang="en-US" dirty="0" smtClean="0"/>
              <a:t> White </a:t>
            </a:r>
            <a:r>
              <a:rPr lang="en-US" dirty="0"/>
              <a:t>males     	   </a:t>
            </a:r>
            <a:r>
              <a:rPr lang="en-US" dirty="0" smtClean="0"/>
              <a:t>		26</a:t>
            </a:r>
            <a:r>
              <a:rPr lang="en-US" dirty="0"/>
              <a:t>%</a:t>
            </a:r>
          </a:p>
          <a:p>
            <a:r>
              <a:rPr lang="en-US" dirty="0"/>
              <a:t>  </a:t>
            </a:r>
            <a:r>
              <a:rPr lang="en-US" dirty="0" smtClean="0"/>
              <a:t>71  </a:t>
            </a:r>
            <a:r>
              <a:rPr lang="en-US" dirty="0"/>
              <a:t>Black Females   	   </a:t>
            </a:r>
            <a:r>
              <a:rPr lang="en-US" dirty="0" smtClean="0"/>
              <a:t>		15</a:t>
            </a:r>
            <a:r>
              <a:rPr lang="en-US" dirty="0"/>
              <a:t>%</a:t>
            </a:r>
          </a:p>
          <a:p>
            <a:r>
              <a:rPr lang="en-US" dirty="0"/>
              <a:t>  44 </a:t>
            </a:r>
            <a:r>
              <a:rPr lang="en-US" dirty="0" smtClean="0"/>
              <a:t> White </a:t>
            </a:r>
            <a:r>
              <a:rPr lang="en-US" dirty="0"/>
              <a:t>Females   	    </a:t>
            </a:r>
            <a:r>
              <a:rPr lang="en-US" dirty="0" smtClean="0"/>
              <a:t>	</a:t>
            </a:r>
            <a:r>
              <a:rPr lang="en-US" dirty="0"/>
              <a:t> </a:t>
            </a:r>
            <a:r>
              <a:rPr lang="en-US" dirty="0" smtClean="0"/>
              <a:t>	 9</a:t>
            </a:r>
            <a:r>
              <a:rPr lang="en-US" dirty="0"/>
              <a:t>%</a:t>
            </a:r>
          </a:p>
          <a:p>
            <a:r>
              <a:rPr lang="en-US" dirty="0"/>
              <a:t>  13 </a:t>
            </a:r>
            <a:r>
              <a:rPr lang="en-US" dirty="0" smtClean="0"/>
              <a:t> Hispanic </a:t>
            </a:r>
            <a:r>
              <a:rPr lang="en-US" dirty="0"/>
              <a:t>males    	     </a:t>
            </a:r>
            <a:r>
              <a:rPr lang="en-US" dirty="0" smtClean="0"/>
              <a:t>	  	 3</a:t>
            </a:r>
            <a:r>
              <a:rPr lang="en-US" dirty="0"/>
              <a:t>%</a:t>
            </a:r>
          </a:p>
          <a:p>
            <a:r>
              <a:rPr lang="en-US" dirty="0"/>
              <a:t>    8 </a:t>
            </a:r>
            <a:r>
              <a:rPr lang="en-US" dirty="0" smtClean="0"/>
              <a:t> Unknown </a:t>
            </a:r>
            <a:r>
              <a:rPr lang="en-US" dirty="0"/>
              <a:t>            	     </a:t>
            </a:r>
            <a:r>
              <a:rPr lang="en-US" dirty="0" smtClean="0"/>
              <a:t>	 	 2</a:t>
            </a:r>
            <a:r>
              <a:rPr lang="en-US" dirty="0"/>
              <a:t>%</a:t>
            </a:r>
          </a:p>
          <a:p>
            <a:r>
              <a:rPr lang="en-US" dirty="0"/>
              <a:t>    6 </a:t>
            </a:r>
            <a:r>
              <a:rPr lang="en-US" dirty="0" smtClean="0"/>
              <a:t> Arabic </a:t>
            </a:r>
            <a:r>
              <a:rPr lang="en-US" dirty="0"/>
              <a:t>                	    </a:t>
            </a:r>
            <a:r>
              <a:rPr lang="en-US" dirty="0" smtClean="0"/>
              <a:t>	</a:t>
            </a:r>
            <a:r>
              <a:rPr lang="en-US" dirty="0"/>
              <a:t> </a:t>
            </a:r>
            <a:r>
              <a:rPr lang="en-US" dirty="0" smtClean="0"/>
              <a:t> 	 1</a:t>
            </a:r>
            <a:r>
              <a:rPr lang="en-US" dirty="0"/>
              <a:t>%</a:t>
            </a:r>
          </a:p>
          <a:p>
            <a:r>
              <a:rPr lang="en-US" dirty="0"/>
              <a:t>    6 </a:t>
            </a:r>
            <a:r>
              <a:rPr lang="en-US" dirty="0" smtClean="0"/>
              <a:t> Asian                   </a:t>
            </a:r>
            <a:r>
              <a:rPr lang="en-US" dirty="0"/>
              <a:t>	     </a:t>
            </a:r>
            <a:r>
              <a:rPr lang="en-US" dirty="0" smtClean="0"/>
              <a:t>	 	 1</a:t>
            </a:r>
            <a:r>
              <a:rPr lang="en-US" dirty="0"/>
              <a:t>%</a:t>
            </a:r>
          </a:p>
          <a:p>
            <a:r>
              <a:rPr lang="en-US" dirty="0"/>
              <a:t>    2 </a:t>
            </a:r>
            <a:r>
              <a:rPr lang="en-US" dirty="0" smtClean="0"/>
              <a:t> Hispanic </a:t>
            </a:r>
            <a:r>
              <a:rPr lang="en-US" dirty="0"/>
              <a:t>females      </a:t>
            </a:r>
          </a:p>
          <a:p>
            <a:r>
              <a:rPr lang="en-US" dirty="0"/>
              <a:t>    2 </a:t>
            </a:r>
            <a:r>
              <a:rPr lang="en-US" dirty="0" smtClean="0"/>
              <a:t> Indian </a:t>
            </a:r>
            <a:r>
              <a:rPr lang="en-US" dirty="0"/>
              <a:t>                          </a:t>
            </a:r>
          </a:p>
          <a:p>
            <a:r>
              <a:rPr lang="en-US" dirty="0"/>
              <a:t> </a:t>
            </a:r>
          </a:p>
          <a:p>
            <a:r>
              <a:rPr lang="en-US" b="1" dirty="0"/>
              <a:t>484</a:t>
            </a:r>
            <a:r>
              <a:rPr lang="en-US" dirty="0"/>
              <a:t>  total bookings into the county jail</a:t>
            </a:r>
          </a:p>
          <a:p>
            <a:r>
              <a:rPr lang="en-US" dirty="0"/>
              <a:t> </a:t>
            </a:r>
          </a:p>
          <a:p>
            <a:r>
              <a:rPr lang="en-US" dirty="0"/>
              <a:t>57%  		275  African American</a:t>
            </a:r>
          </a:p>
          <a:p>
            <a:r>
              <a:rPr lang="en-US" dirty="0"/>
              <a:t>35%  		172  Caucasian</a:t>
            </a:r>
          </a:p>
          <a:p>
            <a:r>
              <a:rPr lang="en-US" dirty="0"/>
              <a:t> </a:t>
            </a:r>
            <a:r>
              <a:rPr lang="en-US" dirty="0" smtClean="0"/>
              <a:t> 3</a:t>
            </a:r>
            <a:r>
              <a:rPr lang="en-US" dirty="0"/>
              <a:t>%    	  	  15  Hispanic</a:t>
            </a:r>
          </a:p>
          <a:p>
            <a:r>
              <a:rPr lang="en-US" dirty="0"/>
              <a:t> </a:t>
            </a:r>
          </a:p>
          <a:p>
            <a:r>
              <a:rPr lang="en-US" dirty="0"/>
              <a:t>An average of 16 people are booked into the county jail per day.</a:t>
            </a:r>
          </a:p>
          <a:p>
            <a:r>
              <a:rPr lang="en-US" dirty="0"/>
              <a:t>An average of 9 African Americans are booked into the county jail per day.</a:t>
            </a:r>
          </a:p>
        </p:txBody>
      </p:sp>
    </p:spTree>
    <p:extLst>
      <p:ext uri="{BB962C8B-B14F-4D97-AF65-F5344CB8AC3E}">
        <p14:creationId xmlns:p14="http://schemas.microsoft.com/office/powerpoint/2010/main" val="3654261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83360" y="-79653"/>
            <a:ext cx="6390640" cy="6740308"/>
          </a:xfrm>
          <a:prstGeom prst="rect">
            <a:avLst/>
          </a:prstGeom>
        </p:spPr>
        <p:txBody>
          <a:bodyPr wrap="square">
            <a:spAutoFit/>
          </a:bodyPr>
          <a:lstStyle/>
          <a:p>
            <a:r>
              <a:rPr lang="en-US" dirty="0"/>
              <a:t> </a:t>
            </a:r>
          </a:p>
          <a:p>
            <a:r>
              <a:rPr lang="en-US" b="1" dirty="0"/>
              <a:t>FEBRUARY 2016											</a:t>
            </a:r>
            <a:endParaRPr lang="en-US" dirty="0"/>
          </a:p>
          <a:p>
            <a:r>
              <a:rPr lang="en-US" dirty="0"/>
              <a:t> </a:t>
            </a:r>
          </a:p>
          <a:p>
            <a:r>
              <a:rPr lang="en-US" dirty="0"/>
              <a:t>188  Black males 	       43%</a:t>
            </a:r>
          </a:p>
          <a:p>
            <a:r>
              <a:rPr lang="en-US" dirty="0"/>
              <a:t>112  White males	       25%</a:t>
            </a:r>
          </a:p>
          <a:p>
            <a:r>
              <a:rPr lang="en-US" dirty="0"/>
              <a:t>  60  Black females	       14%</a:t>
            </a:r>
          </a:p>
          <a:p>
            <a:r>
              <a:rPr lang="en-US" dirty="0"/>
              <a:t>  38  White females	         9%</a:t>
            </a:r>
          </a:p>
          <a:p>
            <a:r>
              <a:rPr lang="en-US" dirty="0"/>
              <a:t>  21  Hispanic males	         5%</a:t>
            </a:r>
          </a:p>
          <a:p>
            <a:r>
              <a:rPr lang="en-US" dirty="0"/>
              <a:t>  12  Unknown 	         3%</a:t>
            </a:r>
          </a:p>
          <a:p>
            <a:r>
              <a:rPr lang="en-US" dirty="0"/>
              <a:t>    4  Arabic males	         1% </a:t>
            </a:r>
          </a:p>
          <a:p>
            <a:r>
              <a:rPr lang="en-US" dirty="0"/>
              <a:t>    2  Asian males 	       </a:t>
            </a:r>
          </a:p>
          <a:p>
            <a:r>
              <a:rPr lang="en-US" dirty="0"/>
              <a:t>    2  Asian female</a:t>
            </a:r>
          </a:p>
          <a:p>
            <a:r>
              <a:rPr lang="en-US" dirty="0"/>
              <a:t>    1  Hispanic female</a:t>
            </a:r>
          </a:p>
          <a:p>
            <a:r>
              <a:rPr lang="en-US" dirty="0"/>
              <a:t> </a:t>
            </a:r>
          </a:p>
          <a:p>
            <a:r>
              <a:rPr lang="en-US" b="1" dirty="0"/>
              <a:t>440 </a:t>
            </a:r>
            <a:r>
              <a:rPr lang="en-US" dirty="0"/>
              <a:t>total bookings into the county jail </a:t>
            </a:r>
          </a:p>
          <a:p>
            <a:r>
              <a:rPr lang="en-US" dirty="0"/>
              <a:t> </a:t>
            </a:r>
          </a:p>
          <a:p>
            <a:r>
              <a:rPr lang="en-US" dirty="0"/>
              <a:t>57%  		248  African American</a:t>
            </a:r>
          </a:p>
          <a:p>
            <a:r>
              <a:rPr lang="en-US" dirty="0"/>
              <a:t>34%  		140  Caucasian</a:t>
            </a:r>
          </a:p>
          <a:p>
            <a:r>
              <a:rPr lang="en-US" dirty="0"/>
              <a:t>  5%   	 	  22  Hispanic</a:t>
            </a:r>
          </a:p>
          <a:p>
            <a:r>
              <a:rPr lang="en-US" dirty="0"/>
              <a:t> </a:t>
            </a:r>
          </a:p>
          <a:p>
            <a:r>
              <a:rPr lang="en-US" dirty="0"/>
              <a:t>An average of 15 people are booked into the county jail per day.</a:t>
            </a:r>
          </a:p>
          <a:p>
            <a:r>
              <a:rPr lang="en-US" dirty="0"/>
              <a:t>An average of   9 African Americans are booked into the county jail per day. </a:t>
            </a:r>
          </a:p>
        </p:txBody>
      </p:sp>
    </p:spTree>
    <p:extLst>
      <p:ext uri="{BB962C8B-B14F-4D97-AF65-F5344CB8AC3E}">
        <p14:creationId xmlns:p14="http://schemas.microsoft.com/office/powerpoint/2010/main" val="2375754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2400" y="335280"/>
            <a:ext cx="7162800" cy="6463309"/>
          </a:xfrm>
          <a:prstGeom prst="rect">
            <a:avLst/>
          </a:prstGeom>
        </p:spPr>
        <p:txBody>
          <a:bodyPr wrap="square">
            <a:spAutoFit/>
          </a:bodyPr>
          <a:lstStyle/>
          <a:p>
            <a:r>
              <a:rPr lang="en-US" b="1" dirty="0"/>
              <a:t>MARCH 2016												</a:t>
            </a:r>
            <a:endParaRPr lang="en-US" dirty="0"/>
          </a:p>
          <a:p>
            <a:r>
              <a:rPr lang="en-US" dirty="0"/>
              <a:t> </a:t>
            </a:r>
          </a:p>
          <a:p>
            <a:r>
              <a:rPr lang="en-US" dirty="0"/>
              <a:t>191  Black Males              	 39%</a:t>
            </a:r>
          </a:p>
          <a:p>
            <a:r>
              <a:rPr lang="en-US" dirty="0"/>
              <a:t>127  White Males             	 26%</a:t>
            </a:r>
          </a:p>
          <a:p>
            <a:r>
              <a:rPr lang="en-US" dirty="0"/>
              <a:t>  68  White Females         	 14%</a:t>
            </a:r>
          </a:p>
          <a:p>
            <a:r>
              <a:rPr lang="en-US" dirty="0"/>
              <a:t>  57  Black Females            	 12%</a:t>
            </a:r>
          </a:p>
          <a:p>
            <a:r>
              <a:rPr lang="en-US" dirty="0"/>
              <a:t>  17  Hispanic Males             	   4%</a:t>
            </a:r>
          </a:p>
          <a:p>
            <a:r>
              <a:rPr lang="en-US" dirty="0"/>
              <a:t>    9  Asian Males                  	   2%</a:t>
            </a:r>
          </a:p>
          <a:p>
            <a:r>
              <a:rPr lang="en-US" dirty="0"/>
              <a:t>    7  Hispanic Females          	   1%</a:t>
            </a:r>
          </a:p>
          <a:p>
            <a:r>
              <a:rPr lang="en-US" dirty="0"/>
              <a:t>    4  Unknown</a:t>
            </a:r>
          </a:p>
          <a:p>
            <a:r>
              <a:rPr lang="en-US" dirty="0"/>
              <a:t>    2  Arabic males</a:t>
            </a:r>
          </a:p>
          <a:p>
            <a:r>
              <a:rPr lang="en-US" dirty="0"/>
              <a:t>    1  Indian males</a:t>
            </a:r>
          </a:p>
          <a:p>
            <a:r>
              <a:rPr lang="en-US" dirty="0"/>
              <a:t> </a:t>
            </a:r>
          </a:p>
          <a:p>
            <a:r>
              <a:rPr lang="en-US" b="1" dirty="0"/>
              <a:t>484</a:t>
            </a:r>
            <a:r>
              <a:rPr lang="en-US" dirty="0"/>
              <a:t> total bookings into the county jail </a:t>
            </a:r>
          </a:p>
          <a:p>
            <a:r>
              <a:rPr lang="en-US" dirty="0"/>
              <a:t> </a:t>
            </a:r>
          </a:p>
          <a:p>
            <a:r>
              <a:rPr lang="en-US" dirty="0"/>
              <a:t>51%  		248  African American</a:t>
            </a:r>
          </a:p>
          <a:p>
            <a:r>
              <a:rPr lang="en-US" dirty="0"/>
              <a:t>40%  		195  Caucasian</a:t>
            </a:r>
          </a:p>
          <a:p>
            <a:r>
              <a:rPr lang="en-US" dirty="0"/>
              <a:t>  3%    		  </a:t>
            </a:r>
            <a:r>
              <a:rPr lang="en-US" dirty="0" smtClean="0"/>
              <a:t>24</a:t>
            </a:r>
            <a:r>
              <a:rPr lang="en-US" dirty="0"/>
              <a:t>  Hispanic</a:t>
            </a:r>
          </a:p>
          <a:p>
            <a:r>
              <a:rPr lang="en-US" dirty="0"/>
              <a:t> </a:t>
            </a:r>
          </a:p>
          <a:p>
            <a:r>
              <a:rPr lang="en-US" dirty="0"/>
              <a:t>An average of 16 people are booked into the county jail per day.</a:t>
            </a:r>
          </a:p>
          <a:p>
            <a:r>
              <a:rPr lang="en-US" dirty="0"/>
              <a:t>An average of   8 African Americans were booked into the county jail per day. </a:t>
            </a:r>
          </a:p>
          <a:p>
            <a:r>
              <a:rPr lang="en-US" dirty="0"/>
              <a:t> </a:t>
            </a:r>
          </a:p>
          <a:p>
            <a:r>
              <a:rPr lang="en-US" dirty="0"/>
              <a:t> </a:t>
            </a:r>
          </a:p>
        </p:txBody>
      </p:sp>
    </p:spTree>
    <p:extLst>
      <p:ext uri="{BB962C8B-B14F-4D97-AF65-F5344CB8AC3E}">
        <p14:creationId xmlns:p14="http://schemas.microsoft.com/office/powerpoint/2010/main" val="1475896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4011751412"/>
              </p:ext>
            </p:extLst>
          </p:nvPr>
        </p:nvGraphicFramePr>
        <p:xfrm>
          <a:off x="4136570" y="121920"/>
          <a:ext cx="4851379" cy="6614160"/>
        </p:xfrm>
        <a:graphic>
          <a:graphicData uri="http://schemas.openxmlformats.org/presentationml/2006/ole">
            <mc:AlternateContent xmlns:mc="http://schemas.openxmlformats.org/markup-compatibility/2006">
              <mc:Choice xmlns:v="urn:schemas-microsoft-com:vml" Requires="v">
                <p:oleObj spid="_x0000_s2098" name="Worksheet" r:id="rId3" imgW="7442200" imgH="12776200" progId="Excel.Sheet.12">
                  <p:embed/>
                </p:oleObj>
              </mc:Choice>
              <mc:Fallback>
                <p:oleObj name="Worksheet" r:id="rId3" imgW="7442200" imgH="12776200" progId="Excel.Sheet.12">
                  <p:embed/>
                  <p:pic>
                    <p:nvPicPr>
                      <p:cNvPr id="0" name=""/>
                      <p:cNvPicPr/>
                      <p:nvPr/>
                    </p:nvPicPr>
                    <p:blipFill>
                      <a:blip r:embed="rId4"/>
                      <a:stretch>
                        <a:fillRect/>
                      </a:stretch>
                    </p:blipFill>
                    <p:spPr>
                      <a:xfrm>
                        <a:off x="4136570" y="121920"/>
                        <a:ext cx="4851379" cy="6614160"/>
                      </a:xfrm>
                      <a:prstGeom prst="rect">
                        <a:avLst/>
                      </a:prstGeom>
                    </p:spPr>
                  </p:pic>
                </p:oleObj>
              </mc:Fallback>
            </mc:AlternateContent>
          </a:graphicData>
        </a:graphic>
      </p:graphicFrame>
      <p:sp>
        <p:nvSpPr>
          <p:cNvPr id="6" name="TextBox 5"/>
          <p:cNvSpPr txBox="1"/>
          <p:nvPr/>
        </p:nvSpPr>
        <p:spPr>
          <a:xfrm>
            <a:off x="-1" y="355142"/>
            <a:ext cx="4136571" cy="292388"/>
          </a:xfrm>
          <a:prstGeom prst="rect">
            <a:avLst/>
          </a:prstGeom>
          <a:noFill/>
        </p:spPr>
        <p:txBody>
          <a:bodyPr wrap="square" rtlCol="0">
            <a:spAutoFit/>
          </a:bodyPr>
          <a:lstStyle/>
          <a:p>
            <a:r>
              <a:rPr lang="en-US" sz="1300" b="1" u="sng" dirty="0" smtClean="0"/>
              <a:t>2004 – 2014 TRAFFIC STOPS OF MINORITY DRIVERS</a:t>
            </a:r>
            <a:endParaRPr lang="en-US" sz="1300" b="1" u="sng" dirty="0"/>
          </a:p>
        </p:txBody>
      </p:sp>
      <p:sp>
        <p:nvSpPr>
          <p:cNvPr id="7" name="TextBox 6"/>
          <p:cNvSpPr txBox="1"/>
          <p:nvPr/>
        </p:nvSpPr>
        <p:spPr>
          <a:xfrm>
            <a:off x="295125" y="817902"/>
            <a:ext cx="3627918" cy="6001641"/>
          </a:xfrm>
          <a:prstGeom prst="rect">
            <a:avLst/>
          </a:prstGeom>
          <a:noFill/>
        </p:spPr>
        <p:txBody>
          <a:bodyPr wrap="square" rtlCol="0">
            <a:spAutoFit/>
          </a:bodyPr>
          <a:lstStyle/>
          <a:p>
            <a:pPr algn="just"/>
            <a:r>
              <a:rPr lang="en-US" sz="1200" dirty="0" smtClean="0"/>
              <a:t>African-American drivers are the only racial driving group whose percent of stops exceeds their percent of the driving public in all geographical areas by all four law enforcement departments. </a:t>
            </a:r>
          </a:p>
          <a:p>
            <a:pPr algn="just"/>
            <a:endParaRPr lang="en-US" sz="1200" dirty="0"/>
          </a:p>
          <a:p>
            <a:pPr algn="just"/>
            <a:r>
              <a:rPr lang="en-US" sz="1200" dirty="0" smtClean="0"/>
              <a:t>All other racial driving groups, (Caucasians, Hispanics, and Asian/Pacific), are stopped at rates equal or less than their percent of the driving public, with the single exception of Asian/Pacific drivers on campus the last five years.</a:t>
            </a:r>
          </a:p>
          <a:p>
            <a:pPr algn="just"/>
            <a:endParaRPr lang="en-US" sz="1200" dirty="0"/>
          </a:p>
          <a:p>
            <a:pPr algn="just"/>
            <a:r>
              <a:rPr lang="en-US" sz="1200" dirty="0" smtClean="0"/>
              <a:t>Even though Urbana’s stop percentage for African-American drivers has trended down the past four years, both Champaign’s and Urbana’s stop numbers are close or exceed twice what one would statistically expect.  African-American drivers in these two cities compose 14%-17% of the driving public, but 28% -35% of the stops.</a:t>
            </a:r>
          </a:p>
          <a:p>
            <a:pPr algn="just"/>
            <a:endParaRPr lang="en-US" sz="1200" dirty="0"/>
          </a:p>
          <a:p>
            <a:pPr algn="just"/>
            <a:r>
              <a:rPr lang="en-US" sz="1200" dirty="0" smtClean="0"/>
              <a:t>Even though the County Sheriff and U of I Police Department stops of African-American drivers are typically lower than 20%-25%, it is unlikely African-American drivers compose more than 10% of the driving public in the county or on campus. </a:t>
            </a:r>
          </a:p>
          <a:p>
            <a:pPr algn="just"/>
            <a:endParaRPr lang="en-US" sz="1200" dirty="0"/>
          </a:p>
          <a:p>
            <a:pPr algn="just"/>
            <a:r>
              <a:rPr lang="en-US" sz="1200" dirty="0" smtClean="0"/>
              <a:t>To understand why these disparities may exist, the County Racial Justice Task Force may want to read Urbana’s IDOT Task Force’s recently completed report.</a:t>
            </a:r>
          </a:p>
          <a:p>
            <a:pPr algn="just"/>
            <a:endParaRPr lang="en-US" sz="1200" dirty="0"/>
          </a:p>
          <a:p>
            <a:endParaRPr lang="en-US" sz="1200" dirty="0" smtClean="0"/>
          </a:p>
          <a:p>
            <a:endParaRPr lang="en-US" sz="1200" dirty="0"/>
          </a:p>
          <a:p>
            <a:endParaRPr lang="en-US" sz="1200" dirty="0" smtClean="0"/>
          </a:p>
        </p:txBody>
      </p:sp>
    </p:spTree>
    <p:extLst>
      <p:ext uri="{BB962C8B-B14F-4D97-AF65-F5344CB8AC3E}">
        <p14:creationId xmlns:p14="http://schemas.microsoft.com/office/powerpoint/2010/main" val="20754150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0000" y="1421398"/>
            <a:ext cx="6614160" cy="2308324"/>
          </a:xfrm>
          <a:prstGeom prst="rect">
            <a:avLst/>
          </a:prstGeom>
        </p:spPr>
        <p:txBody>
          <a:bodyPr wrap="square">
            <a:spAutoFit/>
          </a:bodyPr>
          <a:lstStyle/>
          <a:p>
            <a:r>
              <a:rPr lang="en-US" b="1" dirty="0"/>
              <a:t>TOTALS FOR JANUARY, FEBRUARY, AND MARCH OF 2016						</a:t>
            </a:r>
            <a:endParaRPr lang="en-US" dirty="0"/>
          </a:p>
          <a:p>
            <a:r>
              <a:rPr lang="en-US" b="1" dirty="0"/>
              <a:t> </a:t>
            </a:r>
            <a:endParaRPr lang="en-US" dirty="0"/>
          </a:p>
          <a:p>
            <a:r>
              <a:rPr lang="en-US" b="1" dirty="0"/>
              <a:t>1408</a:t>
            </a:r>
            <a:r>
              <a:rPr lang="en-US" dirty="0"/>
              <a:t> total bookings into the county jail </a:t>
            </a:r>
          </a:p>
          <a:p>
            <a:r>
              <a:rPr lang="en-US" dirty="0"/>
              <a:t> </a:t>
            </a:r>
          </a:p>
          <a:p>
            <a:r>
              <a:rPr lang="en-US" dirty="0"/>
              <a:t>55%   		771  African Americans</a:t>
            </a:r>
          </a:p>
          <a:p>
            <a:r>
              <a:rPr lang="en-US" dirty="0"/>
              <a:t>37%   		517  Caucasians</a:t>
            </a:r>
          </a:p>
          <a:p>
            <a:r>
              <a:rPr lang="en-US" dirty="0"/>
              <a:t>  4%      	 </a:t>
            </a:r>
            <a:r>
              <a:rPr lang="en-US" dirty="0" smtClean="0"/>
              <a:t>	  </a:t>
            </a:r>
            <a:r>
              <a:rPr lang="en-US" dirty="0"/>
              <a:t>61  Hispanics</a:t>
            </a:r>
          </a:p>
        </p:txBody>
      </p:sp>
    </p:spTree>
    <p:extLst>
      <p:ext uri="{BB962C8B-B14F-4D97-AF65-F5344CB8AC3E}">
        <p14:creationId xmlns:p14="http://schemas.microsoft.com/office/powerpoint/2010/main" val="1045347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557" y="374424"/>
            <a:ext cx="3740134" cy="424883"/>
          </a:xfrm>
        </p:spPr>
        <p:txBody>
          <a:bodyPr>
            <a:normAutofit/>
          </a:bodyPr>
          <a:lstStyle/>
          <a:p>
            <a:r>
              <a:rPr lang="en-US" sz="1300" b="1" u="sng" dirty="0" smtClean="0"/>
              <a:t>2004 – 2014 CITATION RATES BY RACE</a:t>
            </a:r>
            <a:endParaRPr lang="en-US" sz="1300" b="1" u="sng" dirty="0"/>
          </a:p>
        </p:txBody>
      </p:sp>
      <p:sp>
        <p:nvSpPr>
          <p:cNvPr id="3" name="Content Placeholder 2"/>
          <p:cNvSpPr>
            <a:spLocks noGrp="1"/>
          </p:cNvSpPr>
          <p:nvPr>
            <p:ph idx="1"/>
          </p:nvPr>
        </p:nvSpPr>
        <p:spPr>
          <a:xfrm>
            <a:off x="608331" y="1128368"/>
            <a:ext cx="3389431" cy="5103703"/>
          </a:xfrm>
        </p:spPr>
        <p:txBody>
          <a:bodyPr>
            <a:noAutofit/>
          </a:bodyPr>
          <a:lstStyle/>
          <a:p>
            <a:pPr marL="0" indent="0" algn="just">
              <a:buNone/>
            </a:pPr>
            <a:r>
              <a:rPr lang="en-US" sz="1200" dirty="0" smtClean="0"/>
              <a:t>Although not stopped disproportionately to their percent of the driving public, Hispanics are consistently given tickets by each of the four police departments at a higher rate than any other racial driving group.</a:t>
            </a:r>
            <a:endParaRPr lang="en-US" sz="1200" dirty="0"/>
          </a:p>
          <a:p>
            <a:pPr marL="0" indent="0" algn="just">
              <a:buNone/>
            </a:pPr>
            <a:r>
              <a:rPr lang="en-US" sz="1200" dirty="0" smtClean="0"/>
              <a:t>Champaign and Urbana Police </a:t>
            </a:r>
            <a:r>
              <a:rPr lang="en-US" sz="1200" dirty="0"/>
              <a:t>D</a:t>
            </a:r>
            <a:r>
              <a:rPr lang="en-US" sz="1200" dirty="0" smtClean="0"/>
              <a:t>epartments give citations at higher rates than the Sheriff’s Department or the U of I Police Department, typically more than 50% of stopped drivers receive a ticket. </a:t>
            </a:r>
            <a:endParaRPr lang="en-US" sz="1200" dirty="0"/>
          </a:p>
          <a:p>
            <a:pPr marL="0" indent="0" algn="just">
              <a:buNone/>
            </a:pPr>
            <a:r>
              <a:rPr lang="en-US" sz="1200" dirty="0" smtClean="0"/>
              <a:t>Champaign’s citation rate seems to have dropped steadily the last four years, about 10-15 points.  The Sheriff’s Department citation rate has dropped precipitously the last three years.</a:t>
            </a:r>
            <a:endParaRPr lang="en-US" sz="1200" dirty="0"/>
          </a:p>
          <a:p>
            <a:pPr marL="0" indent="0" algn="just">
              <a:buNone/>
            </a:pPr>
            <a:r>
              <a:rPr lang="en-US" sz="1200" dirty="0" smtClean="0"/>
              <a:t>In any given year, with the exception of the U of I Police Department, citation rates between Caucasians and African-American drivers do not seem to be statistically significant.</a:t>
            </a:r>
            <a:endParaRPr lang="en-US" sz="1200" dirty="0"/>
          </a:p>
          <a:p>
            <a:pPr marL="0" indent="0" algn="just">
              <a:buNone/>
            </a:pPr>
            <a:r>
              <a:rPr lang="en-US" sz="1200" dirty="0" smtClean="0"/>
              <a:t>The U of I Police Department has the lowest citation rate for all four groups of drivers, but all three minority races are ticketed at higher rates (8-15 points) than </a:t>
            </a:r>
            <a:r>
              <a:rPr lang="en-US" sz="1200" dirty="0"/>
              <a:t>C</a:t>
            </a:r>
            <a:r>
              <a:rPr lang="en-US" sz="1200" dirty="0" smtClean="0"/>
              <a:t>aucasian drivers stopped on campus.</a:t>
            </a:r>
            <a:endParaRPr lang="en-US" sz="1200" dirty="0"/>
          </a:p>
        </p:txBody>
      </p:sp>
      <p:graphicFrame>
        <p:nvGraphicFramePr>
          <p:cNvPr id="5" name="Object 4"/>
          <p:cNvGraphicFramePr>
            <a:graphicFrameLocks noChangeAspect="1"/>
          </p:cNvGraphicFramePr>
          <p:nvPr>
            <p:extLst>
              <p:ext uri="{D42A27DB-BD31-4B8C-83A1-F6EECF244321}">
                <p14:modId xmlns:p14="http://schemas.microsoft.com/office/powerpoint/2010/main" val="1655122726"/>
              </p:ext>
            </p:extLst>
          </p:nvPr>
        </p:nvGraphicFramePr>
        <p:xfrm>
          <a:off x="4918415" y="101600"/>
          <a:ext cx="3891045" cy="6685280"/>
        </p:xfrm>
        <a:graphic>
          <a:graphicData uri="http://schemas.openxmlformats.org/presentationml/2006/ole">
            <mc:AlternateContent xmlns:mc="http://schemas.openxmlformats.org/markup-compatibility/2006">
              <mc:Choice xmlns:v="urn:schemas-microsoft-com:vml" Requires="v">
                <p:oleObj spid="_x0000_s3122" name="Worksheet" r:id="rId3" imgW="6616700" imgH="12585700" progId="Excel.Sheet.12">
                  <p:embed/>
                </p:oleObj>
              </mc:Choice>
              <mc:Fallback>
                <p:oleObj name="Worksheet" r:id="rId3" imgW="6616700" imgH="12585700" progId="Excel.Sheet.12">
                  <p:embed/>
                  <p:pic>
                    <p:nvPicPr>
                      <p:cNvPr id="0" name=""/>
                      <p:cNvPicPr/>
                      <p:nvPr/>
                    </p:nvPicPr>
                    <p:blipFill>
                      <a:blip r:embed="rId4"/>
                      <a:stretch>
                        <a:fillRect/>
                      </a:stretch>
                    </p:blipFill>
                    <p:spPr>
                      <a:xfrm>
                        <a:off x="4918415" y="101600"/>
                        <a:ext cx="3891045" cy="6685280"/>
                      </a:xfrm>
                      <a:prstGeom prst="rect">
                        <a:avLst/>
                      </a:prstGeom>
                    </p:spPr>
                  </p:pic>
                </p:oleObj>
              </mc:Fallback>
            </mc:AlternateContent>
          </a:graphicData>
        </a:graphic>
      </p:graphicFrame>
    </p:spTree>
    <p:extLst>
      <p:ext uri="{BB962C8B-B14F-4D97-AF65-F5344CB8AC3E}">
        <p14:creationId xmlns:p14="http://schemas.microsoft.com/office/powerpoint/2010/main" val="22077888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4397" y="430475"/>
            <a:ext cx="4028032" cy="292388"/>
          </a:xfrm>
          <a:prstGeom prst="rect">
            <a:avLst/>
          </a:prstGeom>
          <a:noFill/>
        </p:spPr>
        <p:txBody>
          <a:bodyPr wrap="square" rtlCol="0">
            <a:spAutoFit/>
          </a:bodyPr>
          <a:lstStyle/>
          <a:p>
            <a:r>
              <a:rPr lang="en-US" sz="1300" b="1" u="sng" dirty="0" smtClean="0"/>
              <a:t>2007 – 2014 TRAFFIC STOP CONSENT SEARCHES</a:t>
            </a:r>
            <a:endParaRPr lang="en-US" sz="1300" b="1" u="sng" dirty="0"/>
          </a:p>
        </p:txBody>
      </p:sp>
      <p:sp>
        <p:nvSpPr>
          <p:cNvPr id="9" name="TextBox 8"/>
          <p:cNvSpPr txBox="1"/>
          <p:nvPr/>
        </p:nvSpPr>
        <p:spPr>
          <a:xfrm>
            <a:off x="6392863" y="624188"/>
            <a:ext cx="1506735" cy="369332"/>
          </a:xfrm>
          <a:prstGeom prst="rect">
            <a:avLst/>
          </a:prstGeom>
          <a:noFill/>
        </p:spPr>
        <p:txBody>
          <a:bodyPr wrap="square" rtlCol="0">
            <a:spAutoFit/>
          </a:bodyPr>
          <a:lstStyle/>
          <a:p>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4158410305"/>
              </p:ext>
            </p:extLst>
          </p:nvPr>
        </p:nvGraphicFramePr>
        <p:xfrm>
          <a:off x="4875365" y="81280"/>
          <a:ext cx="4177551" cy="6634480"/>
        </p:xfrm>
        <a:graphic>
          <a:graphicData uri="http://schemas.openxmlformats.org/presentationml/2006/ole">
            <mc:AlternateContent xmlns:mc="http://schemas.openxmlformats.org/markup-compatibility/2006">
              <mc:Choice xmlns:v="urn:schemas-microsoft-com:vml" Requires="v">
                <p:oleObj spid="_x0000_s4145" name="Worksheet" r:id="rId4" imgW="7683500" imgH="13538200" progId="Excel.Sheet.12">
                  <p:embed/>
                </p:oleObj>
              </mc:Choice>
              <mc:Fallback>
                <p:oleObj name="Worksheet" r:id="rId4" imgW="7683500" imgH="13538200" progId="Excel.Sheet.12">
                  <p:embed/>
                  <p:pic>
                    <p:nvPicPr>
                      <p:cNvPr id="0" name=""/>
                      <p:cNvPicPr/>
                      <p:nvPr/>
                    </p:nvPicPr>
                    <p:blipFill>
                      <a:blip r:embed="rId5"/>
                      <a:stretch>
                        <a:fillRect/>
                      </a:stretch>
                    </p:blipFill>
                    <p:spPr>
                      <a:xfrm>
                        <a:off x="4875365" y="81280"/>
                        <a:ext cx="4177551" cy="6634480"/>
                      </a:xfrm>
                      <a:prstGeom prst="rect">
                        <a:avLst/>
                      </a:prstGeom>
                    </p:spPr>
                  </p:pic>
                </p:oleObj>
              </mc:Fallback>
            </mc:AlternateContent>
          </a:graphicData>
        </a:graphic>
      </p:graphicFrame>
      <p:sp>
        <p:nvSpPr>
          <p:cNvPr id="11" name="TextBox 10"/>
          <p:cNvSpPr txBox="1"/>
          <p:nvPr/>
        </p:nvSpPr>
        <p:spPr>
          <a:xfrm>
            <a:off x="452021" y="993520"/>
            <a:ext cx="3271768" cy="5447644"/>
          </a:xfrm>
          <a:prstGeom prst="rect">
            <a:avLst/>
          </a:prstGeom>
          <a:noFill/>
        </p:spPr>
        <p:txBody>
          <a:bodyPr wrap="square" rtlCol="0">
            <a:spAutoFit/>
          </a:bodyPr>
          <a:lstStyle/>
          <a:p>
            <a:pPr algn="just"/>
            <a:r>
              <a:rPr lang="en-US" sz="1200" dirty="0" smtClean="0"/>
              <a:t>The use of consent searches during traffic stops does not constitute a large number compared to the overall stops made each year by each police department.</a:t>
            </a:r>
          </a:p>
          <a:p>
            <a:pPr algn="just"/>
            <a:endParaRPr lang="en-US" sz="1200" dirty="0"/>
          </a:p>
          <a:p>
            <a:pPr algn="just"/>
            <a:r>
              <a:rPr lang="en-US" sz="1200" dirty="0" smtClean="0"/>
              <a:t>Never-the-less, consent search numbers can be informative when evaluated by race.</a:t>
            </a:r>
          </a:p>
          <a:p>
            <a:pPr algn="just"/>
            <a:endParaRPr lang="en-US" sz="1200" dirty="0"/>
          </a:p>
          <a:p>
            <a:pPr algn="just"/>
            <a:r>
              <a:rPr lang="en-US" sz="1200" dirty="0" smtClean="0"/>
              <a:t>Compared to other races, African-American drivers are subjected to consent searches of their vehicle in highly disproportionate numbers.  Numbers often exceed those for consent searches of Caucasian drivers.</a:t>
            </a:r>
          </a:p>
          <a:p>
            <a:pPr algn="just"/>
            <a:endParaRPr lang="en-US" sz="1200" dirty="0" smtClean="0"/>
          </a:p>
          <a:p>
            <a:pPr algn="just"/>
            <a:r>
              <a:rPr lang="en-US" sz="1200" dirty="0" smtClean="0"/>
              <a:t>Outcomes of consent searches document that contraband was more often found in cars driven by Caucasian drivers than African-American drivers even though more African-American consent searches occurred. </a:t>
            </a:r>
          </a:p>
          <a:p>
            <a:pPr algn="just"/>
            <a:endParaRPr lang="en-US" sz="1200" dirty="0"/>
          </a:p>
          <a:p>
            <a:pPr algn="just"/>
            <a:r>
              <a:rPr lang="en-US" sz="1200" dirty="0" smtClean="0"/>
              <a:t>The effectiveness of consent searches seems to be questionable by the low success rate of finding contraband while subjecting many drivers to a needless intrusive investigation.</a:t>
            </a:r>
          </a:p>
          <a:p>
            <a:pPr algn="just"/>
            <a:endParaRPr lang="en-US" sz="1200" dirty="0"/>
          </a:p>
          <a:p>
            <a:pPr algn="just"/>
            <a:r>
              <a:rPr lang="en-US" sz="1200" dirty="0" smtClean="0"/>
              <a:t>The use of consent searches varies greatly between police departments.  </a:t>
            </a:r>
            <a:r>
              <a:rPr lang="en-US" sz="1200" dirty="0"/>
              <a:t>T</a:t>
            </a:r>
            <a:r>
              <a:rPr lang="en-US" sz="1200" dirty="0" smtClean="0"/>
              <a:t>he U of I Police Department uses it the most (484), and the County Sheriff the least (168).  </a:t>
            </a:r>
            <a:endParaRPr lang="en-US" sz="1200" dirty="0"/>
          </a:p>
        </p:txBody>
      </p:sp>
    </p:spTree>
    <p:extLst>
      <p:ext uri="{BB962C8B-B14F-4D97-AF65-F5344CB8AC3E}">
        <p14:creationId xmlns:p14="http://schemas.microsoft.com/office/powerpoint/2010/main" val="3178226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667" y="594547"/>
            <a:ext cx="4749471" cy="154951"/>
          </a:xfrm>
        </p:spPr>
        <p:txBody>
          <a:bodyPr>
            <a:normAutofit fontScale="90000"/>
          </a:bodyPr>
          <a:lstStyle/>
          <a:p>
            <a:r>
              <a:rPr lang="en-US" sz="1400" b="1" u="sng" dirty="0" smtClean="0"/>
              <a:t>2012 – 2014 TRAFFIC STOPS INVOLVING DOG SNIFFS</a:t>
            </a:r>
            <a:endParaRPr lang="en-US" sz="1400" b="1" u="sng" dirty="0"/>
          </a:p>
        </p:txBody>
      </p:sp>
      <p:sp>
        <p:nvSpPr>
          <p:cNvPr id="4" name="TextBox 3"/>
          <p:cNvSpPr txBox="1"/>
          <p:nvPr/>
        </p:nvSpPr>
        <p:spPr>
          <a:xfrm>
            <a:off x="1108526" y="903997"/>
            <a:ext cx="484307" cy="369332"/>
          </a:xfrm>
          <a:prstGeom prst="rect">
            <a:avLst/>
          </a:prstGeom>
          <a:noFill/>
        </p:spPr>
        <p:txBody>
          <a:bodyPr wrap="square" rtlCol="0">
            <a:spAutoFit/>
          </a:bodyPr>
          <a:lstStyle/>
          <a:p>
            <a:endParaRPr lang="en-US" dirty="0"/>
          </a:p>
        </p:txBody>
      </p:sp>
      <p:graphicFrame>
        <p:nvGraphicFramePr>
          <p:cNvPr id="19" name="Object 18"/>
          <p:cNvGraphicFramePr>
            <a:graphicFrameLocks noChangeAspect="1"/>
          </p:cNvGraphicFramePr>
          <p:nvPr>
            <p:extLst>
              <p:ext uri="{D42A27DB-BD31-4B8C-83A1-F6EECF244321}">
                <p14:modId xmlns:p14="http://schemas.microsoft.com/office/powerpoint/2010/main" val="4174044683"/>
              </p:ext>
            </p:extLst>
          </p:nvPr>
        </p:nvGraphicFramePr>
        <p:xfrm>
          <a:off x="5204559" y="111761"/>
          <a:ext cx="3207921" cy="6664960"/>
        </p:xfrm>
        <a:graphic>
          <a:graphicData uri="http://schemas.openxmlformats.org/presentationml/2006/ole">
            <mc:AlternateContent xmlns:mc="http://schemas.openxmlformats.org/markup-compatibility/2006">
              <mc:Choice xmlns:v="urn:schemas-microsoft-com:vml" Requires="v">
                <p:oleObj spid="_x0000_s1077" name="Worksheet" r:id="rId3" imgW="5791200" imgH="12966700" progId="Excel.Sheet.12">
                  <p:embed/>
                </p:oleObj>
              </mc:Choice>
              <mc:Fallback>
                <p:oleObj name="Worksheet" r:id="rId3" imgW="5791200" imgH="12966700" progId="Excel.Sheet.12">
                  <p:embed/>
                  <p:pic>
                    <p:nvPicPr>
                      <p:cNvPr id="0" name=""/>
                      <p:cNvPicPr/>
                      <p:nvPr/>
                    </p:nvPicPr>
                    <p:blipFill>
                      <a:blip r:embed="rId4"/>
                      <a:stretch>
                        <a:fillRect/>
                      </a:stretch>
                    </p:blipFill>
                    <p:spPr>
                      <a:xfrm>
                        <a:off x="5204559" y="111761"/>
                        <a:ext cx="3207921" cy="6664960"/>
                      </a:xfrm>
                      <a:prstGeom prst="rect">
                        <a:avLst/>
                      </a:prstGeom>
                    </p:spPr>
                  </p:pic>
                </p:oleObj>
              </mc:Fallback>
            </mc:AlternateContent>
          </a:graphicData>
        </a:graphic>
      </p:graphicFrame>
      <p:sp>
        <p:nvSpPr>
          <p:cNvPr id="20" name="TextBox 19"/>
          <p:cNvSpPr txBox="1"/>
          <p:nvPr/>
        </p:nvSpPr>
        <p:spPr>
          <a:xfrm>
            <a:off x="870858" y="1130783"/>
            <a:ext cx="2820644" cy="3785651"/>
          </a:xfrm>
          <a:prstGeom prst="rect">
            <a:avLst/>
          </a:prstGeom>
          <a:noFill/>
        </p:spPr>
        <p:txBody>
          <a:bodyPr wrap="square" rtlCol="0">
            <a:spAutoFit/>
          </a:bodyPr>
          <a:lstStyle/>
          <a:p>
            <a:pPr algn="just"/>
            <a:r>
              <a:rPr lang="en-US" sz="1200" dirty="0" smtClean="0"/>
              <a:t>In the context of overall traffic stops, dog sniffs are a relatively small number.  </a:t>
            </a:r>
          </a:p>
          <a:p>
            <a:pPr algn="just"/>
            <a:endParaRPr lang="en-US" sz="1200" dirty="0"/>
          </a:p>
          <a:p>
            <a:pPr algn="just"/>
            <a:r>
              <a:rPr lang="en-US" sz="1200" dirty="0" smtClean="0"/>
              <a:t>However, since data was collected by the state beginning in 2012, one can see that each of the local police departments exercise the use of the canine unit more frequently with African-American drivers than any other racial driving group.  </a:t>
            </a:r>
          </a:p>
          <a:p>
            <a:pPr algn="just"/>
            <a:endParaRPr lang="en-US" sz="1200" dirty="0"/>
          </a:p>
          <a:p>
            <a:pPr algn="just"/>
            <a:r>
              <a:rPr lang="en-US" sz="1200" dirty="0" smtClean="0"/>
              <a:t>Also as a percent of drivers stopped by race, contraband generally is found less frequently with African-American drivers than with Caucasian drivers.</a:t>
            </a:r>
          </a:p>
          <a:p>
            <a:pPr algn="just"/>
            <a:endParaRPr lang="en-US" sz="1200" dirty="0"/>
          </a:p>
          <a:p>
            <a:pPr algn="just"/>
            <a:r>
              <a:rPr lang="en-US" sz="1200" dirty="0" smtClean="0"/>
              <a:t>These two facts may suggest when calling for the canine unit, officers may have a lower threshold of reasonable suspicion or probable cause for African-American drivers than drivers of other races.</a:t>
            </a:r>
            <a:endParaRPr lang="en-US" sz="1200" dirty="0"/>
          </a:p>
        </p:txBody>
      </p:sp>
    </p:spTree>
    <p:extLst>
      <p:ext uri="{BB962C8B-B14F-4D97-AF65-F5344CB8AC3E}">
        <p14:creationId xmlns:p14="http://schemas.microsoft.com/office/powerpoint/2010/main" val="3848016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2885399064"/>
              </p:ext>
            </p:extLst>
          </p:nvPr>
        </p:nvGraphicFramePr>
        <p:xfrm>
          <a:off x="4352925" y="1916113"/>
          <a:ext cx="4622800" cy="2422525"/>
        </p:xfrm>
        <a:graphic>
          <a:graphicData uri="http://schemas.openxmlformats.org/presentationml/2006/ole">
            <mc:AlternateContent xmlns:mc="http://schemas.openxmlformats.org/markup-compatibility/2006">
              <mc:Choice xmlns:v="urn:schemas-microsoft-com:vml" Requires="v">
                <p:oleObj spid="_x0000_s5156" name="Worksheet" r:id="rId3" imgW="5842000" imgH="3060700" progId="Excel.Sheet.12">
                  <p:embed/>
                </p:oleObj>
              </mc:Choice>
              <mc:Fallback>
                <p:oleObj name="Worksheet" r:id="rId3" imgW="5842000" imgH="3060700" progId="Excel.Sheet.12">
                  <p:embed/>
                  <p:pic>
                    <p:nvPicPr>
                      <p:cNvPr id="0" name=""/>
                      <p:cNvPicPr/>
                      <p:nvPr/>
                    </p:nvPicPr>
                    <p:blipFill>
                      <a:blip r:embed="rId4"/>
                      <a:stretch>
                        <a:fillRect/>
                      </a:stretch>
                    </p:blipFill>
                    <p:spPr>
                      <a:xfrm>
                        <a:off x="4352925" y="1916113"/>
                        <a:ext cx="4622800" cy="2422525"/>
                      </a:xfrm>
                      <a:prstGeom prst="rect">
                        <a:avLst/>
                      </a:prstGeom>
                    </p:spPr>
                  </p:pic>
                </p:oleObj>
              </mc:Fallback>
            </mc:AlternateContent>
          </a:graphicData>
        </a:graphic>
      </p:graphicFrame>
      <p:sp>
        <p:nvSpPr>
          <p:cNvPr id="9" name="TextBox 8"/>
          <p:cNvSpPr txBox="1"/>
          <p:nvPr/>
        </p:nvSpPr>
        <p:spPr>
          <a:xfrm>
            <a:off x="444500" y="689428"/>
            <a:ext cx="3701143" cy="5170645"/>
          </a:xfrm>
          <a:prstGeom prst="rect">
            <a:avLst/>
          </a:prstGeom>
          <a:noFill/>
        </p:spPr>
        <p:txBody>
          <a:bodyPr wrap="square" rtlCol="0">
            <a:spAutoFit/>
          </a:bodyPr>
          <a:lstStyle/>
          <a:p>
            <a:pPr algn="ctr"/>
            <a:r>
              <a:rPr lang="en-US" u="sng" dirty="0" smtClean="0"/>
              <a:t>Traffic Stop Numbers</a:t>
            </a:r>
          </a:p>
          <a:p>
            <a:pPr algn="ctr"/>
            <a:endParaRPr lang="en-US" sz="1200" u="sng" dirty="0"/>
          </a:p>
          <a:p>
            <a:pPr algn="just"/>
            <a:r>
              <a:rPr lang="en-US" sz="1200" dirty="0" smtClean="0"/>
              <a:t>The number of traffic stops conducted by local law enforcement agencies can vary greatly from year-to-year.  Champaign’s stop numbers, for example, have varied from a high 10,485 in one year to a low of 5309 in another, a difference of 5,176 stops. It is not unusual for any department’s stop numbers to vary by the thousands from any given year.  </a:t>
            </a:r>
          </a:p>
          <a:p>
            <a:endParaRPr lang="en-US" sz="1200" dirty="0"/>
          </a:p>
          <a:p>
            <a:r>
              <a:rPr lang="en-US" sz="1200" dirty="0" smtClean="0"/>
              <a:t>The public is often unaware that this variance is occurring.  </a:t>
            </a:r>
          </a:p>
          <a:p>
            <a:endParaRPr lang="en-US" sz="1200" dirty="0"/>
          </a:p>
          <a:p>
            <a:r>
              <a:rPr lang="en-US" sz="1200" dirty="0" smtClean="0"/>
              <a:t>There is no evidence of public traffic safety being compromised when fewer stops are conducted. </a:t>
            </a:r>
          </a:p>
          <a:p>
            <a:endParaRPr lang="en-US" sz="1200" dirty="0"/>
          </a:p>
          <a:p>
            <a:pPr algn="just"/>
            <a:r>
              <a:rPr lang="en-US" sz="1200" dirty="0" smtClean="0"/>
              <a:t>The reason for a dramatic change in stop numbers is likely a “emphasis” change on the part of the Chief of Police of each department, but further research would be helpful.  Champaign’s has been trending downward the last 3-4 years.</a:t>
            </a:r>
          </a:p>
          <a:p>
            <a:pPr algn="just"/>
            <a:endParaRPr lang="en-US" sz="1200" dirty="0"/>
          </a:p>
          <a:p>
            <a:pPr algn="just"/>
            <a:r>
              <a:rPr lang="en-US" sz="1200" dirty="0" smtClean="0"/>
              <a:t>In spite of the fluctuations in the number of stops each year, the racial disparities within those numbers remains relatively unaffected.</a:t>
            </a:r>
          </a:p>
          <a:p>
            <a:endParaRPr lang="en-US" sz="1200" dirty="0"/>
          </a:p>
          <a:p>
            <a:endParaRPr lang="en-US" sz="1200" dirty="0"/>
          </a:p>
        </p:txBody>
      </p:sp>
    </p:spTree>
    <p:extLst>
      <p:ext uri="{BB962C8B-B14F-4D97-AF65-F5344CB8AC3E}">
        <p14:creationId xmlns:p14="http://schemas.microsoft.com/office/powerpoint/2010/main" val="3212112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u="sng" dirty="0" smtClean="0"/>
              <a:t>IMPACT OF TRAFFIC STOP RACIAL DISPARITIES</a:t>
            </a:r>
            <a:endParaRPr lang="en-US" sz="2800" u="sng" dirty="0"/>
          </a:p>
        </p:txBody>
      </p:sp>
      <p:sp>
        <p:nvSpPr>
          <p:cNvPr id="3" name="Content Placeholder 2"/>
          <p:cNvSpPr>
            <a:spLocks noGrp="1"/>
          </p:cNvSpPr>
          <p:nvPr>
            <p:ph idx="1"/>
          </p:nvPr>
        </p:nvSpPr>
        <p:spPr>
          <a:xfrm>
            <a:off x="457200" y="1953986"/>
            <a:ext cx="8229600" cy="4525963"/>
          </a:xfrm>
        </p:spPr>
        <p:txBody>
          <a:bodyPr/>
          <a:lstStyle/>
          <a:p>
            <a:r>
              <a:rPr lang="en-US" sz="2800" dirty="0" smtClean="0"/>
              <a:t>Greater Psychological/Emotion Stress</a:t>
            </a:r>
          </a:p>
          <a:p>
            <a:pPr marL="0" indent="0">
              <a:buNone/>
            </a:pPr>
            <a:endParaRPr lang="en-US" sz="2800" dirty="0" smtClean="0"/>
          </a:p>
          <a:p>
            <a:r>
              <a:rPr lang="en-US" sz="2800" dirty="0" smtClean="0"/>
              <a:t>Increased Financial Burden</a:t>
            </a:r>
          </a:p>
          <a:p>
            <a:pPr marL="0" indent="0">
              <a:buNone/>
            </a:pPr>
            <a:endParaRPr lang="en-US" sz="2800" dirty="0" smtClean="0"/>
          </a:p>
          <a:p>
            <a:r>
              <a:rPr lang="en-US" sz="2800" dirty="0" smtClean="0"/>
              <a:t>Strained Police/Community Relations</a:t>
            </a:r>
          </a:p>
          <a:p>
            <a:pPr marL="0" indent="0">
              <a:buNone/>
            </a:pPr>
            <a:endParaRPr lang="en-US" sz="1600" dirty="0"/>
          </a:p>
        </p:txBody>
      </p:sp>
    </p:spTree>
    <p:extLst>
      <p:ext uri="{BB962C8B-B14F-4D97-AF65-F5344CB8AC3E}">
        <p14:creationId xmlns:p14="http://schemas.microsoft.com/office/powerpoint/2010/main" val="1668631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smtClean="0"/>
              <a:t>TWO TYPES OF TRAFFIC STOPS</a:t>
            </a:r>
            <a:endParaRPr lang="en-US" sz="2800" u="sng" dirty="0"/>
          </a:p>
        </p:txBody>
      </p:sp>
      <p:sp>
        <p:nvSpPr>
          <p:cNvPr id="3" name="Content Placeholder 2"/>
          <p:cNvSpPr>
            <a:spLocks noGrp="1"/>
          </p:cNvSpPr>
          <p:nvPr>
            <p:ph idx="1"/>
          </p:nvPr>
        </p:nvSpPr>
        <p:spPr/>
        <p:txBody>
          <a:bodyPr>
            <a:normAutofit fontScale="70000" lnSpcReduction="20000"/>
          </a:bodyPr>
          <a:lstStyle/>
          <a:p>
            <a:pPr marL="0" indent="0">
              <a:buNone/>
            </a:pPr>
            <a:r>
              <a:rPr lang="en-US" sz="3100" dirty="0"/>
              <a:t>P</a:t>
            </a:r>
            <a:r>
              <a:rPr lang="en-US" sz="3100" dirty="0" smtClean="0"/>
              <a:t>olice departments typically conduct legal traffic stops for two entirely different purposes.</a:t>
            </a:r>
          </a:p>
          <a:p>
            <a:pPr marL="0" indent="0">
              <a:buNone/>
            </a:pPr>
            <a:endParaRPr lang="en-US" sz="2000" dirty="0" smtClean="0"/>
          </a:p>
          <a:p>
            <a:pPr marL="0" indent="0">
              <a:buNone/>
            </a:pPr>
            <a:r>
              <a:rPr lang="en-US" sz="4000" dirty="0" smtClean="0"/>
              <a:t>1. Safety Stops</a:t>
            </a:r>
          </a:p>
          <a:p>
            <a:pPr marL="0" indent="0">
              <a:buNone/>
            </a:pPr>
            <a:r>
              <a:rPr lang="en-US" sz="2300" dirty="0" smtClean="0"/>
              <a:t>Traffic stops initiated for the sole purpose of addressing a vehicular traffic code violation.</a:t>
            </a:r>
          </a:p>
          <a:p>
            <a:pPr marL="0" indent="0">
              <a:buNone/>
            </a:pPr>
            <a:endParaRPr lang="en-US" sz="2000" dirty="0"/>
          </a:p>
          <a:p>
            <a:pPr marL="0" indent="0">
              <a:buNone/>
            </a:pPr>
            <a:r>
              <a:rPr lang="en-US" sz="4000" dirty="0" smtClean="0"/>
              <a:t>2. Investigatory Stops </a:t>
            </a:r>
          </a:p>
          <a:p>
            <a:pPr marL="0" indent="0">
              <a:buNone/>
            </a:pPr>
            <a:r>
              <a:rPr lang="en-US" sz="2300" dirty="0" smtClean="0"/>
              <a:t>Investigatory stops (pretextual, intrusive and discretionary in nature) initiated to investigate among other things: suspicion behavior, potential crime in the area, or search for contraband.</a:t>
            </a:r>
            <a:endParaRPr lang="en-US" sz="2300" dirty="0"/>
          </a:p>
        </p:txBody>
      </p:sp>
    </p:spTree>
    <p:extLst>
      <p:ext uri="{BB962C8B-B14F-4D97-AF65-F5344CB8AC3E}">
        <p14:creationId xmlns:p14="http://schemas.microsoft.com/office/powerpoint/2010/main" val="313253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7"/>
            <a:ext cx="9017000" cy="1585005"/>
          </a:xfrm>
        </p:spPr>
        <p:txBody>
          <a:bodyPr>
            <a:normAutofit fontScale="90000"/>
          </a:bodyPr>
          <a:lstStyle/>
          <a:p>
            <a:r>
              <a:rPr lang="en-US" sz="2800" u="sng" dirty="0" smtClean="0"/>
              <a:t>MORE EVALUATION OF INVESTIGATORY STOPS IS NEEDED</a:t>
            </a:r>
            <a:br>
              <a:rPr lang="en-US" sz="2800" u="sng" dirty="0" smtClean="0"/>
            </a:br>
            <a:r>
              <a:rPr lang="en-US" sz="2800" u="sng" dirty="0"/>
              <a:t/>
            </a:r>
            <a:br>
              <a:rPr lang="en-US" sz="2800" u="sng" dirty="0"/>
            </a:br>
            <a:r>
              <a:rPr lang="en-US" sz="2800" u="sng" dirty="0" smtClean="0"/>
              <a:t>THREE QUESTIONS</a:t>
            </a:r>
            <a:endParaRPr lang="en-US" sz="2800" u="sng" dirty="0"/>
          </a:p>
        </p:txBody>
      </p:sp>
      <p:sp>
        <p:nvSpPr>
          <p:cNvPr id="3" name="Content Placeholder 2"/>
          <p:cNvSpPr>
            <a:spLocks noGrp="1"/>
          </p:cNvSpPr>
          <p:nvPr>
            <p:ph idx="1"/>
          </p:nvPr>
        </p:nvSpPr>
        <p:spPr>
          <a:xfrm>
            <a:off x="457200" y="2177143"/>
            <a:ext cx="8229600" cy="3949020"/>
          </a:xfrm>
        </p:spPr>
        <p:txBody>
          <a:bodyPr>
            <a:normAutofit fontScale="92500" lnSpcReduction="20000"/>
          </a:bodyPr>
          <a:lstStyle/>
          <a:p>
            <a:pPr marL="0" indent="0">
              <a:buNone/>
            </a:pPr>
            <a:r>
              <a:rPr lang="en-US" dirty="0" smtClean="0"/>
              <a:t>1. Do investigatory stops show evidence of being racially biased?</a:t>
            </a:r>
          </a:p>
          <a:p>
            <a:pPr marL="0" indent="0">
              <a:buNone/>
            </a:pPr>
            <a:endParaRPr lang="en-US" dirty="0" smtClean="0"/>
          </a:p>
          <a:p>
            <a:pPr marL="0" indent="0">
              <a:buNone/>
            </a:pPr>
            <a:r>
              <a:rPr lang="en-US" dirty="0" smtClean="0"/>
              <a:t>2. Have local investigatory stops actually been shown (documented) to be an effective policing tactic in reducing crime and making our communities safer?</a:t>
            </a:r>
          </a:p>
          <a:p>
            <a:pPr marL="0" indent="0">
              <a:buNone/>
            </a:pPr>
            <a:endParaRPr lang="en-US" dirty="0" smtClean="0"/>
          </a:p>
          <a:p>
            <a:pPr marL="0" indent="0">
              <a:buNone/>
            </a:pPr>
            <a:r>
              <a:rPr lang="en-US" dirty="0" smtClean="0"/>
              <a:t>3. Over time do investigatory stops produce unintended consequences that actually harm the community, negatively affect police/community relations, and make it more difficult for law enforcement to do its work effectively?</a:t>
            </a:r>
          </a:p>
          <a:p>
            <a:pPr marL="0" indent="0">
              <a:buNone/>
            </a:pPr>
            <a:endParaRPr lang="en-US" sz="2000" dirty="0"/>
          </a:p>
        </p:txBody>
      </p:sp>
    </p:spTree>
    <p:extLst>
      <p:ext uri="{BB962C8B-B14F-4D97-AF65-F5344CB8AC3E}">
        <p14:creationId xmlns:p14="http://schemas.microsoft.com/office/powerpoint/2010/main" val="3136787932"/>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574</TotalTime>
  <Words>2073</Words>
  <Application>Microsoft Office PowerPoint</Application>
  <PresentationFormat>On-screen Show (4:3)</PresentationFormat>
  <Paragraphs>764</Paragraphs>
  <Slides>20</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8" baseType="lpstr">
      <vt:lpstr>Calibri</vt:lpstr>
      <vt:lpstr>Goudy Old Style</vt:lpstr>
      <vt:lpstr>Impact</vt:lpstr>
      <vt:lpstr>Rockwell</vt:lpstr>
      <vt:lpstr>Verdana</vt:lpstr>
      <vt:lpstr>Wingdings</vt:lpstr>
      <vt:lpstr>Inkwell</vt:lpstr>
      <vt:lpstr>Worksheet</vt:lpstr>
      <vt:lpstr>PowerPoint Presentation</vt:lpstr>
      <vt:lpstr>PowerPoint Presentation</vt:lpstr>
      <vt:lpstr>2004 – 2014 CITATION RATES BY RACE</vt:lpstr>
      <vt:lpstr>PowerPoint Presentation</vt:lpstr>
      <vt:lpstr>2012 – 2014 TRAFFIC STOPS INVOLVING DOG SNIFFS</vt:lpstr>
      <vt:lpstr>PowerPoint Presentation</vt:lpstr>
      <vt:lpstr>IMPACT OF TRAFFIC STOP RACIAL DISPARITIES</vt:lpstr>
      <vt:lpstr>TWO TYPES OF TRAFFIC STOPS</vt:lpstr>
      <vt:lpstr>MORE EVALUATION OF INVESTIGATORY STOPS IS NEEDED  THREE QUESTIONS</vt:lpstr>
      <vt:lpstr>POLICE LEADERSHIP IS NEEDED TO ASSESS THE EFFECTIVENESS  AND IMPACT OF INVESTIGATORY STOPS</vt:lpstr>
      <vt:lpstr> JUVENILE JUSTICE  IN CHAMPAIGN COUNTY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TRAFFIC STOPS BY RACE</dc:title>
  <dc:creator>Durl</dc:creator>
  <cp:lastModifiedBy>Ryan Hughes</cp:lastModifiedBy>
  <cp:revision>56</cp:revision>
  <cp:lastPrinted>2016-04-20T17:38:32Z</cp:lastPrinted>
  <dcterms:created xsi:type="dcterms:W3CDTF">2016-04-07T18:39:16Z</dcterms:created>
  <dcterms:modified xsi:type="dcterms:W3CDTF">2016-05-05T01:30:16Z</dcterms:modified>
</cp:coreProperties>
</file>